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75" r:id="rId2"/>
    <p:sldId id="276" r:id="rId3"/>
    <p:sldId id="322" r:id="rId4"/>
    <p:sldId id="277" r:id="rId5"/>
    <p:sldId id="323" r:id="rId6"/>
    <p:sldId id="324" r:id="rId7"/>
    <p:sldId id="325" r:id="rId8"/>
    <p:sldId id="256" r:id="rId9"/>
    <p:sldId id="259" r:id="rId10"/>
    <p:sldId id="273" r:id="rId11"/>
    <p:sldId id="265" r:id="rId12"/>
    <p:sldId id="271" r:id="rId13"/>
    <p:sldId id="260" r:id="rId14"/>
    <p:sldId id="266" r:id="rId15"/>
    <p:sldId id="339" r:id="rId16"/>
    <p:sldId id="261" r:id="rId17"/>
    <p:sldId id="262" r:id="rId18"/>
    <p:sldId id="267" r:id="rId19"/>
    <p:sldId id="274" r:id="rId20"/>
    <p:sldId id="264" r:id="rId21"/>
    <p:sldId id="293" r:id="rId22"/>
    <p:sldId id="295" r:id="rId23"/>
    <p:sldId id="336" r:id="rId24"/>
    <p:sldId id="341" r:id="rId25"/>
    <p:sldId id="296" r:id="rId26"/>
    <p:sldId id="298" r:id="rId27"/>
    <p:sldId id="299" r:id="rId28"/>
    <p:sldId id="300" r:id="rId29"/>
    <p:sldId id="301" r:id="rId30"/>
    <p:sldId id="303" r:id="rId31"/>
    <p:sldId id="335" r:id="rId32"/>
    <p:sldId id="334" r:id="rId33"/>
    <p:sldId id="309" r:id="rId34"/>
    <p:sldId id="337" r:id="rId35"/>
    <p:sldId id="310" r:id="rId36"/>
    <p:sldId id="316" r:id="rId37"/>
    <p:sldId id="279" r:id="rId38"/>
    <p:sldId id="280" r:id="rId39"/>
    <p:sldId id="281" r:id="rId40"/>
    <p:sldId id="283" r:id="rId41"/>
    <p:sldId id="284" r:id="rId42"/>
    <p:sldId id="286" r:id="rId43"/>
    <p:sldId id="290" r:id="rId44"/>
    <p:sldId id="340" r:id="rId45"/>
    <p:sldId id="343" r:id="rId46"/>
    <p:sldId id="342" r:id="rId47"/>
    <p:sldId id="329" r:id="rId48"/>
    <p:sldId id="291" r:id="rId49"/>
    <p:sldId id="292" r:id="rId50"/>
    <p:sldId id="317" r:id="rId51"/>
  </p:sldIdLst>
  <p:sldSz cx="12192000" cy="6858000"/>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4" d="100"/>
          <a:sy n="74" d="100"/>
        </p:scale>
        <p:origin x="60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1EF14-4A4E-404F-935A-2EC3E677C08F}" type="doc">
      <dgm:prSet loTypeId="urn:microsoft.com/office/officeart/2005/8/layout/pyramid1" loCatId="pyramid" qsTypeId="urn:microsoft.com/office/officeart/2005/8/quickstyle/simple1" qsCatId="simple" csTypeId="urn:microsoft.com/office/officeart/2005/8/colors/accent1_1" csCatId="accent1" phldr="1"/>
      <dgm:spPr/>
    </dgm:pt>
    <dgm:pt modelId="{8E22A392-94E3-4382-81EE-25C30B850DA7}">
      <dgm:prSet phldrT="[テキスト]" custT="1"/>
      <dgm:spPr>
        <a:ln w="57150">
          <a:solidFill>
            <a:schemeClr val="accent1"/>
          </a:solidFill>
        </a:ln>
      </dgm:spPr>
      <dgm:t>
        <a:bodyPr/>
        <a:lstStyle/>
        <a:p>
          <a:r>
            <a:rPr kumimoji="1" lang="ja-JP" altLang="en-US" sz="3200" dirty="0"/>
            <a:t>政策</a:t>
          </a:r>
          <a:r>
            <a:rPr kumimoji="1" lang="en-US" altLang="ja-JP" sz="3200" dirty="0"/>
            <a:t>(27)</a:t>
          </a:r>
          <a:endParaRPr kumimoji="1" lang="ja-JP" altLang="en-US" sz="3200" dirty="0"/>
        </a:p>
      </dgm:t>
    </dgm:pt>
    <dgm:pt modelId="{EE67191C-1743-41CD-9728-F246D2652895}" type="parTrans" cxnId="{0589FF35-5C49-492C-9E5D-E6AD1C4BB3B1}">
      <dgm:prSet/>
      <dgm:spPr/>
      <dgm:t>
        <a:bodyPr/>
        <a:lstStyle/>
        <a:p>
          <a:endParaRPr kumimoji="1" lang="ja-JP" altLang="en-US"/>
        </a:p>
      </dgm:t>
    </dgm:pt>
    <dgm:pt modelId="{11695486-B0C9-49F9-8AC0-71801A94B5C2}" type="sibTrans" cxnId="{0589FF35-5C49-492C-9E5D-E6AD1C4BB3B1}">
      <dgm:prSet/>
      <dgm:spPr/>
      <dgm:t>
        <a:bodyPr/>
        <a:lstStyle/>
        <a:p>
          <a:endParaRPr kumimoji="1" lang="ja-JP" altLang="en-US"/>
        </a:p>
      </dgm:t>
    </dgm:pt>
    <dgm:pt modelId="{B04CFE94-83D9-4C3A-B0BF-AC81C79EDD54}">
      <dgm:prSet phldrT="[テキスト]" custT="1"/>
      <dgm:spPr>
        <a:ln w="57150">
          <a:solidFill>
            <a:schemeClr val="accent1"/>
          </a:solidFill>
        </a:ln>
      </dgm:spPr>
      <dgm:t>
        <a:bodyPr/>
        <a:lstStyle/>
        <a:p>
          <a:r>
            <a:rPr kumimoji="1" lang="ja-JP" altLang="en-US" sz="3200" dirty="0"/>
            <a:t>施策</a:t>
          </a:r>
          <a:r>
            <a:rPr kumimoji="1" lang="en-US" altLang="ja-JP" sz="3200" dirty="0"/>
            <a:t>(114)</a:t>
          </a:r>
          <a:endParaRPr kumimoji="1" lang="ja-JP" altLang="en-US" sz="3200" dirty="0"/>
        </a:p>
      </dgm:t>
    </dgm:pt>
    <dgm:pt modelId="{702C3AF5-5038-444D-89AC-8AF95BB44390}" type="parTrans" cxnId="{BE3C7AD9-D261-4A7D-83F1-BF05AD76868C}">
      <dgm:prSet/>
      <dgm:spPr/>
      <dgm:t>
        <a:bodyPr/>
        <a:lstStyle/>
        <a:p>
          <a:endParaRPr kumimoji="1" lang="ja-JP" altLang="en-US"/>
        </a:p>
      </dgm:t>
    </dgm:pt>
    <dgm:pt modelId="{7C93B105-B68B-4420-A197-3B1DE7D9141F}" type="sibTrans" cxnId="{BE3C7AD9-D261-4A7D-83F1-BF05AD76868C}">
      <dgm:prSet/>
      <dgm:spPr/>
      <dgm:t>
        <a:bodyPr/>
        <a:lstStyle/>
        <a:p>
          <a:endParaRPr kumimoji="1" lang="ja-JP" altLang="en-US"/>
        </a:p>
      </dgm:t>
    </dgm:pt>
    <dgm:pt modelId="{379BDA8E-EDC1-4525-8D51-FFC48F92F398}">
      <dgm:prSet phldrT="[テキスト]" custT="1"/>
      <dgm:spPr/>
      <dgm:t>
        <a:bodyPr/>
        <a:lstStyle/>
        <a:p>
          <a:r>
            <a:rPr kumimoji="1" lang="ja-JP" altLang="en-US" sz="3200" dirty="0"/>
            <a:t>事務事業</a:t>
          </a:r>
        </a:p>
      </dgm:t>
    </dgm:pt>
    <dgm:pt modelId="{A4E8497C-C513-48CC-8149-76C20EDF089D}" type="parTrans" cxnId="{D377F94D-920C-4E32-A892-25FCEF8D7D07}">
      <dgm:prSet/>
      <dgm:spPr/>
      <dgm:t>
        <a:bodyPr/>
        <a:lstStyle/>
        <a:p>
          <a:endParaRPr kumimoji="1" lang="ja-JP" altLang="en-US"/>
        </a:p>
      </dgm:t>
    </dgm:pt>
    <dgm:pt modelId="{D95090B3-0D75-40A8-BF0D-3F626DB55036}" type="sibTrans" cxnId="{D377F94D-920C-4E32-A892-25FCEF8D7D07}">
      <dgm:prSet/>
      <dgm:spPr/>
      <dgm:t>
        <a:bodyPr/>
        <a:lstStyle/>
        <a:p>
          <a:endParaRPr kumimoji="1" lang="ja-JP" altLang="en-US"/>
        </a:p>
      </dgm:t>
    </dgm:pt>
    <dgm:pt modelId="{81ED8CAC-2A24-4718-9AED-E7BACF61E680}" type="pres">
      <dgm:prSet presAssocID="{5F01EF14-4A4E-404F-935A-2EC3E677C08F}" presName="Name0" presStyleCnt="0">
        <dgm:presLayoutVars>
          <dgm:dir/>
          <dgm:animLvl val="lvl"/>
          <dgm:resizeHandles val="exact"/>
        </dgm:presLayoutVars>
      </dgm:prSet>
      <dgm:spPr/>
    </dgm:pt>
    <dgm:pt modelId="{2F96157D-5B93-41AB-83E5-16878DF898E3}" type="pres">
      <dgm:prSet presAssocID="{8E22A392-94E3-4382-81EE-25C30B850DA7}" presName="Name8" presStyleCnt="0"/>
      <dgm:spPr/>
    </dgm:pt>
    <dgm:pt modelId="{3808457E-A1A7-4EF1-86C9-55F875BC61B2}" type="pres">
      <dgm:prSet presAssocID="{8E22A392-94E3-4382-81EE-25C30B850DA7}" presName="level" presStyleLbl="node1" presStyleIdx="0" presStyleCnt="3">
        <dgm:presLayoutVars>
          <dgm:chMax val="1"/>
          <dgm:bulletEnabled val="1"/>
        </dgm:presLayoutVars>
      </dgm:prSet>
      <dgm:spPr/>
    </dgm:pt>
    <dgm:pt modelId="{995B61D5-F623-4CF1-A802-40527B2CD509}" type="pres">
      <dgm:prSet presAssocID="{8E22A392-94E3-4382-81EE-25C30B850DA7}" presName="levelTx" presStyleLbl="revTx" presStyleIdx="0" presStyleCnt="0">
        <dgm:presLayoutVars>
          <dgm:chMax val="1"/>
          <dgm:bulletEnabled val="1"/>
        </dgm:presLayoutVars>
      </dgm:prSet>
      <dgm:spPr/>
    </dgm:pt>
    <dgm:pt modelId="{95FD24A5-EE77-4964-948A-0999093A1549}" type="pres">
      <dgm:prSet presAssocID="{B04CFE94-83D9-4C3A-B0BF-AC81C79EDD54}" presName="Name8" presStyleCnt="0"/>
      <dgm:spPr/>
    </dgm:pt>
    <dgm:pt modelId="{239DC9B2-2E42-4A21-A86E-BFF2F02D3D36}" type="pres">
      <dgm:prSet presAssocID="{B04CFE94-83D9-4C3A-B0BF-AC81C79EDD54}" presName="level" presStyleLbl="node1" presStyleIdx="1" presStyleCnt="3">
        <dgm:presLayoutVars>
          <dgm:chMax val="1"/>
          <dgm:bulletEnabled val="1"/>
        </dgm:presLayoutVars>
      </dgm:prSet>
      <dgm:spPr/>
    </dgm:pt>
    <dgm:pt modelId="{6F41924C-4D4C-4436-8AAC-502644070EA8}" type="pres">
      <dgm:prSet presAssocID="{B04CFE94-83D9-4C3A-B0BF-AC81C79EDD54}" presName="levelTx" presStyleLbl="revTx" presStyleIdx="0" presStyleCnt="0">
        <dgm:presLayoutVars>
          <dgm:chMax val="1"/>
          <dgm:bulletEnabled val="1"/>
        </dgm:presLayoutVars>
      </dgm:prSet>
      <dgm:spPr/>
    </dgm:pt>
    <dgm:pt modelId="{9116DC21-4D7C-44BC-A44C-BC6C0C54AA38}" type="pres">
      <dgm:prSet presAssocID="{379BDA8E-EDC1-4525-8D51-FFC48F92F398}" presName="Name8" presStyleCnt="0"/>
      <dgm:spPr/>
    </dgm:pt>
    <dgm:pt modelId="{EF66FD67-1ADA-48B6-B6DA-4835B2ACE790}" type="pres">
      <dgm:prSet presAssocID="{379BDA8E-EDC1-4525-8D51-FFC48F92F398}" presName="level" presStyleLbl="node1" presStyleIdx="2" presStyleCnt="3">
        <dgm:presLayoutVars>
          <dgm:chMax val="1"/>
          <dgm:bulletEnabled val="1"/>
        </dgm:presLayoutVars>
      </dgm:prSet>
      <dgm:spPr/>
    </dgm:pt>
    <dgm:pt modelId="{E910E593-1657-4824-BE43-75BB56DBF917}" type="pres">
      <dgm:prSet presAssocID="{379BDA8E-EDC1-4525-8D51-FFC48F92F398}" presName="levelTx" presStyleLbl="revTx" presStyleIdx="0" presStyleCnt="0">
        <dgm:presLayoutVars>
          <dgm:chMax val="1"/>
          <dgm:bulletEnabled val="1"/>
        </dgm:presLayoutVars>
      </dgm:prSet>
      <dgm:spPr/>
    </dgm:pt>
  </dgm:ptLst>
  <dgm:cxnLst>
    <dgm:cxn modelId="{EEBCE8E3-CF17-4F9A-9190-43D56E4314C2}" type="presOf" srcId="{8E22A392-94E3-4382-81EE-25C30B850DA7}" destId="{995B61D5-F623-4CF1-A802-40527B2CD509}" srcOrd="1" destOrd="0" presId="urn:microsoft.com/office/officeart/2005/8/layout/pyramid1"/>
    <dgm:cxn modelId="{FBCDDDB9-8158-4293-92D0-CE330477F075}" type="presOf" srcId="{B04CFE94-83D9-4C3A-B0BF-AC81C79EDD54}" destId="{239DC9B2-2E42-4A21-A86E-BFF2F02D3D36}" srcOrd="0" destOrd="0" presId="urn:microsoft.com/office/officeart/2005/8/layout/pyramid1"/>
    <dgm:cxn modelId="{261C8BC4-52B9-4FB7-8073-F9F572E02A98}" type="presOf" srcId="{379BDA8E-EDC1-4525-8D51-FFC48F92F398}" destId="{EF66FD67-1ADA-48B6-B6DA-4835B2ACE790}" srcOrd="0" destOrd="0" presId="urn:microsoft.com/office/officeart/2005/8/layout/pyramid1"/>
    <dgm:cxn modelId="{BE3C7AD9-D261-4A7D-83F1-BF05AD76868C}" srcId="{5F01EF14-4A4E-404F-935A-2EC3E677C08F}" destId="{B04CFE94-83D9-4C3A-B0BF-AC81C79EDD54}" srcOrd="1" destOrd="0" parTransId="{702C3AF5-5038-444D-89AC-8AF95BB44390}" sibTransId="{7C93B105-B68B-4420-A197-3B1DE7D9141F}"/>
    <dgm:cxn modelId="{81A7D1D8-2BD5-450E-BE4D-91567456E661}" type="presOf" srcId="{8E22A392-94E3-4382-81EE-25C30B850DA7}" destId="{3808457E-A1A7-4EF1-86C9-55F875BC61B2}" srcOrd="0" destOrd="0" presId="urn:microsoft.com/office/officeart/2005/8/layout/pyramid1"/>
    <dgm:cxn modelId="{0589FF35-5C49-492C-9E5D-E6AD1C4BB3B1}" srcId="{5F01EF14-4A4E-404F-935A-2EC3E677C08F}" destId="{8E22A392-94E3-4382-81EE-25C30B850DA7}" srcOrd="0" destOrd="0" parTransId="{EE67191C-1743-41CD-9728-F246D2652895}" sibTransId="{11695486-B0C9-49F9-8AC0-71801A94B5C2}"/>
    <dgm:cxn modelId="{8FE7981D-757D-4A15-A3F5-ED195D2FD043}" type="presOf" srcId="{379BDA8E-EDC1-4525-8D51-FFC48F92F398}" destId="{E910E593-1657-4824-BE43-75BB56DBF917}" srcOrd="1" destOrd="0" presId="urn:microsoft.com/office/officeart/2005/8/layout/pyramid1"/>
    <dgm:cxn modelId="{A54D7927-D19D-4AC5-887F-567274618694}" type="presOf" srcId="{B04CFE94-83D9-4C3A-B0BF-AC81C79EDD54}" destId="{6F41924C-4D4C-4436-8AAC-502644070EA8}" srcOrd="1" destOrd="0" presId="urn:microsoft.com/office/officeart/2005/8/layout/pyramid1"/>
    <dgm:cxn modelId="{D377F94D-920C-4E32-A892-25FCEF8D7D07}" srcId="{5F01EF14-4A4E-404F-935A-2EC3E677C08F}" destId="{379BDA8E-EDC1-4525-8D51-FFC48F92F398}" srcOrd="2" destOrd="0" parTransId="{A4E8497C-C513-48CC-8149-76C20EDF089D}" sibTransId="{D95090B3-0D75-40A8-BF0D-3F626DB55036}"/>
    <dgm:cxn modelId="{F8189E80-C000-420D-A048-EB4E92BB04EC}" type="presOf" srcId="{5F01EF14-4A4E-404F-935A-2EC3E677C08F}" destId="{81ED8CAC-2A24-4718-9AED-E7BACF61E680}" srcOrd="0" destOrd="0" presId="urn:microsoft.com/office/officeart/2005/8/layout/pyramid1"/>
    <dgm:cxn modelId="{D87170F1-F61C-4365-B716-3C996A103B54}" type="presParOf" srcId="{81ED8CAC-2A24-4718-9AED-E7BACF61E680}" destId="{2F96157D-5B93-41AB-83E5-16878DF898E3}" srcOrd="0" destOrd="0" presId="urn:microsoft.com/office/officeart/2005/8/layout/pyramid1"/>
    <dgm:cxn modelId="{757E3F53-6621-40F3-A4B0-5932DC8E28AB}" type="presParOf" srcId="{2F96157D-5B93-41AB-83E5-16878DF898E3}" destId="{3808457E-A1A7-4EF1-86C9-55F875BC61B2}" srcOrd="0" destOrd="0" presId="urn:microsoft.com/office/officeart/2005/8/layout/pyramid1"/>
    <dgm:cxn modelId="{139DB4F4-4BF9-4323-84E7-AF56C58FDD40}" type="presParOf" srcId="{2F96157D-5B93-41AB-83E5-16878DF898E3}" destId="{995B61D5-F623-4CF1-A802-40527B2CD509}" srcOrd="1" destOrd="0" presId="urn:microsoft.com/office/officeart/2005/8/layout/pyramid1"/>
    <dgm:cxn modelId="{9FCE2A08-1A8B-4542-B0CD-7F1B7A9CFC16}" type="presParOf" srcId="{81ED8CAC-2A24-4718-9AED-E7BACF61E680}" destId="{95FD24A5-EE77-4964-948A-0999093A1549}" srcOrd="1" destOrd="0" presId="urn:microsoft.com/office/officeart/2005/8/layout/pyramid1"/>
    <dgm:cxn modelId="{5FF8D6C6-07CC-457A-8F57-D96F4EFE3B61}" type="presParOf" srcId="{95FD24A5-EE77-4964-948A-0999093A1549}" destId="{239DC9B2-2E42-4A21-A86E-BFF2F02D3D36}" srcOrd="0" destOrd="0" presId="urn:microsoft.com/office/officeart/2005/8/layout/pyramid1"/>
    <dgm:cxn modelId="{40DEF523-185A-49B7-BE21-687779125755}" type="presParOf" srcId="{95FD24A5-EE77-4964-948A-0999093A1549}" destId="{6F41924C-4D4C-4436-8AAC-502644070EA8}" srcOrd="1" destOrd="0" presId="urn:microsoft.com/office/officeart/2005/8/layout/pyramid1"/>
    <dgm:cxn modelId="{B7087AA0-3FB4-46E5-BB7D-E288CD066D09}" type="presParOf" srcId="{81ED8CAC-2A24-4718-9AED-E7BACF61E680}" destId="{9116DC21-4D7C-44BC-A44C-BC6C0C54AA38}" srcOrd="2" destOrd="0" presId="urn:microsoft.com/office/officeart/2005/8/layout/pyramid1"/>
    <dgm:cxn modelId="{1C8B8A96-5BD5-4762-A87C-6844F571FB05}" type="presParOf" srcId="{9116DC21-4D7C-44BC-A44C-BC6C0C54AA38}" destId="{EF66FD67-1ADA-48B6-B6DA-4835B2ACE790}" srcOrd="0" destOrd="0" presId="urn:microsoft.com/office/officeart/2005/8/layout/pyramid1"/>
    <dgm:cxn modelId="{C36A5B3A-179F-49CD-85A9-5F4C76A3D3FC}" type="presParOf" srcId="{9116DC21-4D7C-44BC-A44C-BC6C0C54AA38}" destId="{E910E593-1657-4824-BE43-75BB56DBF91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744CD-D691-46FD-867F-824208C88AC1}" type="doc">
      <dgm:prSet loTypeId="urn:microsoft.com/office/officeart/2005/8/layout/hProcess9" loCatId="process" qsTypeId="urn:microsoft.com/office/officeart/2005/8/quickstyle/simple1" qsCatId="simple" csTypeId="urn:microsoft.com/office/officeart/2005/8/colors/accent0_1" csCatId="mainScheme" phldr="1"/>
      <dgm:spPr/>
    </dgm:pt>
    <dgm:pt modelId="{31FA65F5-6DD5-4E57-B132-DD65D0B54F85}">
      <dgm:prSet phldrT="[テキスト]" custT="1"/>
      <dgm:spPr/>
      <dgm:t>
        <a:bodyPr/>
        <a:lstStyle/>
        <a:p>
          <a:pPr algn="l"/>
          <a:r>
            <a:rPr kumimoji="1" lang="ja-JP" altLang="en-US" sz="2800" dirty="0"/>
            <a:t>市長公室と各局で調整</a:t>
          </a:r>
          <a:endParaRPr kumimoji="1" lang="en-US" altLang="ja-JP" sz="2800" dirty="0"/>
        </a:p>
        <a:p>
          <a:pPr algn="l"/>
          <a:r>
            <a:rPr kumimoji="1" lang="ja-JP" altLang="en-US" sz="2800" dirty="0"/>
            <a:t>・局の選定</a:t>
          </a:r>
          <a:endParaRPr kumimoji="1" lang="en-US" altLang="ja-JP" sz="2800" dirty="0"/>
        </a:p>
        <a:p>
          <a:pPr algn="l"/>
          <a:r>
            <a:rPr kumimoji="1" lang="ja-JP" altLang="en-US" sz="2800" dirty="0"/>
            <a:t>（</a:t>
          </a:r>
          <a:r>
            <a:rPr kumimoji="1" lang="en-US" altLang="ja-JP" sz="2800" dirty="0"/>
            <a:t>1</a:t>
          </a:r>
          <a:r>
            <a:rPr kumimoji="1" lang="ja-JP" altLang="en-US" sz="2800" dirty="0"/>
            <a:t>年に</a:t>
          </a:r>
          <a:r>
            <a:rPr kumimoji="1" lang="en-US" altLang="ja-JP" sz="2800" dirty="0"/>
            <a:t>2</a:t>
          </a:r>
          <a:r>
            <a:rPr kumimoji="1" lang="ja-JP" altLang="en-US" sz="2800" dirty="0"/>
            <a:t>～</a:t>
          </a:r>
          <a:r>
            <a:rPr kumimoji="1" lang="en-US" altLang="ja-JP" sz="2800" dirty="0"/>
            <a:t>3</a:t>
          </a:r>
          <a:r>
            <a:rPr kumimoji="1" lang="ja-JP" altLang="en-US" sz="2800" dirty="0"/>
            <a:t>局）</a:t>
          </a:r>
          <a:endParaRPr kumimoji="1" lang="en-US" altLang="ja-JP" sz="2800" dirty="0"/>
        </a:p>
        <a:p>
          <a:pPr algn="l"/>
          <a:r>
            <a:rPr kumimoji="1" lang="ja-JP" altLang="en-US" sz="2800" dirty="0"/>
            <a:t>・質問の案</a:t>
          </a:r>
        </a:p>
      </dgm:t>
    </dgm:pt>
    <dgm:pt modelId="{46BD3170-D6F6-44DC-AF38-1D3E9E055C96}" type="parTrans" cxnId="{CBAF976D-3ABF-4C5F-8AAE-1078AAFAF02C}">
      <dgm:prSet/>
      <dgm:spPr/>
      <dgm:t>
        <a:bodyPr/>
        <a:lstStyle/>
        <a:p>
          <a:endParaRPr kumimoji="1" lang="ja-JP" altLang="en-US"/>
        </a:p>
      </dgm:t>
    </dgm:pt>
    <dgm:pt modelId="{64A49CA2-2CA5-4665-ABE1-31F2AF2A4168}" type="sibTrans" cxnId="{CBAF976D-3ABF-4C5F-8AAE-1078AAFAF02C}">
      <dgm:prSet/>
      <dgm:spPr/>
      <dgm:t>
        <a:bodyPr/>
        <a:lstStyle/>
        <a:p>
          <a:endParaRPr kumimoji="1" lang="ja-JP" altLang="en-US"/>
        </a:p>
      </dgm:t>
    </dgm:pt>
    <dgm:pt modelId="{FD9F0998-2730-4159-BA62-E54606EA2F7E}">
      <dgm:prSet phldrT="[テキスト]" custT="1"/>
      <dgm:spPr/>
      <dgm:t>
        <a:bodyPr/>
        <a:lstStyle/>
        <a:p>
          <a:pPr algn="l"/>
          <a:r>
            <a:rPr kumimoji="1" lang="ja-JP" altLang="en-US" sz="2800" dirty="0"/>
            <a:t>平成</a:t>
          </a:r>
          <a:r>
            <a:rPr kumimoji="1" lang="en-US" altLang="ja-JP" sz="2800" dirty="0"/>
            <a:t>29</a:t>
          </a:r>
          <a:r>
            <a:rPr kumimoji="1" lang="ja-JP" altLang="en-US" sz="2800" dirty="0"/>
            <a:t>年度第</a:t>
          </a:r>
          <a:r>
            <a:rPr kumimoji="1" lang="en-US" altLang="ja-JP" sz="2800" dirty="0"/>
            <a:t>1</a:t>
          </a:r>
          <a:r>
            <a:rPr kumimoji="1" lang="ja-JP" altLang="en-US" sz="2800" dirty="0"/>
            <a:t>回政策評価委員会でも検討</a:t>
          </a:r>
        </a:p>
      </dgm:t>
    </dgm:pt>
    <dgm:pt modelId="{60346F56-2CBE-4E64-85A4-108D0E25C4E0}" type="parTrans" cxnId="{4C101799-5960-4C1A-AEEF-E9EF814D7269}">
      <dgm:prSet/>
      <dgm:spPr/>
      <dgm:t>
        <a:bodyPr/>
        <a:lstStyle/>
        <a:p>
          <a:endParaRPr kumimoji="1" lang="ja-JP" altLang="en-US"/>
        </a:p>
      </dgm:t>
    </dgm:pt>
    <dgm:pt modelId="{32F7A508-D439-4DDB-8246-5E539D91E141}" type="sibTrans" cxnId="{4C101799-5960-4C1A-AEEF-E9EF814D7269}">
      <dgm:prSet/>
      <dgm:spPr/>
      <dgm:t>
        <a:bodyPr/>
        <a:lstStyle/>
        <a:p>
          <a:endParaRPr kumimoji="1" lang="ja-JP" altLang="en-US"/>
        </a:p>
      </dgm:t>
    </dgm:pt>
    <dgm:pt modelId="{457A4CBF-D450-4DAB-9831-8CE87E205057}">
      <dgm:prSet phldrT="[テキスト]" custT="1"/>
      <dgm:spPr/>
      <dgm:t>
        <a:bodyPr/>
        <a:lstStyle/>
        <a:p>
          <a:pPr algn="l"/>
          <a:r>
            <a:rPr kumimoji="1" lang="ja-JP" altLang="en-US" sz="2800" dirty="0"/>
            <a:t>平成</a:t>
          </a:r>
          <a:r>
            <a:rPr kumimoji="1" lang="en-US" altLang="ja-JP" sz="2800" dirty="0"/>
            <a:t>30</a:t>
          </a:r>
          <a:r>
            <a:rPr kumimoji="1" lang="ja-JP" altLang="en-US" sz="2800" dirty="0"/>
            <a:t>年度の市民生活実感調査に質問を追加して実施</a:t>
          </a:r>
        </a:p>
      </dgm:t>
    </dgm:pt>
    <dgm:pt modelId="{A21C36B4-A38C-4212-9DA7-F58DF1F8BA1D}" type="parTrans" cxnId="{3FE38B8F-6D60-48EA-AA08-A743D093AE60}">
      <dgm:prSet/>
      <dgm:spPr/>
      <dgm:t>
        <a:bodyPr/>
        <a:lstStyle/>
        <a:p>
          <a:endParaRPr kumimoji="1" lang="ja-JP" altLang="en-US"/>
        </a:p>
      </dgm:t>
    </dgm:pt>
    <dgm:pt modelId="{EE938F35-F9FC-405E-9CC6-ECE9DE71E08D}" type="sibTrans" cxnId="{3FE38B8F-6D60-48EA-AA08-A743D093AE60}">
      <dgm:prSet/>
      <dgm:spPr/>
      <dgm:t>
        <a:bodyPr/>
        <a:lstStyle/>
        <a:p>
          <a:endParaRPr kumimoji="1" lang="ja-JP" altLang="en-US"/>
        </a:p>
      </dgm:t>
    </dgm:pt>
    <dgm:pt modelId="{AF798AB1-7B1E-4F0A-86E4-4487ACF65A2C}">
      <dgm:prSet custT="1"/>
      <dgm:spPr/>
      <dgm:t>
        <a:bodyPr/>
        <a:lstStyle/>
        <a:p>
          <a:pPr algn="l"/>
          <a:r>
            <a:rPr kumimoji="1" lang="ja-JP" altLang="en-US" sz="2800" dirty="0"/>
            <a:t>平成</a:t>
          </a:r>
          <a:r>
            <a:rPr kumimoji="1" lang="en-US" altLang="ja-JP" sz="2800" dirty="0"/>
            <a:t>28</a:t>
          </a:r>
          <a:r>
            <a:rPr kumimoji="1" lang="ja-JP" altLang="en-US" sz="2800" dirty="0"/>
            <a:t>年度第</a:t>
          </a:r>
          <a:r>
            <a:rPr kumimoji="1" lang="en-US" altLang="ja-JP" sz="2800" dirty="0"/>
            <a:t>2</a:t>
          </a:r>
          <a:r>
            <a:rPr kumimoji="1" lang="ja-JP" altLang="en-US" sz="2800" dirty="0"/>
            <a:t>回政策評価委員会で提案</a:t>
          </a:r>
        </a:p>
      </dgm:t>
    </dgm:pt>
    <dgm:pt modelId="{C70CEC86-F928-4EC2-943C-4B995B8AAA5F}" type="parTrans" cxnId="{AD584247-BA4A-430B-A739-DC81829A530B}">
      <dgm:prSet/>
      <dgm:spPr/>
      <dgm:t>
        <a:bodyPr/>
        <a:lstStyle/>
        <a:p>
          <a:endParaRPr kumimoji="1" lang="ja-JP" altLang="en-US"/>
        </a:p>
      </dgm:t>
    </dgm:pt>
    <dgm:pt modelId="{7FC8B328-2FFB-4C83-9012-C20B7B8F58B8}" type="sibTrans" cxnId="{AD584247-BA4A-430B-A739-DC81829A530B}">
      <dgm:prSet/>
      <dgm:spPr/>
      <dgm:t>
        <a:bodyPr/>
        <a:lstStyle/>
        <a:p>
          <a:endParaRPr kumimoji="1" lang="ja-JP" altLang="en-US"/>
        </a:p>
      </dgm:t>
    </dgm:pt>
    <dgm:pt modelId="{E8BDC362-018D-4598-8FBB-55468923B6E5}" type="pres">
      <dgm:prSet presAssocID="{413744CD-D691-46FD-867F-824208C88AC1}" presName="CompostProcess" presStyleCnt="0">
        <dgm:presLayoutVars>
          <dgm:dir/>
          <dgm:resizeHandles val="exact"/>
        </dgm:presLayoutVars>
      </dgm:prSet>
      <dgm:spPr/>
    </dgm:pt>
    <dgm:pt modelId="{BF543807-B439-449B-8C4C-73804BE040F3}" type="pres">
      <dgm:prSet presAssocID="{413744CD-D691-46FD-867F-824208C88AC1}" presName="arrow" presStyleLbl="bgShp" presStyleIdx="0" presStyleCnt="1" custLinFactNeighborX="1567" custLinFactNeighborY="444"/>
      <dgm:spPr/>
    </dgm:pt>
    <dgm:pt modelId="{9F5BB524-422B-4D13-B116-BAE0954506EB}" type="pres">
      <dgm:prSet presAssocID="{413744CD-D691-46FD-867F-824208C88AC1}" presName="linearProcess" presStyleCnt="0"/>
      <dgm:spPr/>
    </dgm:pt>
    <dgm:pt modelId="{08BAFD79-7A31-4A8E-9769-300C1DBAC4D6}" type="pres">
      <dgm:prSet presAssocID="{AF798AB1-7B1E-4F0A-86E4-4487ACF65A2C}" presName="textNode" presStyleLbl="node1" presStyleIdx="0" presStyleCnt="4">
        <dgm:presLayoutVars>
          <dgm:bulletEnabled val="1"/>
        </dgm:presLayoutVars>
      </dgm:prSet>
      <dgm:spPr/>
    </dgm:pt>
    <dgm:pt modelId="{83D7EA62-7773-432D-BD2D-4A2B3C08357B}" type="pres">
      <dgm:prSet presAssocID="{7FC8B328-2FFB-4C83-9012-C20B7B8F58B8}" presName="sibTrans" presStyleCnt="0"/>
      <dgm:spPr/>
    </dgm:pt>
    <dgm:pt modelId="{71E6887A-187E-4FC2-AB7D-0FF425256816}" type="pres">
      <dgm:prSet presAssocID="{31FA65F5-6DD5-4E57-B132-DD65D0B54F85}" presName="textNode" presStyleLbl="node1" presStyleIdx="1" presStyleCnt="4" custScaleX="145329">
        <dgm:presLayoutVars>
          <dgm:bulletEnabled val="1"/>
        </dgm:presLayoutVars>
      </dgm:prSet>
      <dgm:spPr/>
    </dgm:pt>
    <dgm:pt modelId="{1DAA7829-CA55-4650-BEB7-0F844C8F3ECE}" type="pres">
      <dgm:prSet presAssocID="{64A49CA2-2CA5-4665-ABE1-31F2AF2A4168}" presName="sibTrans" presStyleCnt="0"/>
      <dgm:spPr/>
    </dgm:pt>
    <dgm:pt modelId="{B8EA2B7B-32AF-438C-94FD-48D022295744}" type="pres">
      <dgm:prSet presAssocID="{FD9F0998-2730-4159-BA62-E54606EA2F7E}" presName="textNode" presStyleLbl="node1" presStyleIdx="2" presStyleCnt="4">
        <dgm:presLayoutVars>
          <dgm:bulletEnabled val="1"/>
        </dgm:presLayoutVars>
      </dgm:prSet>
      <dgm:spPr/>
    </dgm:pt>
    <dgm:pt modelId="{4F039CFA-5CE4-4A7E-8DDC-B1797DAFCDC7}" type="pres">
      <dgm:prSet presAssocID="{32F7A508-D439-4DDB-8246-5E539D91E141}" presName="sibTrans" presStyleCnt="0"/>
      <dgm:spPr/>
    </dgm:pt>
    <dgm:pt modelId="{F021BDFA-06CB-4649-A565-40CBC8218E8D}" type="pres">
      <dgm:prSet presAssocID="{457A4CBF-D450-4DAB-9831-8CE87E205057}" presName="textNode" presStyleLbl="node1" presStyleIdx="3" presStyleCnt="4">
        <dgm:presLayoutVars>
          <dgm:bulletEnabled val="1"/>
        </dgm:presLayoutVars>
      </dgm:prSet>
      <dgm:spPr/>
    </dgm:pt>
  </dgm:ptLst>
  <dgm:cxnLst>
    <dgm:cxn modelId="{3FE38B8F-6D60-48EA-AA08-A743D093AE60}" srcId="{413744CD-D691-46FD-867F-824208C88AC1}" destId="{457A4CBF-D450-4DAB-9831-8CE87E205057}" srcOrd="3" destOrd="0" parTransId="{A21C36B4-A38C-4212-9DA7-F58DF1F8BA1D}" sibTransId="{EE938F35-F9FC-405E-9CC6-ECE9DE71E08D}"/>
    <dgm:cxn modelId="{06AF7F01-87F5-49BF-9E1F-6DFD89FB02D2}" type="presOf" srcId="{FD9F0998-2730-4159-BA62-E54606EA2F7E}" destId="{B8EA2B7B-32AF-438C-94FD-48D022295744}" srcOrd="0" destOrd="0" presId="urn:microsoft.com/office/officeart/2005/8/layout/hProcess9"/>
    <dgm:cxn modelId="{8CED5E4A-648C-4F0E-8C9D-074BAE4CE292}" type="presOf" srcId="{AF798AB1-7B1E-4F0A-86E4-4487ACF65A2C}" destId="{08BAFD79-7A31-4A8E-9769-300C1DBAC4D6}" srcOrd="0" destOrd="0" presId="urn:microsoft.com/office/officeart/2005/8/layout/hProcess9"/>
    <dgm:cxn modelId="{AD584247-BA4A-430B-A739-DC81829A530B}" srcId="{413744CD-D691-46FD-867F-824208C88AC1}" destId="{AF798AB1-7B1E-4F0A-86E4-4487ACF65A2C}" srcOrd="0" destOrd="0" parTransId="{C70CEC86-F928-4EC2-943C-4B995B8AAA5F}" sibTransId="{7FC8B328-2FFB-4C83-9012-C20B7B8F58B8}"/>
    <dgm:cxn modelId="{4C101799-5960-4C1A-AEEF-E9EF814D7269}" srcId="{413744CD-D691-46FD-867F-824208C88AC1}" destId="{FD9F0998-2730-4159-BA62-E54606EA2F7E}" srcOrd="2" destOrd="0" parTransId="{60346F56-2CBE-4E64-85A4-108D0E25C4E0}" sibTransId="{32F7A508-D439-4DDB-8246-5E539D91E141}"/>
    <dgm:cxn modelId="{45F89057-80AF-409A-9AB9-889419DA83D8}" type="presOf" srcId="{31FA65F5-6DD5-4E57-B132-DD65D0B54F85}" destId="{71E6887A-187E-4FC2-AB7D-0FF425256816}" srcOrd="0" destOrd="0" presId="urn:microsoft.com/office/officeart/2005/8/layout/hProcess9"/>
    <dgm:cxn modelId="{CBAF976D-3ABF-4C5F-8AAE-1078AAFAF02C}" srcId="{413744CD-D691-46FD-867F-824208C88AC1}" destId="{31FA65F5-6DD5-4E57-B132-DD65D0B54F85}" srcOrd="1" destOrd="0" parTransId="{46BD3170-D6F6-44DC-AF38-1D3E9E055C96}" sibTransId="{64A49CA2-2CA5-4665-ABE1-31F2AF2A4168}"/>
    <dgm:cxn modelId="{CEFBD0E9-580C-4155-A3F1-BB79C3475EB7}" type="presOf" srcId="{457A4CBF-D450-4DAB-9831-8CE87E205057}" destId="{F021BDFA-06CB-4649-A565-40CBC8218E8D}" srcOrd="0" destOrd="0" presId="urn:microsoft.com/office/officeart/2005/8/layout/hProcess9"/>
    <dgm:cxn modelId="{9D272629-A023-4DAF-82E8-BD37211BF63E}" type="presOf" srcId="{413744CD-D691-46FD-867F-824208C88AC1}" destId="{E8BDC362-018D-4598-8FBB-55468923B6E5}" srcOrd="0" destOrd="0" presId="urn:microsoft.com/office/officeart/2005/8/layout/hProcess9"/>
    <dgm:cxn modelId="{FEFE7C26-15A5-4377-86DA-D0F3D57E8CA2}" type="presParOf" srcId="{E8BDC362-018D-4598-8FBB-55468923B6E5}" destId="{BF543807-B439-449B-8C4C-73804BE040F3}" srcOrd="0" destOrd="0" presId="urn:microsoft.com/office/officeart/2005/8/layout/hProcess9"/>
    <dgm:cxn modelId="{07A694BB-F2F5-422F-A0FD-370191C78F33}" type="presParOf" srcId="{E8BDC362-018D-4598-8FBB-55468923B6E5}" destId="{9F5BB524-422B-4D13-B116-BAE0954506EB}" srcOrd="1" destOrd="0" presId="urn:microsoft.com/office/officeart/2005/8/layout/hProcess9"/>
    <dgm:cxn modelId="{CE5C1F39-C421-4B4E-A6A2-BD5B47C9BC07}" type="presParOf" srcId="{9F5BB524-422B-4D13-B116-BAE0954506EB}" destId="{08BAFD79-7A31-4A8E-9769-300C1DBAC4D6}" srcOrd="0" destOrd="0" presId="urn:microsoft.com/office/officeart/2005/8/layout/hProcess9"/>
    <dgm:cxn modelId="{9362BF1D-6068-43A8-B3AA-CD1E383A7507}" type="presParOf" srcId="{9F5BB524-422B-4D13-B116-BAE0954506EB}" destId="{83D7EA62-7773-432D-BD2D-4A2B3C08357B}" srcOrd="1" destOrd="0" presId="urn:microsoft.com/office/officeart/2005/8/layout/hProcess9"/>
    <dgm:cxn modelId="{60EDED0E-B3B9-475A-9729-BABAF89AB4DB}" type="presParOf" srcId="{9F5BB524-422B-4D13-B116-BAE0954506EB}" destId="{71E6887A-187E-4FC2-AB7D-0FF425256816}" srcOrd="2" destOrd="0" presId="urn:microsoft.com/office/officeart/2005/8/layout/hProcess9"/>
    <dgm:cxn modelId="{C3E56957-720D-45A2-A758-F8FEF15B9675}" type="presParOf" srcId="{9F5BB524-422B-4D13-B116-BAE0954506EB}" destId="{1DAA7829-CA55-4650-BEB7-0F844C8F3ECE}" srcOrd="3" destOrd="0" presId="urn:microsoft.com/office/officeart/2005/8/layout/hProcess9"/>
    <dgm:cxn modelId="{3BE47B24-825D-44F5-8634-46FDE64CF0E9}" type="presParOf" srcId="{9F5BB524-422B-4D13-B116-BAE0954506EB}" destId="{B8EA2B7B-32AF-438C-94FD-48D022295744}" srcOrd="4" destOrd="0" presId="urn:microsoft.com/office/officeart/2005/8/layout/hProcess9"/>
    <dgm:cxn modelId="{C559F5F4-03C8-40AF-8291-0B4C4F34BC5D}" type="presParOf" srcId="{9F5BB524-422B-4D13-B116-BAE0954506EB}" destId="{4F039CFA-5CE4-4A7E-8DDC-B1797DAFCDC7}" srcOrd="5" destOrd="0" presId="urn:microsoft.com/office/officeart/2005/8/layout/hProcess9"/>
    <dgm:cxn modelId="{E282A37D-D505-4EF2-A8E6-088C11A06532}" type="presParOf" srcId="{9F5BB524-422B-4D13-B116-BAE0954506EB}" destId="{F021BDFA-06CB-4649-A565-40CBC8218E8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457E-A1A7-4EF1-86C9-55F875BC61B2}">
      <dsp:nvSpPr>
        <dsp:cNvPr id="0" name=""/>
        <dsp:cNvSpPr/>
      </dsp:nvSpPr>
      <dsp:spPr>
        <a:xfrm>
          <a:off x="1862666" y="0"/>
          <a:ext cx="1862666" cy="1312185"/>
        </a:xfrm>
        <a:prstGeom prst="trapezoid">
          <a:avLst>
            <a:gd name="adj" fmla="val 70976"/>
          </a:avLst>
        </a:prstGeom>
        <a:solidFill>
          <a:schemeClr val="lt1">
            <a:hueOff val="0"/>
            <a:satOff val="0"/>
            <a:lumOff val="0"/>
            <a:alphaOff val="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政策</a:t>
          </a:r>
          <a:r>
            <a:rPr kumimoji="1" lang="en-US" altLang="ja-JP" sz="3200" kern="1200" dirty="0"/>
            <a:t>(27)</a:t>
          </a:r>
          <a:endParaRPr kumimoji="1" lang="ja-JP" altLang="en-US" sz="3200" kern="1200" dirty="0"/>
        </a:p>
      </dsp:txBody>
      <dsp:txXfrm>
        <a:off x="1862666" y="0"/>
        <a:ext cx="1862666" cy="1312185"/>
      </dsp:txXfrm>
    </dsp:sp>
    <dsp:sp modelId="{239DC9B2-2E42-4A21-A86E-BFF2F02D3D36}">
      <dsp:nvSpPr>
        <dsp:cNvPr id="0" name=""/>
        <dsp:cNvSpPr/>
      </dsp:nvSpPr>
      <dsp:spPr>
        <a:xfrm>
          <a:off x="931333" y="1312185"/>
          <a:ext cx="3725333" cy="1312185"/>
        </a:xfrm>
        <a:prstGeom prst="trapezoid">
          <a:avLst>
            <a:gd name="adj" fmla="val 70976"/>
          </a:avLst>
        </a:prstGeom>
        <a:solidFill>
          <a:schemeClr val="lt1">
            <a:hueOff val="0"/>
            <a:satOff val="0"/>
            <a:lumOff val="0"/>
            <a:alphaOff val="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施策</a:t>
          </a:r>
          <a:r>
            <a:rPr kumimoji="1" lang="en-US" altLang="ja-JP" sz="3200" kern="1200" dirty="0"/>
            <a:t>(114)</a:t>
          </a:r>
          <a:endParaRPr kumimoji="1" lang="ja-JP" altLang="en-US" sz="3200" kern="1200" dirty="0"/>
        </a:p>
      </dsp:txBody>
      <dsp:txXfrm>
        <a:off x="1583266" y="1312185"/>
        <a:ext cx="2421466" cy="1312185"/>
      </dsp:txXfrm>
    </dsp:sp>
    <dsp:sp modelId="{EF66FD67-1ADA-48B6-B6DA-4835B2ACE790}">
      <dsp:nvSpPr>
        <dsp:cNvPr id="0" name=""/>
        <dsp:cNvSpPr/>
      </dsp:nvSpPr>
      <dsp:spPr>
        <a:xfrm>
          <a:off x="0" y="2624370"/>
          <a:ext cx="5588000" cy="1312185"/>
        </a:xfrm>
        <a:prstGeom prst="trapezoid">
          <a:avLst>
            <a:gd name="adj" fmla="val 7097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事務事業</a:t>
          </a:r>
        </a:p>
      </dsp:txBody>
      <dsp:txXfrm>
        <a:off x="977899" y="2624370"/>
        <a:ext cx="3632200" cy="1312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43807-B439-449B-8C4C-73804BE040F3}">
      <dsp:nvSpPr>
        <dsp:cNvPr id="0" name=""/>
        <dsp:cNvSpPr/>
      </dsp:nvSpPr>
      <dsp:spPr>
        <a:xfrm>
          <a:off x="953205" y="0"/>
          <a:ext cx="9173787" cy="564029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AFD79-7A31-4A8E-9769-300C1DBAC4D6}">
      <dsp:nvSpPr>
        <dsp:cNvPr id="0" name=""/>
        <dsp:cNvSpPr/>
      </dsp:nvSpPr>
      <dsp:spPr>
        <a:xfrm>
          <a:off x="9331" y="1692089"/>
          <a:ext cx="2225860" cy="22561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平成</a:t>
          </a:r>
          <a:r>
            <a:rPr kumimoji="1" lang="en-US" altLang="ja-JP" sz="2800" kern="1200" dirty="0"/>
            <a:t>28</a:t>
          </a:r>
          <a:r>
            <a:rPr kumimoji="1" lang="ja-JP" altLang="en-US" sz="2800" kern="1200" dirty="0"/>
            <a:t>年度第</a:t>
          </a:r>
          <a:r>
            <a:rPr kumimoji="1" lang="en-US" altLang="ja-JP" sz="2800" kern="1200" dirty="0"/>
            <a:t>2</a:t>
          </a:r>
          <a:r>
            <a:rPr kumimoji="1" lang="ja-JP" altLang="en-US" sz="2800" kern="1200" dirty="0"/>
            <a:t>回政策評価委員会で提案</a:t>
          </a:r>
        </a:p>
      </dsp:txBody>
      <dsp:txXfrm>
        <a:off x="9331" y="1692089"/>
        <a:ext cx="2225860" cy="2256119"/>
      </dsp:txXfrm>
    </dsp:sp>
    <dsp:sp modelId="{71E6887A-187E-4FC2-AB7D-0FF425256816}">
      <dsp:nvSpPr>
        <dsp:cNvPr id="0" name=""/>
        <dsp:cNvSpPr/>
      </dsp:nvSpPr>
      <dsp:spPr>
        <a:xfrm>
          <a:off x="2522400" y="1692089"/>
          <a:ext cx="3234821" cy="22561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市長公室と各局で調整</a:t>
          </a:r>
          <a:endParaRPr kumimoji="1" lang="en-US" altLang="ja-JP" sz="2800" kern="1200" dirty="0"/>
        </a:p>
        <a:p>
          <a:pPr marL="0" lvl="0" indent="0" algn="l" defTabSz="1244600">
            <a:lnSpc>
              <a:spcPct val="90000"/>
            </a:lnSpc>
            <a:spcBef>
              <a:spcPct val="0"/>
            </a:spcBef>
            <a:spcAft>
              <a:spcPct val="35000"/>
            </a:spcAft>
            <a:buNone/>
          </a:pPr>
          <a:r>
            <a:rPr kumimoji="1" lang="ja-JP" altLang="en-US" sz="2800" kern="1200" dirty="0"/>
            <a:t>・局の選定</a:t>
          </a:r>
          <a:endParaRPr kumimoji="1" lang="en-US" altLang="ja-JP" sz="2800" kern="1200" dirty="0"/>
        </a:p>
        <a:p>
          <a:pPr marL="0" lvl="0" indent="0" algn="l" defTabSz="1244600">
            <a:lnSpc>
              <a:spcPct val="90000"/>
            </a:lnSpc>
            <a:spcBef>
              <a:spcPct val="0"/>
            </a:spcBef>
            <a:spcAft>
              <a:spcPct val="35000"/>
            </a:spcAft>
            <a:buNone/>
          </a:pPr>
          <a:r>
            <a:rPr kumimoji="1" lang="ja-JP" altLang="en-US" sz="2800" kern="1200" dirty="0"/>
            <a:t>（</a:t>
          </a:r>
          <a:r>
            <a:rPr kumimoji="1" lang="en-US" altLang="ja-JP" sz="2800" kern="1200" dirty="0"/>
            <a:t>1</a:t>
          </a:r>
          <a:r>
            <a:rPr kumimoji="1" lang="ja-JP" altLang="en-US" sz="2800" kern="1200" dirty="0"/>
            <a:t>年に</a:t>
          </a:r>
          <a:r>
            <a:rPr kumimoji="1" lang="en-US" altLang="ja-JP" sz="2800" kern="1200" dirty="0"/>
            <a:t>2</a:t>
          </a:r>
          <a:r>
            <a:rPr kumimoji="1" lang="ja-JP" altLang="en-US" sz="2800" kern="1200" dirty="0"/>
            <a:t>～</a:t>
          </a:r>
          <a:r>
            <a:rPr kumimoji="1" lang="en-US" altLang="ja-JP" sz="2800" kern="1200" dirty="0"/>
            <a:t>3</a:t>
          </a:r>
          <a:r>
            <a:rPr kumimoji="1" lang="ja-JP" altLang="en-US" sz="2800" kern="1200" dirty="0"/>
            <a:t>局）</a:t>
          </a:r>
          <a:endParaRPr kumimoji="1" lang="en-US" altLang="ja-JP" sz="2800" kern="1200" dirty="0"/>
        </a:p>
        <a:p>
          <a:pPr marL="0" lvl="0" indent="0" algn="l" defTabSz="1244600">
            <a:lnSpc>
              <a:spcPct val="90000"/>
            </a:lnSpc>
            <a:spcBef>
              <a:spcPct val="0"/>
            </a:spcBef>
            <a:spcAft>
              <a:spcPct val="35000"/>
            </a:spcAft>
            <a:buNone/>
          </a:pPr>
          <a:r>
            <a:rPr kumimoji="1" lang="ja-JP" altLang="en-US" sz="2800" kern="1200" dirty="0"/>
            <a:t>・質問の案</a:t>
          </a:r>
        </a:p>
      </dsp:txBody>
      <dsp:txXfrm>
        <a:off x="2522400" y="1692089"/>
        <a:ext cx="3234821" cy="2256119"/>
      </dsp:txXfrm>
    </dsp:sp>
    <dsp:sp modelId="{B8EA2B7B-32AF-438C-94FD-48D022295744}">
      <dsp:nvSpPr>
        <dsp:cNvPr id="0" name=""/>
        <dsp:cNvSpPr/>
      </dsp:nvSpPr>
      <dsp:spPr>
        <a:xfrm>
          <a:off x="6044429" y="1692089"/>
          <a:ext cx="2225860" cy="22561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平成</a:t>
          </a:r>
          <a:r>
            <a:rPr kumimoji="1" lang="en-US" altLang="ja-JP" sz="2800" kern="1200" dirty="0"/>
            <a:t>29</a:t>
          </a:r>
          <a:r>
            <a:rPr kumimoji="1" lang="ja-JP" altLang="en-US" sz="2800" kern="1200" dirty="0"/>
            <a:t>年度第</a:t>
          </a:r>
          <a:r>
            <a:rPr kumimoji="1" lang="en-US" altLang="ja-JP" sz="2800" kern="1200" dirty="0"/>
            <a:t>1</a:t>
          </a:r>
          <a:r>
            <a:rPr kumimoji="1" lang="ja-JP" altLang="en-US" sz="2800" kern="1200" dirty="0"/>
            <a:t>回政策評価委員会でも検討</a:t>
          </a:r>
        </a:p>
      </dsp:txBody>
      <dsp:txXfrm>
        <a:off x="6044429" y="1692089"/>
        <a:ext cx="2225860" cy="2256119"/>
      </dsp:txXfrm>
    </dsp:sp>
    <dsp:sp modelId="{F021BDFA-06CB-4649-A565-40CBC8218E8D}">
      <dsp:nvSpPr>
        <dsp:cNvPr id="0" name=""/>
        <dsp:cNvSpPr/>
      </dsp:nvSpPr>
      <dsp:spPr>
        <a:xfrm>
          <a:off x="8557498" y="1692089"/>
          <a:ext cx="2225860" cy="22561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平成</a:t>
          </a:r>
          <a:r>
            <a:rPr kumimoji="1" lang="en-US" altLang="ja-JP" sz="2800" kern="1200" dirty="0"/>
            <a:t>30</a:t>
          </a:r>
          <a:r>
            <a:rPr kumimoji="1" lang="ja-JP" altLang="en-US" sz="2800" kern="1200" dirty="0"/>
            <a:t>年度の市民生活実感調査に質問を追加して実施</a:t>
          </a:r>
        </a:p>
      </dsp:txBody>
      <dsp:txXfrm>
        <a:off x="8557498" y="1692089"/>
        <a:ext cx="2225860" cy="22561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3" cy="339884"/>
          </a:xfrm>
          <a:prstGeom prst="rect">
            <a:avLst/>
          </a:prstGeom>
        </p:spPr>
        <p:txBody>
          <a:bodyPr vert="horz" lIns="90990" tIns="45496" rIns="90990" bIns="4549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7" y="0"/>
            <a:ext cx="4301543" cy="339884"/>
          </a:xfrm>
          <a:prstGeom prst="rect">
            <a:avLst/>
          </a:prstGeom>
        </p:spPr>
        <p:txBody>
          <a:bodyPr vert="horz" lIns="90990" tIns="45496" rIns="90990" bIns="45496" rtlCol="0"/>
          <a:lstStyle>
            <a:lvl1pPr algn="r">
              <a:defRPr sz="1200"/>
            </a:lvl1pPr>
          </a:lstStyle>
          <a:p>
            <a:fld id="{C474E1F6-393F-4C28-A47D-DEFBB201F757}" type="datetimeFigureOut">
              <a:rPr kumimoji="1" lang="ja-JP" altLang="en-US" smtClean="0"/>
              <a:pPr/>
              <a:t>2017/3/16</a:t>
            </a:fld>
            <a:endParaRPr kumimoji="1" lang="ja-JP" altLang="en-US"/>
          </a:p>
        </p:txBody>
      </p:sp>
      <p:sp>
        <p:nvSpPr>
          <p:cNvPr id="4" name="フッター プレースホルダー 3"/>
          <p:cNvSpPr>
            <a:spLocks noGrp="1"/>
          </p:cNvSpPr>
          <p:nvPr>
            <p:ph type="ftr" sz="quarter" idx="2"/>
          </p:nvPr>
        </p:nvSpPr>
        <p:spPr>
          <a:xfrm>
            <a:off x="1" y="6456612"/>
            <a:ext cx="4301543" cy="339884"/>
          </a:xfrm>
          <a:prstGeom prst="rect">
            <a:avLst/>
          </a:prstGeom>
        </p:spPr>
        <p:txBody>
          <a:bodyPr vert="horz" lIns="90990" tIns="45496" rIns="90990" bIns="4549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7" y="6456612"/>
            <a:ext cx="4301543" cy="339884"/>
          </a:xfrm>
          <a:prstGeom prst="rect">
            <a:avLst/>
          </a:prstGeom>
        </p:spPr>
        <p:txBody>
          <a:bodyPr vert="horz" lIns="90990" tIns="45496" rIns="90990" bIns="45496" rtlCol="0" anchor="b"/>
          <a:lstStyle>
            <a:lvl1pPr algn="r">
              <a:defRPr sz="1200"/>
            </a:lvl1pPr>
          </a:lstStyle>
          <a:p>
            <a:fld id="{A14DAA86-A725-434C-AF5C-52F99D7B1B2F}" type="slidenum">
              <a:rPr kumimoji="1" lang="ja-JP" altLang="en-US" smtClean="0"/>
              <a:pPr/>
              <a:t>‹#›</a:t>
            </a:fld>
            <a:endParaRPr kumimoji="1" lang="ja-JP" altLang="en-US"/>
          </a:p>
        </p:txBody>
      </p:sp>
    </p:spTree>
    <p:extLst>
      <p:ext uri="{BB962C8B-B14F-4D97-AF65-F5344CB8AC3E}">
        <p14:creationId xmlns:p14="http://schemas.microsoft.com/office/powerpoint/2010/main" val="3406723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301807" cy="339884"/>
          </a:xfrm>
          <a:prstGeom prst="rect">
            <a:avLst/>
          </a:prstGeom>
        </p:spPr>
        <p:txBody>
          <a:bodyPr vert="horz" lIns="90990" tIns="45496" rIns="90990" bIns="45496" rtlCol="0"/>
          <a:lstStyle>
            <a:lvl1pPr algn="l">
              <a:defRPr sz="1200"/>
            </a:lvl1pPr>
          </a:lstStyle>
          <a:p>
            <a:endParaRPr kumimoji="1" lang="ja-JP" altLang="en-US"/>
          </a:p>
        </p:txBody>
      </p:sp>
      <p:sp>
        <p:nvSpPr>
          <p:cNvPr id="3" name="日付プレースホルダ 2"/>
          <p:cNvSpPr>
            <a:spLocks noGrp="1"/>
          </p:cNvSpPr>
          <p:nvPr>
            <p:ph type="dt" idx="1"/>
          </p:nvPr>
        </p:nvSpPr>
        <p:spPr>
          <a:xfrm>
            <a:off x="5623247" y="0"/>
            <a:ext cx="4301806" cy="339884"/>
          </a:xfrm>
          <a:prstGeom prst="rect">
            <a:avLst/>
          </a:prstGeom>
        </p:spPr>
        <p:txBody>
          <a:bodyPr vert="horz" lIns="90990" tIns="45496" rIns="90990" bIns="45496" rtlCol="0"/>
          <a:lstStyle>
            <a:lvl1pPr algn="r">
              <a:defRPr sz="1200"/>
            </a:lvl1pPr>
          </a:lstStyle>
          <a:p>
            <a:fld id="{765F4EDF-49A4-4F0E-91A6-91650F593505}" type="datetimeFigureOut">
              <a:rPr kumimoji="1" lang="ja-JP" altLang="en-US" smtClean="0"/>
              <a:pPr/>
              <a:t>2017/3/16</a:t>
            </a:fld>
            <a:endParaRPr kumimoji="1" lang="ja-JP" altLang="en-US"/>
          </a:p>
        </p:txBody>
      </p:sp>
      <p:sp>
        <p:nvSpPr>
          <p:cNvPr id="4" name="スライド イメージ プレースホルダ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0990" tIns="45496" rIns="90990" bIns="45496" rtlCol="0" anchor="ctr"/>
          <a:lstStyle/>
          <a:p>
            <a:endParaRPr lang="ja-JP" altLang="en-US"/>
          </a:p>
        </p:txBody>
      </p:sp>
      <p:sp>
        <p:nvSpPr>
          <p:cNvPr id="5" name="ノート プレースホルダ 4"/>
          <p:cNvSpPr>
            <a:spLocks noGrp="1"/>
          </p:cNvSpPr>
          <p:nvPr>
            <p:ph type="body" sz="quarter" idx="3"/>
          </p:nvPr>
        </p:nvSpPr>
        <p:spPr>
          <a:xfrm>
            <a:off x="993456" y="3228896"/>
            <a:ext cx="7941310" cy="3058954"/>
          </a:xfrm>
          <a:prstGeom prst="rect">
            <a:avLst/>
          </a:prstGeom>
        </p:spPr>
        <p:txBody>
          <a:bodyPr vert="horz" lIns="90990" tIns="45496" rIns="90990" bIns="4549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6456218"/>
            <a:ext cx="4301807" cy="339884"/>
          </a:xfrm>
          <a:prstGeom prst="rect">
            <a:avLst/>
          </a:prstGeom>
        </p:spPr>
        <p:txBody>
          <a:bodyPr vert="horz" lIns="90990" tIns="45496" rIns="90990" bIns="4549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3247" y="6456218"/>
            <a:ext cx="4301806" cy="339884"/>
          </a:xfrm>
          <a:prstGeom prst="rect">
            <a:avLst/>
          </a:prstGeom>
        </p:spPr>
        <p:txBody>
          <a:bodyPr vert="horz" lIns="90990" tIns="45496" rIns="90990" bIns="45496" rtlCol="0" anchor="b"/>
          <a:lstStyle>
            <a:lvl1pPr algn="r">
              <a:defRPr sz="1200"/>
            </a:lvl1pPr>
          </a:lstStyle>
          <a:p>
            <a:fld id="{1D5CA15C-51DC-44A0-B608-66F99B3D756F}" type="slidenum">
              <a:rPr kumimoji="1" lang="ja-JP" altLang="en-US" smtClean="0"/>
              <a:pPr/>
              <a:t>‹#›</a:t>
            </a:fld>
            <a:endParaRPr kumimoji="1" lang="ja-JP" altLang="en-US"/>
          </a:p>
        </p:txBody>
      </p:sp>
    </p:spTree>
    <p:extLst>
      <p:ext uri="{BB962C8B-B14F-4D97-AF65-F5344CB8AC3E}">
        <p14:creationId xmlns:p14="http://schemas.microsoft.com/office/powerpoint/2010/main" val="15839801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F5A1A3A-5DE7-4BFC-AE55-8ACD0EBDC704}" type="datetime1">
              <a:rPr kumimoji="1" lang="ja-JP" altLang="en-US" smtClean="0"/>
              <a:pPr/>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344727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83230F-4B9B-4EEF-94FA-E0B4F117CBB3}" type="datetime1">
              <a:rPr kumimoji="1" lang="ja-JP" altLang="en-US" smtClean="0"/>
              <a:pPr/>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349019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6D36D7-4AB4-49A0-8CE4-141779AC43A3}" type="datetime1">
              <a:rPr kumimoji="1" lang="ja-JP" altLang="en-US" smtClean="0"/>
              <a:pPr/>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224959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1BDECE-7B2D-497A-B8FC-F276A71743DE}" type="datetime1">
              <a:rPr kumimoji="1" lang="ja-JP" altLang="en-US" smtClean="0"/>
              <a:pPr/>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238312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1FCFDE-A1AF-4FF1-A5DA-3D9747245F67}" type="datetime1">
              <a:rPr kumimoji="1" lang="ja-JP" altLang="en-US" smtClean="0"/>
              <a:pPr/>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26696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60C2633-3EEC-4F78-BC01-706E7E337364}" type="datetime1">
              <a:rPr kumimoji="1" lang="ja-JP" altLang="en-US" smtClean="0"/>
              <a:pPr/>
              <a:t>2017/3/16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121462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AD5B53-EDE2-4B96-A4F2-36D24BBEE9B2}" type="datetime1">
              <a:rPr kumimoji="1" lang="ja-JP" altLang="en-US" smtClean="0"/>
              <a:pPr/>
              <a:t>2017/3/16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133388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9AD44C3-527C-4D9E-A652-B7FE1F5E0DD0}" type="datetime1">
              <a:rPr kumimoji="1" lang="ja-JP" altLang="en-US" smtClean="0"/>
              <a:pPr/>
              <a:t>2017/3/16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8184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86126E-E9EB-4016-AFC3-851FE4F4E4B4}" type="datetime1">
              <a:rPr kumimoji="1" lang="ja-JP" altLang="en-US" smtClean="0"/>
              <a:pPr/>
              <a:t>2017/3/16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145375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A363CE-E2F0-4BBD-B826-5E6F3B997629}" type="datetime1">
              <a:rPr kumimoji="1" lang="ja-JP" altLang="en-US" smtClean="0"/>
              <a:pPr/>
              <a:t>2017/3/16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40367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CD95B1-85DF-4B28-8ABC-D1F4E21F3EDC}" type="datetime1">
              <a:rPr kumimoji="1" lang="ja-JP" altLang="en-US" smtClean="0"/>
              <a:pPr/>
              <a:t>2017/3/16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112721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7C69A-7623-40E2-9084-8092883A7210}" type="datetime1">
              <a:rPr kumimoji="1" lang="ja-JP" altLang="en-US" smtClean="0"/>
              <a:pPr/>
              <a:t>2017/3/16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8DDFB-7021-49BB-B997-9D69FBDC9F8C}" type="slidenum">
              <a:rPr kumimoji="1" lang="ja-JP" altLang="en-US" smtClean="0"/>
              <a:pPr/>
              <a:t>‹#›</a:t>
            </a:fld>
            <a:endParaRPr kumimoji="1" lang="ja-JP" altLang="en-US"/>
          </a:p>
        </p:txBody>
      </p:sp>
    </p:spTree>
    <p:extLst>
      <p:ext uri="{BB962C8B-B14F-4D97-AF65-F5344CB8AC3E}">
        <p14:creationId xmlns:p14="http://schemas.microsoft.com/office/powerpoint/2010/main" val="107443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city.kyoto.lg.jp/sogo/page/0000121992.html" TargetMode="External"/><Relationship Id="rId2" Type="http://schemas.openxmlformats.org/officeDocument/2006/relationships/hyperlink" Target="http://www.city.kyoto.lg.jp/sogo/page/0000035589.html" TargetMode="External"/><Relationship Id="rId1" Type="http://schemas.openxmlformats.org/officeDocument/2006/relationships/slideLayout" Target="../slideLayouts/slideLayout7.xml"/><Relationship Id="rId4" Type="http://schemas.openxmlformats.org/officeDocument/2006/relationships/hyperlink" Target="http://www.soumu.go.jp/iken/83106_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池田葉月\Documents\公共政策実習Ⅰ　写真\京都市役所の写真.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914401" y="1041400"/>
            <a:ext cx="10792690" cy="2387600"/>
          </a:xfrm>
        </p:spPr>
        <p:txBody>
          <a:bodyPr>
            <a:normAutofit/>
          </a:bodyPr>
          <a:lstStyle/>
          <a:p>
            <a:r>
              <a:rPr kumimoji="1" lang="ja-JP" altLang="en-US" sz="5400" dirty="0">
                <a:ln>
                  <a:solidFill>
                    <a:schemeClr val="bg1"/>
                  </a:solidFill>
                </a:ln>
                <a:latin typeface="HGPｺﾞｼｯｸE" panose="020B0900000000000000" pitchFamily="50" charset="-128"/>
                <a:ea typeface="HGPｺﾞｼｯｸE" panose="020B0900000000000000" pitchFamily="50" charset="-128"/>
              </a:rPr>
              <a:t>京都市政策評価制度の結果活用の実態調査を踏まえた提言</a:t>
            </a:r>
          </a:p>
        </p:txBody>
      </p:sp>
      <p:sp>
        <p:nvSpPr>
          <p:cNvPr id="3" name="サブタイトル 2"/>
          <p:cNvSpPr>
            <a:spLocks noGrp="1"/>
          </p:cNvSpPr>
          <p:nvPr>
            <p:ph type="subTitle" idx="1"/>
          </p:nvPr>
        </p:nvSpPr>
        <p:spPr>
          <a:xfrm>
            <a:off x="1066800" y="4302813"/>
            <a:ext cx="9144000" cy="2137528"/>
          </a:xfrm>
        </p:spPr>
        <p:txBody>
          <a:bodyPr>
            <a:normAutofit/>
          </a:bodyPr>
          <a:lstStyle/>
          <a:p>
            <a:r>
              <a:rPr kumimoji="1" lang="ja-JP" altLang="en-US" sz="3000" dirty="0">
                <a:ln>
                  <a:solidFill>
                    <a:schemeClr val="bg1"/>
                  </a:solidFill>
                </a:ln>
                <a:latin typeface="HGPｺﾞｼｯｸE" panose="020B0900000000000000" pitchFamily="50" charset="-128"/>
                <a:ea typeface="HGPｺﾞｼｯｸE" panose="020B0900000000000000" pitchFamily="50" charset="-128"/>
              </a:rPr>
              <a:t>京都府立大学公共政策学部公共政策学科</a:t>
            </a:r>
            <a:endParaRPr kumimoji="1" lang="en-US" altLang="ja-JP" sz="3000" dirty="0">
              <a:ln>
                <a:solidFill>
                  <a:schemeClr val="bg1"/>
                </a:solidFill>
              </a:ln>
              <a:latin typeface="HGPｺﾞｼｯｸE" panose="020B0900000000000000" pitchFamily="50" charset="-128"/>
              <a:ea typeface="HGPｺﾞｼｯｸE" panose="020B0900000000000000" pitchFamily="50" charset="-128"/>
            </a:endParaRPr>
          </a:p>
          <a:p>
            <a:r>
              <a:rPr lang="ja-JP" altLang="en-US" sz="3000" dirty="0">
                <a:ln>
                  <a:solidFill>
                    <a:schemeClr val="bg1"/>
                  </a:solidFill>
                </a:ln>
                <a:latin typeface="HGPｺﾞｼｯｸE" panose="020B0900000000000000" pitchFamily="50" charset="-128"/>
                <a:ea typeface="HGPｺﾞｼｯｸE" panose="020B0900000000000000" pitchFamily="50" charset="-128"/>
              </a:rPr>
              <a:t>２回生窪田ゼミ</a:t>
            </a:r>
            <a:endParaRPr lang="en-US" altLang="ja-JP" sz="3000" dirty="0">
              <a:ln>
                <a:solidFill>
                  <a:schemeClr val="bg1"/>
                </a:solidFill>
              </a:ln>
              <a:latin typeface="HGPｺﾞｼｯｸE" panose="020B0900000000000000" pitchFamily="50" charset="-128"/>
              <a:ea typeface="HGPｺﾞｼｯｸE" panose="020B0900000000000000" pitchFamily="50" charset="-128"/>
            </a:endParaRPr>
          </a:p>
          <a:p>
            <a:endParaRPr kumimoji="1" lang="en-US" altLang="ja-JP" sz="1100" dirty="0">
              <a:ln>
                <a:solidFill>
                  <a:schemeClr val="bg1"/>
                </a:solidFill>
              </a:ln>
              <a:latin typeface="HGPｺﾞｼｯｸE" panose="020B0900000000000000" pitchFamily="50" charset="-128"/>
              <a:ea typeface="HGPｺﾞｼｯｸE" panose="020B0900000000000000" pitchFamily="50" charset="-128"/>
            </a:endParaRPr>
          </a:p>
          <a:p>
            <a:r>
              <a:rPr kumimoji="1" lang="ja-JP" altLang="en-US" sz="2000" dirty="0">
                <a:ln>
                  <a:solidFill>
                    <a:schemeClr val="bg1"/>
                  </a:solidFill>
                </a:ln>
                <a:latin typeface="HGPｺﾞｼｯｸE" panose="020B0900000000000000" pitchFamily="50" charset="-128"/>
                <a:ea typeface="HGPｺﾞｼｯｸE" panose="020B0900000000000000" pitchFamily="50" charset="-128"/>
              </a:rPr>
              <a:t>奥村芽衣・伊藤壽那・大西優香・岡村賢聖・岡村菜央・岸田黎</a:t>
            </a:r>
            <a:endParaRPr kumimoji="1" lang="en-US" altLang="ja-JP" sz="2000" dirty="0">
              <a:ln>
                <a:solidFill>
                  <a:schemeClr val="bg1"/>
                </a:solidFill>
              </a:ln>
              <a:latin typeface="HGPｺﾞｼｯｸE" panose="020B0900000000000000" pitchFamily="50" charset="-128"/>
              <a:ea typeface="HGPｺﾞｼｯｸE" panose="020B0900000000000000" pitchFamily="50" charset="-128"/>
            </a:endParaRPr>
          </a:p>
          <a:p>
            <a:r>
              <a:rPr lang="ja-JP" altLang="en-US" sz="2000" dirty="0">
                <a:ln>
                  <a:solidFill>
                    <a:schemeClr val="bg1"/>
                  </a:solidFill>
                </a:ln>
                <a:latin typeface="HGPｺﾞｼｯｸE" panose="020B0900000000000000" pitchFamily="50" charset="-128"/>
                <a:ea typeface="HGPｺﾞｼｯｸE" panose="020B0900000000000000" pitchFamily="50" charset="-128"/>
              </a:rPr>
              <a:t>境大地・髙井健太・多田純也・土井梨那子・日高百合江・守本有希</a:t>
            </a:r>
            <a:endParaRPr kumimoji="1" lang="ja-JP" altLang="en-US" sz="2000" dirty="0">
              <a:ln>
                <a:solidFill>
                  <a:schemeClr val="bg1"/>
                </a:solidFill>
              </a:ln>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8044711" y="13854"/>
            <a:ext cx="4147289" cy="369332"/>
          </a:xfrm>
          <a:prstGeom prst="rect">
            <a:avLst/>
          </a:prstGeom>
          <a:noFill/>
        </p:spPr>
        <p:txBody>
          <a:bodyPr wrap="none" rtlCol="0">
            <a:spAutoFit/>
          </a:bodyPr>
          <a:lstStyle/>
          <a:p>
            <a:pPr algn="r"/>
            <a:r>
              <a:rPr lang="en-US" altLang="ja-JP" b="1" dirty="0"/>
              <a:t>2017</a:t>
            </a:r>
            <a:r>
              <a:rPr lang="ja-JP" altLang="en-US" b="1" dirty="0"/>
              <a:t>年</a:t>
            </a:r>
            <a:r>
              <a:rPr lang="en-US" altLang="ja-JP" b="1" dirty="0"/>
              <a:t>3</a:t>
            </a:r>
            <a:r>
              <a:rPr lang="ja-JP" altLang="en-US" b="1" dirty="0"/>
              <a:t>月</a:t>
            </a:r>
            <a:r>
              <a:rPr lang="en-US" altLang="ja-JP" b="1" dirty="0"/>
              <a:t>22</a:t>
            </a:r>
            <a:r>
              <a:rPr lang="ja-JP" altLang="en-US" b="1" dirty="0"/>
              <a:t>日　京都市政策評価委員会</a:t>
            </a:r>
            <a:endParaRPr kumimoji="1" lang="ja-JP" altLang="en-US" b="1" dirty="0"/>
          </a:p>
        </p:txBody>
      </p:sp>
      <p:sp>
        <p:nvSpPr>
          <p:cNvPr id="5" name="テキスト ボックス 4"/>
          <p:cNvSpPr txBox="1"/>
          <p:nvPr/>
        </p:nvSpPr>
        <p:spPr>
          <a:xfrm>
            <a:off x="321972" y="235162"/>
            <a:ext cx="877163" cy="369332"/>
          </a:xfrm>
          <a:prstGeom prst="rect">
            <a:avLst/>
          </a:prstGeom>
          <a:solidFill>
            <a:schemeClr val="bg1"/>
          </a:solidFill>
          <a:ln>
            <a:solidFill>
              <a:schemeClr val="tx1"/>
            </a:solidFill>
          </a:ln>
        </p:spPr>
        <p:txBody>
          <a:bodyPr wrap="none" rtlCol="0">
            <a:spAutoFit/>
          </a:bodyPr>
          <a:lstStyle/>
          <a:p>
            <a:r>
              <a:rPr kumimoji="1" lang="ja-JP" altLang="en-US" dirty="0"/>
              <a:t>資料３</a:t>
            </a:r>
          </a:p>
        </p:txBody>
      </p:sp>
    </p:spTree>
    <p:extLst>
      <p:ext uri="{BB962C8B-B14F-4D97-AF65-F5344CB8AC3E}">
        <p14:creationId xmlns:p14="http://schemas.microsoft.com/office/powerpoint/2010/main" val="296623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池田葉月\AppData\Local\Microsoft\Windows\Temporary Internet Files\Content.IE5\81LL73A7\lgi01a2014030502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05" y="0"/>
            <a:ext cx="5325583" cy="2543174"/>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3738815" y="1846342"/>
            <a:ext cx="5000625" cy="720000"/>
          </a:xfrm>
          <a:solidFill>
            <a:schemeClr val="accent4">
              <a:lumMod val="60000"/>
              <a:lumOff val="40000"/>
            </a:schemeClr>
          </a:solidFill>
        </p:spPr>
        <p:txBody>
          <a:bodyPr>
            <a:noAutofit/>
          </a:bodyPr>
          <a:lstStyle/>
          <a:p>
            <a:pPr marL="0" indent="0" algn="ctr">
              <a:buNone/>
            </a:pPr>
            <a:r>
              <a:rPr kumimoji="1" lang="ja-JP" altLang="en-US" sz="4400" dirty="0">
                <a:latin typeface="ＭＳ ゴシック" panose="020B0609070205080204" pitchFamily="49" charset="-128"/>
                <a:ea typeface="ＭＳ ゴシック" panose="020B0609070205080204" pitchFamily="49" charset="-128"/>
              </a:rPr>
              <a:t>政策評価は必要！</a:t>
            </a:r>
            <a:endParaRPr lang="en-US" altLang="ja-JP" sz="44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2294146" y="3371850"/>
            <a:ext cx="9590746" cy="3257550"/>
            <a:chOff x="2294146" y="3371850"/>
            <a:chExt cx="9590746" cy="3257550"/>
          </a:xfrm>
        </p:grpSpPr>
        <p:sp>
          <p:nvSpPr>
            <p:cNvPr id="2" name="テキスト ボックス 1"/>
            <p:cNvSpPr txBox="1"/>
            <p:nvPr/>
          </p:nvSpPr>
          <p:spPr>
            <a:xfrm>
              <a:off x="2294146" y="3698812"/>
              <a:ext cx="7520008" cy="720000"/>
            </a:xfrm>
            <a:prstGeom prst="rect">
              <a:avLst/>
            </a:prstGeom>
            <a:solidFill>
              <a:schemeClr val="accent5">
                <a:lumMod val="60000"/>
                <a:lumOff val="40000"/>
              </a:schemeClr>
            </a:solidFill>
          </p:spPr>
          <p:txBody>
            <a:bodyPr wrap="none" rtlCol="0">
              <a:spAutoFit/>
            </a:bodyPr>
            <a:lstStyle/>
            <a:p>
              <a:pPr lvl="0" algn="ctr">
                <a:lnSpc>
                  <a:spcPct val="90000"/>
                </a:lnSpc>
                <a:spcBef>
                  <a:spcPts val="1000"/>
                </a:spcBef>
              </a:pPr>
              <a:r>
                <a:rPr lang="ja-JP" altLang="en-US" sz="4400" dirty="0">
                  <a:solidFill>
                    <a:prstClr val="black"/>
                  </a:solidFill>
                  <a:latin typeface="ＭＳ ゴシック" panose="020B0609070205080204" pitchFamily="49" charset="-128"/>
                  <a:ea typeface="ＭＳ ゴシック" panose="020B0609070205080204" pitchFamily="49" charset="-128"/>
                </a:rPr>
                <a:t>しかし、課題もある・・・。</a:t>
              </a:r>
            </a:p>
          </p:txBody>
        </p:sp>
        <p:pic>
          <p:nvPicPr>
            <p:cNvPr id="5123" name="Picture 3" descr="C:\Users\池田葉月\AppData\Local\Microsoft\Windows\Temporary Internet Files\Content.IE5\UM0TLT1G\lgi01a2014020518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824" y="3371850"/>
              <a:ext cx="2459068" cy="32575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スライド番号プレースホルダ 6"/>
          <p:cNvSpPr>
            <a:spLocks noGrp="1"/>
          </p:cNvSpPr>
          <p:nvPr>
            <p:ph type="sldNum" sz="quarter" idx="12"/>
          </p:nvPr>
        </p:nvSpPr>
        <p:spPr/>
        <p:txBody>
          <a:bodyPr/>
          <a:lstStyle/>
          <a:p>
            <a:fld id="{5218DDFB-7021-49BB-B997-9D69FBDC9F8C}" type="slidenum">
              <a:rPr kumimoji="1" lang="ja-JP" altLang="en-US" smtClean="0"/>
              <a:pPr/>
              <a:t>10</a:t>
            </a:fld>
            <a:endParaRPr kumimoji="1" lang="ja-JP" altLang="en-US"/>
          </a:p>
        </p:txBody>
      </p:sp>
    </p:spTree>
    <p:extLst>
      <p:ext uri="{BB962C8B-B14F-4D97-AF65-F5344CB8AC3E}">
        <p14:creationId xmlns:p14="http://schemas.microsoft.com/office/powerpoint/2010/main" val="10800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4740442" cy="720000"/>
          </a:xfrm>
          <a:solidFill>
            <a:schemeClr val="accent5">
              <a:lumMod val="60000"/>
              <a:lumOff val="40000"/>
            </a:schemeClr>
          </a:solidFill>
        </p:spPr>
        <p:txBody>
          <a:bodyPr>
            <a:normAutofit/>
          </a:bodyPr>
          <a:lstStyle/>
          <a:p>
            <a:r>
              <a:rPr lang="ja-JP" altLang="en-US" sz="4000" dirty="0">
                <a:latin typeface="HGPｺﾞｼｯｸE" panose="020B0900000000000000" pitchFamily="50" charset="-128"/>
                <a:ea typeface="HGPｺﾞｼｯｸE" panose="020B0900000000000000" pitchFamily="50" charset="-128"/>
              </a:rPr>
              <a:t>政策評価の</a:t>
            </a:r>
            <a:r>
              <a:rPr lang="en-US" altLang="ja-JP" sz="4000" dirty="0">
                <a:latin typeface="HGPｺﾞｼｯｸE" panose="020B0900000000000000" pitchFamily="50" charset="-128"/>
                <a:ea typeface="HGPｺﾞｼｯｸE" panose="020B0900000000000000" pitchFamily="50" charset="-128"/>
              </a:rPr>
              <a:t>3</a:t>
            </a:r>
            <a:r>
              <a:rPr lang="ja-JP" altLang="en-US" sz="4000" dirty="0">
                <a:latin typeface="HGPｺﾞｼｯｸE" panose="020B0900000000000000" pitchFamily="50" charset="-128"/>
                <a:ea typeface="HGPｺﾞｼｯｸE" panose="020B0900000000000000" pitchFamily="50" charset="-128"/>
              </a:rPr>
              <a:t>大課題</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3" name="コンテンツ プレースホルダー 2"/>
          <p:cNvSpPr>
            <a:spLocks noGrp="1"/>
          </p:cNvSpPr>
          <p:nvPr>
            <p:ph idx="1"/>
          </p:nvPr>
        </p:nvSpPr>
        <p:spPr>
          <a:xfrm>
            <a:off x="720436" y="4587180"/>
            <a:ext cx="6511637" cy="580566"/>
          </a:xfrm>
          <a:solidFill>
            <a:schemeClr val="accent4">
              <a:lumMod val="60000"/>
              <a:lumOff val="40000"/>
            </a:schemeClr>
          </a:solidFill>
        </p:spPr>
        <p:txBody>
          <a:bodyPr>
            <a:normAutofit lnSpcReduction="10000"/>
          </a:bodyPr>
          <a:lstStyle/>
          <a:p>
            <a:pPr marL="0" indent="0">
              <a:buNone/>
            </a:pPr>
            <a:r>
              <a:rPr kumimoji="1" lang="ja-JP" altLang="en-US" sz="3600" dirty="0">
                <a:latin typeface="ＭＳ ゴシック" panose="020B0609070205080204" pitchFamily="49" charset="-128"/>
                <a:ea typeface="ＭＳ ゴシック" panose="020B0609070205080204" pitchFamily="49" charset="-128"/>
              </a:rPr>
              <a:t>３　評価結果のさらなる活用</a:t>
            </a:r>
            <a:r>
              <a:rPr kumimoji="1" lang="ja-JP" altLang="en-US" dirty="0"/>
              <a:t>　</a:t>
            </a:r>
            <a:endParaRPr lang="en-US" altLang="ja-JP" u="sng" dirty="0"/>
          </a:p>
        </p:txBody>
      </p:sp>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11</a:t>
            </a:fld>
            <a:endParaRPr kumimoji="1" lang="ja-JP" altLang="en-US"/>
          </a:p>
        </p:txBody>
      </p:sp>
      <p:grpSp>
        <p:nvGrpSpPr>
          <p:cNvPr id="8" name="グループ化 7"/>
          <p:cNvGrpSpPr/>
          <p:nvPr/>
        </p:nvGrpSpPr>
        <p:grpSpPr>
          <a:xfrm>
            <a:off x="720436" y="828674"/>
            <a:ext cx="6991585" cy="2548829"/>
            <a:chOff x="720436" y="828674"/>
            <a:chExt cx="6991585" cy="2548829"/>
          </a:xfrm>
        </p:grpSpPr>
        <p:pic>
          <p:nvPicPr>
            <p:cNvPr id="5" name="image4.png" descr="C:\Users\池田葉月\AppData\Local\Microsoft\Windows\Temporary Internet Files\Content.IE5\CZCCDJKH\gi01b201405030000[1].png"/>
            <p:cNvPicPr/>
            <p:nvPr/>
          </p:nvPicPr>
          <p:blipFill>
            <a:blip r:embed="rId2" cstate="print">
              <a:extLst/>
            </a:blip>
            <a:stretch>
              <a:fillRect/>
            </a:stretch>
          </p:blipFill>
          <p:spPr>
            <a:xfrm>
              <a:off x="5123085" y="828674"/>
              <a:ext cx="2588936" cy="2548829"/>
            </a:xfrm>
            <a:prstGeom prst="rect">
              <a:avLst/>
            </a:prstGeom>
            <a:ln w="12700">
              <a:miter lim="400000"/>
            </a:ln>
          </p:spPr>
        </p:pic>
        <p:sp>
          <p:nvSpPr>
            <p:cNvPr id="6" name="テキスト ボックス 5"/>
            <p:cNvSpPr txBox="1"/>
            <p:nvPr/>
          </p:nvSpPr>
          <p:spPr>
            <a:xfrm>
              <a:off x="720436" y="1528025"/>
              <a:ext cx="4339650" cy="590931"/>
            </a:xfrm>
            <a:prstGeom prst="rect">
              <a:avLst/>
            </a:prstGeom>
            <a:solidFill>
              <a:schemeClr val="accent4">
                <a:lumMod val="60000"/>
                <a:lumOff val="40000"/>
              </a:schemeClr>
            </a:solidFill>
          </p:spPr>
          <p:txBody>
            <a:bodyPr wrap="none" rtlCol="0">
              <a:spAutoFit/>
            </a:bodyPr>
            <a:lstStyle/>
            <a:p>
              <a:pPr lvl="0">
                <a:lnSpc>
                  <a:spcPct val="90000"/>
                </a:lnSpc>
                <a:spcBef>
                  <a:spcPts val="1000"/>
                </a:spcBef>
              </a:pPr>
              <a:r>
                <a:rPr lang="ja-JP" altLang="en-US" sz="3600" dirty="0">
                  <a:solidFill>
                    <a:prstClr val="black"/>
                  </a:solidFill>
                  <a:latin typeface="ＭＳ ゴシック" panose="020B0609070205080204" pitchFamily="49" charset="-128"/>
                  <a:ea typeface="ＭＳ ゴシック" panose="020B0609070205080204" pitchFamily="49" charset="-128"/>
                </a:rPr>
                <a:t>１　職員負担の軽減</a:t>
              </a:r>
              <a:endParaRPr lang="en-US" altLang="ja-JP" sz="3600" dirty="0">
                <a:solidFill>
                  <a:prstClr val="black"/>
                </a:solidFill>
                <a:latin typeface="ＭＳ ゴシック" panose="020B0609070205080204" pitchFamily="49" charset="-128"/>
                <a:ea typeface="ＭＳ ゴシック" panose="020B0609070205080204" pitchFamily="49" charset="-128"/>
              </a:endParaRPr>
            </a:p>
          </p:txBody>
        </p:sp>
      </p:grpSp>
      <p:grpSp>
        <p:nvGrpSpPr>
          <p:cNvPr id="9" name="グループ化 8"/>
          <p:cNvGrpSpPr/>
          <p:nvPr/>
        </p:nvGrpSpPr>
        <p:grpSpPr>
          <a:xfrm>
            <a:off x="720436" y="2118956"/>
            <a:ext cx="8605659" cy="2419350"/>
            <a:chOff x="720436" y="2118956"/>
            <a:chExt cx="8605659" cy="2419350"/>
          </a:xfrm>
        </p:grpSpPr>
        <p:pic>
          <p:nvPicPr>
            <p:cNvPr id="2050" name="Picture 2" descr="C:\Users\池田葉月\AppData\Local\Microsoft\Windows\Temporary Internet Files\Content.IE5\UM0TLT1G\three_basic_chart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745" y="2118956"/>
              <a:ext cx="2419350" cy="24193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20436" y="3082038"/>
              <a:ext cx="6186309" cy="590931"/>
            </a:xfrm>
            <a:prstGeom prst="rect">
              <a:avLst/>
            </a:prstGeom>
            <a:solidFill>
              <a:schemeClr val="accent4">
                <a:lumMod val="60000"/>
                <a:lumOff val="40000"/>
              </a:schemeClr>
            </a:solidFill>
          </p:spPr>
          <p:txBody>
            <a:bodyPr wrap="none" rtlCol="0">
              <a:spAutoFit/>
            </a:bodyPr>
            <a:lstStyle/>
            <a:p>
              <a:pPr lvl="0">
                <a:lnSpc>
                  <a:spcPct val="90000"/>
                </a:lnSpc>
                <a:spcBef>
                  <a:spcPts val="1000"/>
                </a:spcBef>
              </a:pPr>
              <a:r>
                <a:rPr lang="ja-JP" altLang="en-US" sz="3600" dirty="0">
                  <a:solidFill>
                    <a:prstClr val="black"/>
                  </a:solidFill>
                  <a:latin typeface="ＭＳ ゴシック" panose="020B0609070205080204" pitchFamily="49" charset="-128"/>
                  <a:ea typeface="ＭＳ ゴシック" panose="020B0609070205080204" pitchFamily="49" charset="-128"/>
                </a:rPr>
                <a:t>２　評価結果の正確性の向上</a:t>
              </a:r>
              <a:endParaRPr lang="en-US" altLang="ja-JP" sz="3600" dirty="0">
                <a:solidFill>
                  <a:prstClr val="black"/>
                </a:solidFill>
                <a:latin typeface="ＭＳ ゴシック" panose="020B0609070205080204" pitchFamily="49" charset="-128"/>
                <a:ea typeface="ＭＳ ゴシック" panose="020B0609070205080204" pitchFamily="49" charset="-128"/>
              </a:endParaRPr>
            </a:p>
          </p:txBody>
        </p:sp>
      </p:grpSp>
      <p:pic>
        <p:nvPicPr>
          <p:cNvPr id="2051" name="Picture 3" descr="C:\Users\池田葉月\AppData\Local\Microsoft\Windows\Temporary Internet Files\Content.IE5\UM0TLT1G\lgi01a2014091401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4662" y="3907145"/>
            <a:ext cx="3497619" cy="247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5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bg/>
                                          </p:spTgt>
                                        </p:tgtEl>
                                        <p:attrNameLst>
                                          <p:attrName>ppt_x</p:attrName>
                                          <p:attrName>ppt_y</p:attrName>
                                        </p:attrNameLst>
                                      </p:cBhvr>
                                    </p:animMotion>
                                    <p:animRot by="1500000">
                                      <p:cBhvr>
                                        <p:cTn id="7" dur="125" fill="hold">
                                          <p:stCondLst>
                                            <p:cond delay="0"/>
                                          </p:stCondLst>
                                        </p:cTn>
                                        <p:tgtEl>
                                          <p:spTgt spid="3">
                                            <p:bg/>
                                          </p:spTgt>
                                        </p:tgtEl>
                                        <p:attrNameLst>
                                          <p:attrName>r</p:attrName>
                                        </p:attrNameLst>
                                      </p:cBhvr>
                                    </p:animRot>
                                    <p:animRot by="-1500000">
                                      <p:cBhvr>
                                        <p:cTn id="8" dur="125" fill="hold">
                                          <p:stCondLst>
                                            <p:cond delay="125"/>
                                          </p:stCondLst>
                                        </p:cTn>
                                        <p:tgtEl>
                                          <p:spTgt spid="3">
                                            <p:bg/>
                                          </p:spTgt>
                                        </p:tgtEl>
                                        <p:attrNameLst>
                                          <p:attrName>r</p:attrName>
                                        </p:attrNameLst>
                                      </p:cBhvr>
                                    </p:animRot>
                                    <p:animRot by="-1500000">
                                      <p:cBhvr>
                                        <p:cTn id="9" dur="125" fill="hold">
                                          <p:stCondLst>
                                            <p:cond delay="250"/>
                                          </p:stCondLst>
                                        </p:cTn>
                                        <p:tgtEl>
                                          <p:spTgt spid="3">
                                            <p:bg/>
                                          </p:spTgt>
                                        </p:tgtEl>
                                        <p:attrNameLst>
                                          <p:attrName>r</p:attrName>
                                        </p:attrNameLst>
                                      </p:cBhvr>
                                    </p:animRot>
                                    <p:animRot by="1500000">
                                      <p:cBhvr>
                                        <p:cTn id="10" dur="125" fill="hold">
                                          <p:stCondLst>
                                            <p:cond delay="375"/>
                                          </p:stCondLst>
                                        </p:cTn>
                                        <p:tgtEl>
                                          <p:spTgt spid="3">
                                            <p:bg/>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0" end="0"/>
                                            </p:txEl>
                                          </p:spTgt>
                                        </p:tgtEl>
                                        <p:attrNameLst>
                                          <p:attrName>ppt_x</p:attrName>
                                          <p:attrName>ppt_y</p:attrName>
                                        </p:attrNameLst>
                                      </p:cBhvr>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3825" y="602137"/>
            <a:ext cx="9320213" cy="812326"/>
          </a:xfrm>
        </p:spPr>
        <p:txBody>
          <a:bodyPr/>
          <a:lstStyle/>
          <a:p>
            <a:pPr marL="0" indent="0">
              <a:buNone/>
            </a:pPr>
            <a:r>
              <a:rPr lang="ja-JP" altLang="en-US" sz="4400" dirty="0">
                <a:latin typeface="ＭＳ ゴシック" panose="020B0609070205080204" pitchFamily="49" charset="-128"/>
                <a:ea typeface="ＭＳ ゴシック" panose="020B0609070205080204" pitchFamily="49" charset="-128"/>
              </a:rPr>
              <a:t>しかし、現状は・・・</a:t>
            </a:r>
            <a:endParaRPr lang="en-US" altLang="ja-JP" sz="44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1543530" y="1943101"/>
            <a:ext cx="8956298" cy="1217769"/>
          </a:xfrm>
          <a:prstGeom prst="rect">
            <a:avLst/>
          </a:prstGeom>
          <a:solidFill>
            <a:schemeClr val="accent5">
              <a:lumMod val="60000"/>
              <a:lumOff val="40000"/>
            </a:schemeClr>
          </a:solidFill>
        </p:spPr>
        <p:txBody>
          <a:bodyPr wrap="none" rtlCol="0">
            <a:spAutoFit/>
          </a:bodyPr>
          <a:lstStyle/>
          <a:p>
            <a:pPr lvl="0" algn="ctr">
              <a:lnSpc>
                <a:spcPct val="90000"/>
              </a:lnSpc>
              <a:spcBef>
                <a:spcPts val="1000"/>
              </a:spcBef>
            </a:pPr>
            <a:r>
              <a:rPr lang="ja-JP" altLang="en-US" sz="3600" dirty="0">
                <a:solidFill>
                  <a:prstClr val="black"/>
                </a:solidFill>
                <a:latin typeface="ＭＳ ゴシック" panose="020B0609070205080204" pitchFamily="49" charset="-128"/>
                <a:ea typeface="ＭＳ ゴシック" panose="020B0609070205080204" pitchFamily="49" charset="-128"/>
              </a:rPr>
              <a:t>活用の実態はまだ明らかにされておらず、</a:t>
            </a:r>
            <a:endParaRPr lang="en-US" altLang="ja-JP" sz="3600" dirty="0">
              <a:solidFill>
                <a:prstClr val="black"/>
              </a:solidFill>
              <a:latin typeface="ＭＳ ゴシック" panose="020B0609070205080204" pitchFamily="49" charset="-128"/>
              <a:ea typeface="ＭＳ ゴシック" panose="020B0609070205080204" pitchFamily="49" charset="-128"/>
            </a:endParaRPr>
          </a:p>
          <a:p>
            <a:pPr lvl="0" algn="ctr">
              <a:lnSpc>
                <a:spcPct val="90000"/>
              </a:lnSpc>
              <a:spcBef>
                <a:spcPts val="1000"/>
              </a:spcBef>
            </a:pPr>
            <a:r>
              <a:rPr lang="ja-JP" altLang="en-US" sz="3600" dirty="0">
                <a:solidFill>
                  <a:prstClr val="black"/>
                </a:solidFill>
                <a:latin typeface="ＭＳ ゴシック" panose="020B0609070205080204" pitchFamily="49" charset="-128"/>
                <a:ea typeface="ＭＳ ゴシック" panose="020B0609070205080204" pitchFamily="49" charset="-128"/>
              </a:rPr>
              <a:t>具体的な解決・改善策もほとんどない。</a:t>
            </a:r>
          </a:p>
        </p:txBody>
      </p:sp>
      <p:grpSp>
        <p:nvGrpSpPr>
          <p:cNvPr id="7" name="グループ化 6"/>
          <p:cNvGrpSpPr/>
          <p:nvPr/>
        </p:nvGrpSpPr>
        <p:grpSpPr>
          <a:xfrm>
            <a:off x="1479885" y="3457575"/>
            <a:ext cx="9156032" cy="2483197"/>
            <a:chOff x="1479885" y="3457575"/>
            <a:chExt cx="9156032" cy="2483197"/>
          </a:xfrm>
        </p:grpSpPr>
        <p:sp>
          <p:nvSpPr>
            <p:cNvPr id="4" name="テキスト ボックス 3"/>
            <p:cNvSpPr txBox="1"/>
            <p:nvPr/>
          </p:nvSpPr>
          <p:spPr>
            <a:xfrm>
              <a:off x="1479885" y="4740443"/>
              <a:ext cx="9156032" cy="1200329"/>
            </a:xfrm>
            <a:prstGeom prst="rect">
              <a:avLst/>
            </a:prstGeom>
            <a:solidFill>
              <a:schemeClr val="accent4">
                <a:lumMod val="60000"/>
                <a:lumOff val="40000"/>
              </a:schemeClr>
            </a:solidFill>
          </p:spPr>
          <p:txBody>
            <a:bodyPr wrap="square" rtlCol="0">
              <a:spAutoFit/>
            </a:bodyPr>
            <a:lstStyle/>
            <a:p>
              <a:pPr algn="ctr"/>
              <a:r>
                <a:rPr lang="ja-JP" altLang="en-US" sz="3600" dirty="0"/>
                <a:t>まず実態を調査し、その上で改善策を検討する必要がある</a:t>
              </a:r>
              <a:endParaRPr kumimoji="1" lang="en-US" altLang="ja-JP" sz="3600" dirty="0"/>
            </a:p>
          </p:txBody>
        </p:sp>
        <p:sp>
          <p:nvSpPr>
            <p:cNvPr id="5" name="下矢印 4"/>
            <p:cNvSpPr/>
            <p:nvPr/>
          </p:nvSpPr>
          <p:spPr>
            <a:xfrm>
              <a:off x="5715000" y="34575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 5"/>
          <p:cNvSpPr>
            <a:spLocks noGrp="1"/>
          </p:cNvSpPr>
          <p:nvPr>
            <p:ph type="sldNum" sz="quarter" idx="12"/>
          </p:nvPr>
        </p:nvSpPr>
        <p:spPr/>
        <p:txBody>
          <a:bodyPr/>
          <a:lstStyle/>
          <a:p>
            <a:fld id="{5218DDFB-7021-49BB-B997-9D69FBDC9F8C}" type="slidenum">
              <a:rPr kumimoji="1" lang="ja-JP" altLang="en-US" smtClean="0"/>
              <a:pPr/>
              <a:t>12</a:t>
            </a:fld>
            <a:endParaRPr kumimoji="1" lang="ja-JP" altLang="en-US"/>
          </a:p>
        </p:txBody>
      </p:sp>
    </p:spTree>
    <p:extLst>
      <p:ext uri="{BB962C8B-B14F-4D97-AF65-F5344CB8AC3E}">
        <p14:creationId xmlns:p14="http://schemas.microsoft.com/office/powerpoint/2010/main" val="20180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5218DDFB-7021-49BB-B997-9D69FBDC9F8C}" type="slidenum">
              <a:rPr kumimoji="1" lang="ja-JP" altLang="en-US" smtClean="0"/>
              <a:pPr/>
              <a:t>13</a:t>
            </a:fld>
            <a:endParaRPr kumimoji="1" lang="ja-JP" altLang="en-US" dirty="0"/>
          </a:p>
        </p:txBody>
      </p:sp>
      <p:sp>
        <p:nvSpPr>
          <p:cNvPr id="2" name="タイトル 1"/>
          <p:cNvSpPr>
            <a:spLocks noGrp="1"/>
          </p:cNvSpPr>
          <p:nvPr>
            <p:ph type="title" idx="4294967295"/>
          </p:nvPr>
        </p:nvSpPr>
        <p:spPr>
          <a:xfrm>
            <a:off x="1" y="0"/>
            <a:ext cx="5317958" cy="720000"/>
          </a:xfrm>
          <a:solidFill>
            <a:schemeClr val="accent5">
              <a:lumMod val="60000"/>
              <a:lumOff val="40000"/>
            </a:schemeClr>
          </a:solidFill>
        </p:spPr>
        <p:txBody>
          <a:bodyPr>
            <a:normAutofit/>
          </a:bodyPr>
          <a:lstStyle/>
          <a:p>
            <a:r>
              <a:rPr kumimoji="1" lang="ja-JP" altLang="en-US" sz="4000" dirty="0">
                <a:latin typeface="HGPｺﾞｼｯｸE" pitchFamily="50" charset="-128"/>
                <a:ea typeface="HGPｺﾞｼｯｸE" pitchFamily="50" charset="-128"/>
              </a:rPr>
              <a:t>京都市の政策評価制度</a:t>
            </a:r>
          </a:p>
        </p:txBody>
      </p:sp>
      <p:pic>
        <p:nvPicPr>
          <p:cNvPr id="4" name="図 3"/>
          <p:cNvPicPr>
            <a:picLocks noChangeAspect="1"/>
          </p:cNvPicPr>
          <p:nvPr/>
        </p:nvPicPr>
        <p:blipFill>
          <a:blip r:embed="rId2" cstate="print"/>
          <a:stretch>
            <a:fillRect/>
          </a:stretch>
        </p:blipFill>
        <p:spPr>
          <a:xfrm>
            <a:off x="168442" y="878305"/>
            <a:ext cx="4317949" cy="5979695"/>
          </a:xfrm>
          <a:prstGeom prst="rect">
            <a:avLst/>
          </a:prstGeom>
          <a:ln w="19050">
            <a:solidFill>
              <a:schemeClr val="tx1"/>
            </a:solidFill>
          </a:ln>
        </p:spPr>
      </p:pic>
      <p:graphicFrame>
        <p:nvGraphicFramePr>
          <p:cNvPr id="6" name="図表 5"/>
          <p:cNvGraphicFramePr/>
          <p:nvPr>
            <p:extLst>
              <p:ext uri="{D42A27DB-BD31-4B8C-83A1-F6EECF244321}">
                <p14:modId xmlns:p14="http://schemas.microsoft.com/office/powerpoint/2010/main" val="656494308"/>
              </p:ext>
            </p:extLst>
          </p:nvPr>
        </p:nvGraphicFramePr>
        <p:xfrm>
          <a:off x="4611082" y="1637979"/>
          <a:ext cx="5588000" cy="3936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テキスト ボックス 9"/>
          <p:cNvSpPr txBox="1"/>
          <p:nvPr/>
        </p:nvSpPr>
        <p:spPr>
          <a:xfrm>
            <a:off x="6948033" y="493295"/>
            <a:ext cx="4826872" cy="1015663"/>
          </a:xfrm>
          <a:prstGeom prst="rect">
            <a:avLst/>
          </a:prstGeom>
          <a:solidFill>
            <a:srgbClr val="92D050"/>
          </a:solidFill>
        </p:spPr>
        <p:txBody>
          <a:bodyPr wrap="square" rtlCol="0">
            <a:spAutoFit/>
          </a:bodyPr>
          <a:lstStyle/>
          <a:p>
            <a:pPr algn="ctr"/>
            <a:r>
              <a:rPr kumimoji="1" lang="ja-JP" altLang="en-US" sz="2000" b="1" dirty="0"/>
              <a:t>外部評価：政策評価委員会</a:t>
            </a:r>
            <a:endParaRPr kumimoji="1" lang="en-US" altLang="ja-JP" sz="2000" b="1" dirty="0"/>
          </a:p>
          <a:p>
            <a:r>
              <a:rPr lang="ja-JP" altLang="en-US" sz="2000" dirty="0"/>
              <a:t>役割：制度の公正な運用と向上を図る</a:t>
            </a:r>
            <a:endParaRPr lang="en-US" altLang="ja-JP" sz="2000" dirty="0"/>
          </a:p>
          <a:p>
            <a:r>
              <a:rPr kumimoji="1" lang="ja-JP" altLang="en-US" sz="2000" dirty="0"/>
              <a:t>構成：学識経験者</a:t>
            </a:r>
            <a:r>
              <a:rPr kumimoji="1" lang="en-US" altLang="ja-JP" sz="2000" dirty="0"/>
              <a:t>(5</a:t>
            </a:r>
            <a:r>
              <a:rPr kumimoji="1" lang="ja-JP" altLang="en-US" sz="2000" dirty="0"/>
              <a:t>人</a:t>
            </a:r>
            <a:r>
              <a:rPr kumimoji="1" lang="en-US" altLang="ja-JP" sz="2000" dirty="0"/>
              <a:t>)</a:t>
            </a:r>
            <a:r>
              <a:rPr lang="ja-JP" altLang="en-US" sz="2000" dirty="0" err="1"/>
              <a:t>、</a:t>
            </a:r>
            <a:r>
              <a:rPr kumimoji="1" lang="ja-JP" altLang="en-US" sz="2000" dirty="0"/>
              <a:t>公募委員</a:t>
            </a:r>
            <a:r>
              <a:rPr kumimoji="1" lang="en-US" altLang="ja-JP" sz="2000" dirty="0"/>
              <a:t>(2</a:t>
            </a:r>
            <a:r>
              <a:rPr kumimoji="1" lang="ja-JP" altLang="en-US" sz="2000" dirty="0"/>
              <a:t>人</a:t>
            </a:r>
            <a:r>
              <a:rPr kumimoji="1" lang="en-US" altLang="ja-JP" sz="2000" dirty="0"/>
              <a:t>)</a:t>
            </a:r>
            <a:endParaRPr kumimoji="1" lang="ja-JP" altLang="en-US" sz="2000" dirty="0"/>
          </a:p>
        </p:txBody>
      </p:sp>
      <p:grpSp>
        <p:nvGrpSpPr>
          <p:cNvPr id="7" name="グループ化 6"/>
          <p:cNvGrpSpPr/>
          <p:nvPr/>
        </p:nvGrpSpPr>
        <p:grpSpPr>
          <a:xfrm>
            <a:off x="4706008" y="976284"/>
            <a:ext cx="2042964" cy="1150899"/>
            <a:chOff x="4981072" y="976284"/>
            <a:chExt cx="2042964" cy="1150899"/>
          </a:xfrm>
        </p:grpSpPr>
        <p:sp>
          <p:nvSpPr>
            <p:cNvPr id="13" name="テキスト ボックス 12"/>
            <p:cNvSpPr txBox="1"/>
            <p:nvPr/>
          </p:nvSpPr>
          <p:spPr>
            <a:xfrm>
              <a:off x="4981072" y="976284"/>
              <a:ext cx="1723549" cy="707886"/>
            </a:xfrm>
            <a:prstGeom prst="rect">
              <a:avLst/>
            </a:prstGeom>
            <a:solidFill>
              <a:srgbClr val="92D050"/>
            </a:solidFill>
          </p:spPr>
          <p:txBody>
            <a:bodyPr wrap="none" rtlCol="0">
              <a:spAutoFit/>
            </a:bodyPr>
            <a:lstStyle/>
            <a:p>
              <a:r>
                <a:rPr kumimoji="1" lang="ja-JP" altLang="en-US" sz="2000" dirty="0"/>
                <a:t>政策評価制度</a:t>
              </a:r>
              <a:endParaRPr kumimoji="1" lang="en-US" altLang="ja-JP" sz="2000" dirty="0"/>
            </a:p>
            <a:p>
              <a:r>
                <a:rPr kumimoji="1" lang="ja-JP" altLang="en-US" sz="2000" dirty="0"/>
                <a:t>に関する意見</a:t>
              </a:r>
            </a:p>
          </p:txBody>
        </p:sp>
        <p:sp>
          <p:nvSpPr>
            <p:cNvPr id="12" name="右矢印 11"/>
            <p:cNvSpPr/>
            <p:nvPr/>
          </p:nvSpPr>
          <p:spPr>
            <a:xfrm rot="7055879">
              <a:off x="6292516" y="1395663"/>
              <a:ext cx="978408" cy="484632"/>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8285747" y="1697457"/>
            <a:ext cx="3906253" cy="1938992"/>
            <a:chOff x="8285747" y="1697457"/>
            <a:chExt cx="3906253" cy="1938992"/>
          </a:xfrm>
        </p:grpSpPr>
        <p:sp>
          <p:nvSpPr>
            <p:cNvPr id="3" name="テキスト ボックス 2"/>
            <p:cNvSpPr txBox="1"/>
            <p:nvPr/>
          </p:nvSpPr>
          <p:spPr>
            <a:xfrm>
              <a:off x="9057809" y="1697457"/>
              <a:ext cx="3134191" cy="1938992"/>
            </a:xfrm>
            <a:prstGeom prst="rect">
              <a:avLst/>
            </a:prstGeom>
            <a:solidFill>
              <a:schemeClr val="accent4">
                <a:lumMod val="60000"/>
                <a:lumOff val="40000"/>
              </a:schemeClr>
            </a:solidFill>
          </p:spPr>
          <p:txBody>
            <a:bodyPr wrap="none" rtlCol="0">
              <a:spAutoFit/>
            </a:bodyPr>
            <a:lstStyle/>
            <a:p>
              <a:pPr algn="ctr"/>
              <a:r>
                <a:rPr kumimoji="1" lang="ja-JP" altLang="en-US" sz="2000" b="1" dirty="0"/>
                <a:t>市民生活実感評価</a:t>
              </a:r>
              <a:endParaRPr kumimoji="1" lang="en-US" altLang="ja-JP" sz="2000" b="1" dirty="0"/>
            </a:p>
            <a:p>
              <a:r>
                <a:rPr lang="ja-JP" altLang="en-US" sz="2000" dirty="0"/>
                <a:t>・無作為抽出の市民</a:t>
              </a:r>
              <a:r>
                <a:rPr lang="en-US" altLang="ja-JP" sz="2000" dirty="0"/>
                <a:t>3000</a:t>
              </a:r>
              <a:r>
                <a:rPr lang="ja-JP" altLang="en-US" sz="2000" dirty="0"/>
                <a:t>人</a:t>
              </a:r>
              <a:endParaRPr lang="en-US" altLang="ja-JP" sz="2000" dirty="0"/>
            </a:p>
            <a:p>
              <a:r>
                <a:rPr kumimoji="1" lang="ja-JP" altLang="en-US" sz="2000" dirty="0"/>
                <a:t>・政策の重要度</a:t>
              </a:r>
              <a:endParaRPr kumimoji="1" lang="en-US" altLang="ja-JP" sz="2000" dirty="0"/>
            </a:p>
            <a:p>
              <a:r>
                <a:rPr kumimoji="1" lang="ja-JP" altLang="en-US" sz="2000" dirty="0"/>
                <a:t>・施策ごとの生活実感</a:t>
              </a:r>
              <a:endParaRPr kumimoji="1" lang="en-US" altLang="ja-JP" sz="2000" dirty="0"/>
            </a:p>
            <a:p>
              <a:r>
                <a:rPr lang="ja-JP" altLang="en-US" sz="2000" dirty="0"/>
                <a:t>・市政関心度</a:t>
              </a:r>
              <a:endParaRPr lang="en-US" altLang="ja-JP" sz="2000" dirty="0"/>
            </a:p>
            <a:p>
              <a:r>
                <a:rPr lang="ja-JP" altLang="en-US" sz="2000" dirty="0"/>
                <a:t>・幸福度</a:t>
              </a:r>
              <a:endParaRPr kumimoji="1" lang="ja-JP" altLang="en-US" sz="2000" dirty="0"/>
            </a:p>
          </p:txBody>
        </p:sp>
        <p:sp>
          <p:nvSpPr>
            <p:cNvPr id="9" name="左矢印 8"/>
            <p:cNvSpPr/>
            <p:nvPr/>
          </p:nvSpPr>
          <p:spPr>
            <a:xfrm>
              <a:off x="8285747" y="2563182"/>
              <a:ext cx="693230" cy="484632"/>
            </a:xfrm>
            <a:prstGeom prst="leftArrow">
              <a:avLst/>
            </a:prstGeom>
            <a:solidFill>
              <a:schemeClr val="accent4">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764187" y="2679318"/>
            <a:ext cx="5301092" cy="1015663"/>
            <a:chOff x="764187" y="2679318"/>
            <a:chExt cx="5301092" cy="1015663"/>
          </a:xfrm>
        </p:grpSpPr>
        <p:sp>
          <p:nvSpPr>
            <p:cNvPr id="11" name="テキスト ボックス 10"/>
            <p:cNvSpPr txBox="1"/>
            <p:nvPr/>
          </p:nvSpPr>
          <p:spPr>
            <a:xfrm>
              <a:off x="764187" y="2679318"/>
              <a:ext cx="4232768" cy="1015663"/>
            </a:xfrm>
            <a:prstGeom prst="rect">
              <a:avLst/>
            </a:prstGeom>
            <a:solidFill>
              <a:schemeClr val="accent2">
                <a:lumMod val="60000"/>
                <a:lumOff val="40000"/>
              </a:schemeClr>
            </a:solidFill>
          </p:spPr>
          <p:txBody>
            <a:bodyPr wrap="square" rtlCol="0">
              <a:spAutoFit/>
            </a:bodyPr>
            <a:lstStyle/>
            <a:p>
              <a:pPr algn="ctr"/>
              <a:r>
                <a:rPr kumimoji="1" lang="ja-JP" altLang="en-US" sz="2000" b="1" dirty="0"/>
                <a:t>内部評価：各局の行政職員</a:t>
              </a:r>
              <a:endParaRPr kumimoji="1" lang="en-US" altLang="ja-JP" sz="2000" b="1" dirty="0"/>
            </a:p>
            <a:p>
              <a:pPr algn="ctr"/>
              <a:r>
                <a:rPr kumimoji="1" lang="ja-JP" altLang="en-US" sz="2000" dirty="0"/>
                <a:t>客観指標評価と市民生活実感評価</a:t>
              </a:r>
              <a:endParaRPr kumimoji="1" lang="en-US" altLang="ja-JP" sz="2000" dirty="0"/>
            </a:p>
            <a:p>
              <a:pPr algn="ctr"/>
              <a:r>
                <a:rPr kumimoji="1" lang="ja-JP" altLang="en-US" sz="2000" dirty="0"/>
                <a:t>の結果を総合し、</a:t>
              </a:r>
              <a:r>
                <a:rPr kumimoji="1" lang="en-US" altLang="ja-JP" sz="2000" dirty="0"/>
                <a:t>A</a:t>
              </a:r>
              <a:r>
                <a:rPr kumimoji="1" lang="ja-JP" altLang="en-US" sz="2000" dirty="0"/>
                <a:t>～</a:t>
              </a:r>
              <a:r>
                <a:rPr kumimoji="1" lang="en-US" altLang="ja-JP" sz="2000" dirty="0"/>
                <a:t>E</a:t>
              </a:r>
              <a:r>
                <a:rPr kumimoji="1" lang="ja-JP" altLang="en-US" sz="2000" dirty="0" err="1"/>
                <a:t>で評</a:t>
              </a:r>
              <a:r>
                <a:rPr kumimoji="1" lang="ja-JP" altLang="en-US" sz="2000" dirty="0"/>
                <a:t>価する</a:t>
              </a:r>
              <a:endParaRPr kumimoji="1" lang="en-US" altLang="ja-JP" sz="2000" dirty="0"/>
            </a:p>
          </p:txBody>
        </p:sp>
        <p:sp>
          <p:nvSpPr>
            <p:cNvPr id="14" name="右矢印 13"/>
            <p:cNvSpPr/>
            <p:nvPr/>
          </p:nvSpPr>
          <p:spPr>
            <a:xfrm>
              <a:off x="5086871" y="2840087"/>
              <a:ext cx="978408" cy="484632"/>
            </a:xfrm>
            <a:prstGeom prst="right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8084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5763126" cy="720000"/>
          </a:xfrm>
          <a:solidFill>
            <a:schemeClr val="accent5">
              <a:lumMod val="60000"/>
              <a:lumOff val="40000"/>
            </a:schemeClr>
          </a:solidFill>
        </p:spPr>
        <p:txBody>
          <a:bodyPr>
            <a:normAutofit/>
          </a:bodyPr>
          <a:lstStyle/>
          <a:p>
            <a:pPr>
              <a:buNone/>
            </a:pPr>
            <a:r>
              <a:rPr lang="ja-JP" altLang="en-US" sz="4000" dirty="0">
                <a:latin typeface="HGPｺﾞｼｯｸE" pitchFamily="50" charset="-128"/>
                <a:ea typeface="HGPｺﾞｼｯｸE" pitchFamily="50" charset="-128"/>
              </a:rPr>
              <a:t>評価結果の活用について</a:t>
            </a:r>
            <a:endParaRPr lang="en-US" altLang="ja-JP" sz="4000" dirty="0">
              <a:latin typeface="HGPｺﾞｼｯｸE" pitchFamily="50" charset="-128"/>
              <a:ea typeface="HGPｺﾞｼｯｸE" pitchFamily="50" charset="-128"/>
            </a:endParaRPr>
          </a:p>
        </p:txBody>
      </p:sp>
      <p:sp>
        <p:nvSpPr>
          <p:cNvPr id="5" name="スライド番号プレースホルダ 4"/>
          <p:cNvSpPr>
            <a:spLocks noGrp="1"/>
          </p:cNvSpPr>
          <p:nvPr>
            <p:ph type="sldNum" sz="quarter" idx="12"/>
          </p:nvPr>
        </p:nvSpPr>
        <p:spPr/>
        <p:txBody>
          <a:bodyPr/>
          <a:lstStyle/>
          <a:p>
            <a:fld id="{5218DDFB-7021-49BB-B997-9D69FBDC9F8C}" type="slidenum">
              <a:rPr kumimoji="1" lang="ja-JP" altLang="en-US" smtClean="0"/>
              <a:pPr/>
              <a:t>14</a:t>
            </a:fld>
            <a:endParaRPr kumimoji="1" lang="ja-JP" altLang="en-US"/>
          </a:p>
        </p:txBody>
      </p:sp>
      <p:pic>
        <p:nvPicPr>
          <p:cNvPr id="1026" name="Picture 2"/>
          <p:cNvPicPr>
            <a:picLocks noChangeAspect="1" noChangeArrowheads="1"/>
          </p:cNvPicPr>
          <p:nvPr/>
        </p:nvPicPr>
        <p:blipFill>
          <a:blip r:embed="rId2" cstate="print"/>
          <a:srcRect l="31480" t="24671" r="32105" b="3660"/>
          <a:stretch>
            <a:fillRect/>
          </a:stretch>
        </p:blipFill>
        <p:spPr bwMode="auto">
          <a:xfrm>
            <a:off x="170201" y="890338"/>
            <a:ext cx="4209293" cy="5775157"/>
          </a:xfrm>
          <a:prstGeom prst="rect">
            <a:avLst/>
          </a:prstGeom>
          <a:noFill/>
          <a:ln w="9525">
            <a:solidFill>
              <a:schemeClr val="tx1"/>
            </a:solidFill>
            <a:miter lim="800000"/>
            <a:headEnd/>
            <a:tailEnd/>
          </a:ln>
        </p:spPr>
      </p:pic>
      <p:sp>
        <p:nvSpPr>
          <p:cNvPr id="6" name="正方形/長方形 5"/>
          <p:cNvSpPr/>
          <p:nvPr/>
        </p:nvSpPr>
        <p:spPr>
          <a:xfrm>
            <a:off x="228600" y="4319336"/>
            <a:ext cx="2743200" cy="637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4732420" y="930442"/>
            <a:ext cx="7267075" cy="2562725"/>
          </a:xfrm>
          <a:prstGeom prst="borderCallout1">
            <a:avLst>
              <a:gd name="adj1" fmla="val 23044"/>
              <a:gd name="adj2" fmla="val 178"/>
              <a:gd name="adj3" fmla="val 131919"/>
              <a:gd name="adj4" fmla="val -286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京都市政策評価制度実施要領</a:t>
            </a:r>
            <a:endParaRPr kumimoji="1" lang="en-US" altLang="ja-JP" sz="3200" dirty="0">
              <a:solidFill>
                <a:schemeClr val="tx1"/>
              </a:solidFill>
            </a:endParaRPr>
          </a:p>
          <a:p>
            <a:pPr marL="273050"/>
            <a:r>
              <a:rPr kumimoji="1" lang="ja-JP" altLang="en-US" sz="3200" dirty="0">
                <a:solidFill>
                  <a:schemeClr val="tx1"/>
                </a:solidFill>
              </a:rPr>
              <a:t>第</a:t>
            </a:r>
            <a:r>
              <a:rPr kumimoji="1" lang="en-US" altLang="ja-JP" sz="3200" dirty="0">
                <a:solidFill>
                  <a:schemeClr val="tx1"/>
                </a:solidFill>
              </a:rPr>
              <a:t>9</a:t>
            </a:r>
            <a:r>
              <a:rPr kumimoji="1" lang="ja-JP" altLang="en-US" sz="3200" dirty="0">
                <a:solidFill>
                  <a:schemeClr val="tx1"/>
                </a:solidFill>
              </a:rPr>
              <a:t>条　政策評価結果の活用等</a:t>
            </a:r>
            <a:endParaRPr kumimoji="1" lang="en-US" altLang="ja-JP" sz="3200" dirty="0">
              <a:solidFill>
                <a:schemeClr val="tx1"/>
              </a:solidFill>
            </a:endParaRPr>
          </a:p>
          <a:p>
            <a:pPr marL="360363"/>
            <a:r>
              <a:rPr lang="en-US" altLang="ja-JP" sz="3200" dirty="0">
                <a:solidFill>
                  <a:schemeClr val="tx1"/>
                </a:solidFill>
              </a:rPr>
              <a:t>(1)</a:t>
            </a:r>
            <a:r>
              <a:rPr lang="ja-JP" altLang="en-US" sz="3200" dirty="0">
                <a:solidFill>
                  <a:schemeClr val="tx1"/>
                </a:solidFill>
              </a:rPr>
              <a:t>政策評価結果は、政策の重点化等</a:t>
            </a:r>
            <a:endParaRPr lang="en-US" altLang="ja-JP" sz="3200" dirty="0">
              <a:solidFill>
                <a:schemeClr val="tx1"/>
              </a:solidFill>
            </a:endParaRPr>
          </a:p>
          <a:p>
            <a:pPr marL="890588"/>
            <a:r>
              <a:rPr lang="ja-JP" altLang="en-US" sz="3200" dirty="0">
                <a:solidFill>
                  <a:schemeClr val="tx1"/>
                </a:solidFill>
              </a:rPr>
              <a:t>に活用する</a:t>
            </a:r>
            <a:endParaRPr lang="en-US" altLang="ja-JP" sz="3200" dirty="0">
              <a:solidFill>
                <a:schemeClr val="tx1"/>
              </a:solidFill>
            </a:endParaRPr>
          </a:p>
          <a:p>
            <a:pPr marL="360363"/>
            <a:r>
              <a:rPr kumimoji="1" lang="en-US" altLang="ja-JP" sz="3200" dirty="0">
                <a:solidFill>
                  <a:schemeClr val="tx1"/>
                </a:solidFill>
              </a:rPr>
              <a:t>(2)</a:t>
            </a:r>
            <a:r>
              <a:rPr kumimoji="1" lang="ja-JP" altLang="en-US" sz="3200" dirty="0">
                <a:solidFill>
                  <a:schemeClr val="tx1"/>
                </a:solidFill>
              </a:rPr>
              <a:t>政策評価結果は、公表する</a:t>
            </a:r>
            <a:endParaRPr kumimoji="1" lang="ja-JP" altLang="en-US" sz="2000" dirty="0">
              <a:solidFill>
                <a:schemeClr val="tx1"/>
              </a:solidFill>
            </a:endParaRPr>
          </a:p>
        </p:txBody>
      </p:sp>
      <p:grpSp>
        <p:nvGrpSpPr>
          <p:cNvPr id="10" name="グループ化 9"/>
          <p:cNvGrpSpPr/>
          <p:nvPr/>
        </p:nvGrpSpPr>
        <p:grpSpPr>
          <a:xfrm>
            <a:off x="5534526" y="3657600"/>
            <a:ext cx="5109091" cy="2708650"/>
            <a:chOff x="5534526" y="3657600"/>
            <a:chExt cx="5109091" cy="2708650"/>
          </a:xfrm>
        </p:grpSpPr>
        <p:sp>
          <p:nvSpPr>
            <p:cNvPr id="8" name="テキスト ボックス 7"/>
            <p:cNvSpPr txBox="1"/>
            <p:nvPr/>
          </p:nvSpPr>
          <p:spPr>
            <a:xfrm>
              <a:off x="5534526" y="4796590"/>
              <a:ext cx="5109091" cy="1569660"/>
            </a:xfrm>
            <a:prstGeom prst="rect">
              <a:avLst/>
            </a:prstGeom>
            <a:solidFill>
              <a:schemeClr val="accent4">
                <a:lumMod val="60000"/>
                <a:lumOff val="40000"/>
              </a:schemeClr>
            </a:solidFill>
          </p:spPr>
          <p:txBody>
            <a:bodyPr wrap="none" rtlCol="0">
              <a:spAutoFit/>
            </a:bodyPr>
            <a:lstStyle/>
            <a:p>
              <a:r>
                <a:rPr kumimoji="1" lang="ja-JP" altLang="en-US" sz="3200" dirty="0"/>
                <a:t>「政策の重点化等」とは？</a:t>
              </a:r>
              <a:endParaRPr kumimoji="1" lang="en-US" altLang="ja-JP" sz="3200" dirty="0"/>
            </a:p>
            <a:p>
              <a:r>
                <a:rPr kumimoji="1" lang="ja-JP" altLang="en-US" sz="3200" dirty="0"/>
                <a:t>・予算編成</a:t>
              </a:r>
              <a:endParaRPr kumimoji="1" lang="en-US" altLang="ja-JP" sz="3200" dirty="0"/>
            </a:p>
            <a:p>
              <a:r>
                <a:rPr lang="ja-JP" altLang="en-US" sz="3200" dirty="0"/>
                <a:t>・職員数の見直し</a:t>
              </a:r>
              <a:endParaRPr kumimoji="1" lang="ja-JP" altLang="en-US" sz="3200" dirty="0"/>
            </a:p>
          </p:txBody>
        </p:sp>
        <p:sp>
          <p:nvSpPr>
            <p:cNvPr id="9" name="下矢印 8"/>
            <p:cNvSpPr/>
            <p:nvPr/>
          </p:nvSpPr>
          <p:spPr>
            <a:xfrm>
              <a:off x="7780421" y="3657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070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15</a:t>
            </a:fld>
            <a:endParaRPr kumimoji="1" lang="ja-JP" altLang="en-US"/>
          </a:p>
        </p:txBody>
      </p:sp>
      <p:sp>
        <p:nvSpPr>
          <p:cNvPr id="3" name="テキスト ボックス 2"/>
          <p:cNvSpPr txBox="1"/>
          <p:nvPr/>
        </p:nvSpPr>
        <p:spPr>
          <a:xfrm>
            <a:off x="0" y="0"/>
            <a:ext cx="4156907" cy="707886"/>
          </a:xfrm>
          <a:prstGeom prst="rect">
            <a:avLst/>
          </a:prstGeom>
          <a:solidFill>
            <a:schemeClr val="accent5">
              <a:lumMod val="60000"/>
              <a:lumOff val="40000"/>
            </a:schemeClr>
          </a:solidFill>
        </p:spPr>
        <p:txBody>
          <a:bodyPr wrap="none" rtlCol="0">
            <a:spAutoFit/>
          </a:bodyPr>
          <a:lstStyle/>
          <a:p>
            <a:r>
              <a:rPr kumimoji="1" lang="ja-JP" altLang="en-US" sz="4000" dirty="0">
                <a:latin typeface="HGPｺﾞｼｯｸE" pitchFamily="50" charset="-128"/>
                <a:ea typeface="HGPｺﾞｼｯｸE" pitchFamily="50" charset="-128"/>
              </a:rPr>
              <a:t>評価結果について</a:t>
            </a:r>
          </a:p>
        </p:txBody>
      </p:sp>
      <p:sp>
        <p:nvSpPr>
          <p:cNvPr id="4" name="テキスト ボックス 3"/>
          <p:cNvSpPr txBox="1"/>
          <p:nvPr/>
        </p:nvSpPr>
        <p:spPr>
          <a:xfrm>
            <a:off x="427959" y="1122947"/>
            <a:ext cx="11309506" cy="1877437"/>
          </a:xfrm>
          <a:prstGeom prst="rect">
            <a:avLst/>
          </a:prstGeom>
          <a:solidFill>
            <a:schemeClr val="accent4">
              <a:lumMod val="60000"/>
              <a:lumOff val="40000"/>
            </a:schemeClr>
          </a:solidFill>
        </p:spPr>
        <p:txBody>
          <a:bodyPr wrap="none" rtlCol="0">
            <a:spAutoFit/>
          </a:bodyPr>
          <a:lstStyle/>
          <a:p>
            <a:r>
              <a:rPr kumimoji="1" lang="ja-JP" altLang="en-US" sz="2800" dirty="0"/>
              <a:t>本研究において評価結果とは</a:t>
            </a:r>
            <a:endParaRPr kumimoji="1" lang="en-US" altLang="ja-JP" sz="2800" dirty="0"/>
          </a:p>
          <a:p>
            <a:endParaRPr kumimoji="1" lang="en-US" altLang="ja-JP" sz="2400" dirty="0"/>
          </a:p>
          <a:p>
            <a:r>
              <a:rPr lang="en-US" altLang="ja-JP" sz="3200" b="1" dirty="0"/>
              <a:t>『</a:t>
            </a:r>
            <a:r>
              <a:rPr lang="ja-JP" altLang="en-US" sz="3200" b="1" dirty="0"/>
              <a:t>平成○○年度　政策評価結果</a:t>
            </a:r>
            <a:r>
              <a:rPr lang="en-US" altLang="ja-JP" sz="3200" b="1" dirty="0"/>
              <a:t>』</a:t>
            </a:r>
            <a:r>
              <a:rPr lang="ja-JP" altLang="en-US" sz="2800" dirty="0"/>
              <a:t>と</a:t>
            </a:r>
            <a:endParaRPr lang="en-US" altLang="ja-JP" sz="2000" dirty="0"/>
          </a:p>
          <a:p>
            <a:r>
              <a:rPr lang="en-US" altLang="ja-JP" sz="3200" b="1" dirty="0"/>
              <a:t>『</a:t>
            </a:r>
            <a:r>
              <a:rPr lang="ja-JP" altLang="en-US" sz="3200" b="1" dirty="0"/>
              <a:t>平成○○年度　政策評価</a:t>
            </a:r>
            <a:r>
              <a:rPr lang="en-US" altLang="ja-JP" sz="3200" b="1" dirty="0"/>
              <a:t>(</a:t>
            </a:r>
            <a:r>
              <a:rPr lang="ja-JP" altLang="en-US" sz="3200" b="1" dirty="0"/>
              <a:t>評価票・客観指標基礎データ</a:t>
            </a:r>
            <a:r>
              <a:rPr lang="en-US" altLang="ja-JP" sz="3200" b="1" dirty="0"/>
              <a:t>)』</a:t>
            </a:r>
            <a:endParaRPr kumimoji="1" lang="ja-JP" altLang="en-US" sz="3200" b="1" dirty="0"/>
          </a:p>
        </p:txBody>
      </p:sp>
      <p:sp>
        <p:nvSpPr>
          <p:cNvPr id="5" name="テキスト ボックス 4"/>
          <p:cNvSpPr txBox="1"/>
          <p:nvPr/>
        </p:nvSpPr>
        <p:spPr>
          <a:xfrm>
            <a:off x="2157664" y="3413961"/>
            <a:ext cx="7725192" cy="1384995"/>
          </a:xfrm>
          <a:prstGeom prst="rect">
            <a:avLst/>
          </a:prstGeom>
          <a:noFill/>
        </p:spPr>
        <p:txBody>
          <a:bodyPr wrap="none" rtlCol="0">
            <a:spAutoFit/>
          </a:bodyPr>
          <a:lstStyle/>
          <a:p>
            <a:r>
              <a:rPr kumimoji="1" lang="ja-JP" altLang="en-US" sz="2800" dirty="0"/>
              <a:t>公表時期：</a:t>
            </a:r>
            <a:r>
              <a:rPr kumimoji="1" lang="en-US" altLang="ja-JP" sz="2800" dirty="0"/>
              <a:t>9</a:t>
            </a:r>
            <a:r>
              <a:rPr kumimoji="1" lang="ja-JP" altLang="en-US" sz="2800" dirty="0"/>
              <a:t>月</a:t>
            </a:r>
            <a:endParaRPr kumimoji="1" lang="en-US" altLang="ja-JP" sz="2800" dirty="0"/>
          </a:p>
          <a:p>
            <a:r>
              <a:rPr kumimoji="1" lang="ja-JP" altLang="en-US" sz="2800" dirty="0"/>
              <a:t>公表場所：</a:t>
            </a:r>
            <a:r>
              <a:rPr lang="ja-JP" altLang="en-US" sz="2800" dirty="0"/>
              <a:t>市役所・区役所の情報公開コーナー</a:t>
            </a:r>
            <a:endParaRPr lang="en-US" altLang="ja-JP" sz="2800" dirty="0"/>
          </a:p>
          <a:p>
            <a:pPr marL="1708150"/>
            <a:r>
              <a:rPr kumimoji="1" lang="ja-JP" altLang="en-US" sz="2800" dirty="0"/>
              <a:t>市のホームページ</a:t>
            </a:r>
            <a:endParaRPr kumimoji="1" lang="en-US" altLang="ja-JP"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957513"/>
            <a:ext cx="12192000" cy="720000"/>
          </a:xfrm>
          <a:solidFill>
            <a:schemeClr val="accent5">
              <a:lumMod val="60000"/>
              <a:lumOff val="40000"/>
            </a:schemeClr>
          </a:solidFill>
        </p:spPr>
        <p:txBody>
          <a:bodyPr>
            <a:normAutofit/>
          </a:bodyPr>
          <a:lstStyle/>
          <a:p>
            <a:pPr algn="ctr"/>
            <a:r>
              <a:rPr lang="ja-JP" altLang="en-US" sz="4400" dirty="0">
                <a:latin typeface="HGPｺﾞｼｯｸE" panose="020B0900000000000000" pitchFamily="50" charset="-128"/>
                <a:ea typeface="HGPｺﾞｼｯｸE" panose="020B0900000000000000" pitchFamily="50" charset="-128"/>
              </a:rPr>
              <a:t>４　　</a:t>
            </a:r>
            <a:r>
              <a:rPr kumimoji="1" lang="ja-JP" altLang="en-US" sz="4400" dirty="0">
                <a:latin typeface="HGPｺﾞｼｯｸE" panose="020B0900000000000000" pitchFamily="50" charset="-128"/>
                <a:ea typeface="HGPｺﾞｼｯｸE" panose="020B0900000000000000" pitchFamily="50" charset="-128"/>
              </a:rPr>
              <a:t>活用志向型評価</a:t>
            </a:r>
          </a:p>
        </p:txBody>
      </p:sp>
      <p:sp>
        <p:nvSpPr>
          <p:cNvPr id="3" name="スライド番号プレースホルダ 2"/>
          <p:cNvSpPr>
            <a:spLocks noGrp="1"/>
          </p:cNvSpPr>
          <p:nvPr>
            <p:ph type="sldNum" sz="quarter" idx="12"/>
          </p:nvPr>
        </p:nvSpPr>
        <p:spPr/>
        <p:txBody>
          <a:bodyPr/>
          <a:lstStyle/>
          <a:p>
            <a:fld id="{5218DDFB-7021-49BB-B997-9D69FBDC9F8C}" type="slidenum">
              <a:rPr kumimoji="1" lang="ja-JP" altLang="en-US" smtClean="0"/>
              <a:pPr/>
              <a:t>16</a:t>
            </a:fld>
            <a:endParaRPr kumimoji="1" lang="ja-JP" altLang="en-US"/>
          </a:p>
        </p:txBody>
      </p:sp>
    </p:spTree>
    <p:extLst>
      <p:ext uri="{BB962C8B-B14F-4D97-AF65-F5344CB8AC3E}">
        <p14:creationId xmlns:p14="http://schemas.microsoft.com/office/powerpoint/2010/main" val="123890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4704347" cy="720000"/>
          </a:xfrm>
          <a:solidFill>
            <a:schemeClr val="accent5">
              <a:lumMod val="60000"/>
              <a:lumOff val="40000"/>
            </a:schemeClr>
          </a:solidFill>
        </p:spPr>
        <p:txBody>
          <a:bodyPr>
            <a:normAutofit/>
          </a:bodyPr>
          <a:lstStyle/>
          <a:p>
            <a:r>
              <a:rPr kumimoji="1" lang="ja-JP" altLang="en-US" sz="4000" dirty="0">
                <a:latin typeface="HGPｺﾞｼｯｸE" pitchFamily="50" charset="-128"/>
                <a:ea typeface="HGPｺﾞｼｯｸE" pitchFamily="50" charset="-128"/>
              </a:rPr>
              <a:t>活用志向型評価とは</a:t>
            </a:r>
          </a:p>
        </p:txBody>
      </p:sp>
      <p:grpSp>
        <p:nvGrpSpPr>
          <p:cNvPr id="12" name="グループ化 11"/>
          <p:cNvGrpSpPr/>
          <p:nvPr/>
        </p:nvGrpSpPr>
        <p:grpSpPr>
          <a:xfrm>
            <a:off x="0" y="1348266"/>
            <a:ext cx="5317958" cy="4178769"/>
            <a:chOff x="0" y="1348266"/>
            <a:chExt cx="5317958" cy="4178769"/>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rcRect t="-3501"/>
            <a:stretch>
              <a:fillRect/>
            </a:stretch>
          </p:blipFill>
          <p:spPr>
            <a:xfrm>
              <a:off x="151673" y="1348266"/>
              <a:ext cx="2964314" cy="3068095"/>
            </a:xfrm>
            <a:prstGeom prst="rect">
              <a:avLst/>
            </a:prstGeom>
            <a:ln w="76200">
              <a:noFill/>
            </a:ln>
          </p:spPr>
        </p:pic>
        <p:sp>
          <p:nvSpPr>
            <p:cNvPr id="4" name="テキスト ボックス 3"/>
            <p:cNvSpPr txBox="1"/>
            <p:nvPr/>
          </p:nvSpPr>
          <p:spPr>
            <a:xfrm>
              <a:off x="0" y="4449817"/>
              <a:ext cx="5317958" cy="1077218"/>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マイケル・クイン・パットン</a:t>
              </a:r>
              <a:r>
                <a:rPr lang="en-US" altLang="ja-JP" sz="1600" dirty="0">
                  <a:latin typeface="ＭＳ ゴシック" panose="020B0609070205080204" pitchFamily="49" charset="-128"/>
                  <a:ea typeface="ＭＳ ゴシック" panose="020B0609070205080204" pitchFamily="49" charset="-128"/>
                </a:rPr>
                <a:t>(Michael, Quinn. Patton)</a:t>
              </a:r>
            </a:p>
            <a:p>
              <a:r>
                <a:rPr kumimoji="1" lang="ja-JP" altLang="en-US" sz="1600" dirty="0">
                  <a:latin typeface="ＭＳ ゴシック" panose="020B0609070205080204" pitchFamily="49" charset="-128"/>
                  <a:ea typeface="ＭＳ ゴシック" panose="020B0609070205080204" pitchFamily="49" charset="-128"/>
                </a:rPr>
                <a:t>アメリカの評価専門家</a:t>
              </a:r>
              <a:endParaRPr kumimoji="1"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主著：</a:t>
              </a:r>
              <a:r>
                <a:rPr lang="en-US" altLang="ja-JP" sz="1600" i="1" dirty="0">
                  <a:latin typeface="ＭＳ ゴシック" panose="020B0609070205080204" pitchFamily="49" charset="-128"/>
                  <a:ea typeface="ＭＳ ゴシック" panose="020B0609070205080204" pitchFamily="49" charset="-128"/>
                </a:rPr>
                <a:t>Utilization-Focused Evaluation</a:t>
              </a:r>
            </a:p>
            <a:p>
              <a:pPr marL="625475"/>
              <a:r>
                <a:rPr kumimoji="1" lang="ja-JP" altLang="en-US" sz="1600" dirty="0">
                  <a:latin typeface="ＭＳ ゴシック" panose="020B0609070205080204" pitchFamily="49" charset="-128"/>
                  <a:ea typeface="ＭＳ ゴシック" panose="020B0609070205080204" pitchFamily="49" charset="-128"/>
                </a:rPr>
                <a:t>第</a:t>
              </a:r>
              <a:r>
                <a:rPr kumimoji="1" lang="en-US" altLang="ja-JP" sz="1600" dirty="0">
                  <a:latin typeface="ＭＳ ゴシック" panose="020B0609070205080204" pitchFamily="49" charset="-128"/>
                  <a:ea typeface="ＭＳ ゴシック" panose="020B0609070205080204" pitchFamily="49" charset="-128"/>
                </a:rPr>
                <a:t>3</a:t>
              </a:r>
              <a:r>
                <a:rPr lang="ja-JP" altLang="en-US" sz="1600" dirty="0">
                  <a:latin typeface="ＭＳ ゴシック" panose="020B0609070205080204" pitchFamily="49" charset="-128"/>
                  <a:ea typeface="ＭＳ ゴシック" panose="020B0609070205080204" pitchFamily="49" charset="-128"/>
                </a:rPr>
                <a:t>版の日本語訳が</a:t>
              </a:r>
              <a:r>
                <a:rPr kumimoji="1" lang="en-US" altLang="ja-JP" sz="1600" dirty="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実用重視の事業評価入門</a:t>
              </a:r>
              <a:r>
                <a:rPr kumimoji="1" lang="en-US" altLang="ja-JP" sz="1600" dirty="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grpSp>
      <p:sp>
        <p:nvSpPr>
          <p:cNvPr id="6" name="スライド番号プレースホルダ 5"/>
          <p:cNvSpPr>
            <a:spLocks noGrp="1"/>
          </p:cNvSpPr>
          <p:nvPr>
            <p:ph type="sldNum" sz="quarter" idx="12"/>
          </p:nvPr>
        </p:nvSpPr>
        <p:spPr/>
        <p:txBody>
          <a:bodyPr/>
          <a:lstStyle/>
          <a:p>
            <a:fld id="{5218DDFB-7021-49BB-B997-9D69FBDC9F8C}" type="slidenum">
              <a:rPr kumimoji="1" lang="ja-JP" altLang="en-US" smtClean="0"/>
              <a:pPr/>
              <a:t>17</a:t>
            </a:fld>
            <a:endParaRPr kumimoji="1" lang="ja-JP" altLang="en-US" dirty="0"/>
          </a:p>
        </p:txBody>
      </p:sp>
      <p:sp>
        <p:nvSpPr>
          <p:cNvPr id="3" name="コンテンツ プレースホルダー 2"/>
          <p:cNvSpPr>
            <a:spLocks noGrp="1"/>
          </p:cNvSpPr>
          <p:nvPr>
            <p:ph idx="1"/>
          </p:nvPr>
        </p:nvSpPr>
        <p:spPr>
          <a:xfrm>
            <a:off x="4878988" y="4869980"/>
            <a:ext cx="7188321" cy="1794058"/>
          </a:xfrm>
          <a:solidFill>
            <a:schemeClr val="accent4">
              <a:lumMod val="40000"/>
              <a:lumOff val="60000"/>
            </a:schemeClr>
          </a:solidFill>
        </p:spPr>
        <p:txBody>
          <a:bodyPr/>
          <a:lstStyle/>
          <a:p>
            <a:pPr>
              <a:buNone/>
            </a:pPr>
            <a:r>
              <a:rPr lang="ja-JP" altLang="en-US" sz="2400" dirty="0">
                <a:latin typeface="ＭＳ ゴシック" panose="020B0609070205080204" pitchFamily="49" charset="-128"/>
                <a:ea typeface="ＭＳ ゴシック" panose="020B0609070205080204" pitchFamily="49" charset="-128"/>
              </a:rPr>
              <a:t>なぜパットンの理論を用いるのか？</a:t>
            </a:r>
            <a:endParaRPr lang="en-US" altLang="ja-JP" sz="2400" dirty="0">
              <a:latin typeface="ＭＳ ゴシック" panose="020B0609070205080204" pitchFamily="49" charset="-128"/>
              <a:ea typeface="ＭＳ ゴシック" panose="020B0609070205080204" pitchFamily="49" charset="-128"/>
            </a:endParaRPr>
          </a:p>
          <a:p>
            <a:pPr marL="265113" indent="0">
              <a:buNone/>
            </a:pPr>
            <a:r>
              <a:rPr lang="ja-JP" altLang="en-US" sz="2400" dirty="0">
                <a:latin typeface="ＭＳ ゴシック" panose="020B0609070205080204" pitchFamily="49" charset="-128"/>
                <a:ea typeface="ＭＳ ゴシック" panose="020B0609070205080204" pitchFamily="49" charset="-128"/>
              </a:rPr>
              <a:t>・評価の活用を主眼とする理論が少ないから</a:t>
            </a:r>
            <a:endParaRPr lang="en-US" altLang="ja-JP" sz="2400" dirty="0">
              <a:latin typeface="ＭＳ ゴシック" panose="020B0609070205080204" pitchFamily="49" charset="-128"/>
              <a:ea typeface="ＭＳ ゴシック" panose="020B0609070205080204" pitchFamily="49" charset="-128"/>
            </a:endParaRPr>
          </a:p>
          <a:p>
            <a:pPr marL="265113" indent="0">
              <a:buNone/>
            </a:pPr>
            <a:r>
              <a:rPr lang="ja-JP" altLang="en-US" sz="2400" dirty="0">
                <a:latin typeface="ＭＳ ゴシック" panose="020B0609070205080204" pitchFamily="49" charset="-128"/>
                <a:ea typeface="ＭＳ ゴシック" panose="020B0609070205080204" pitchFamily="49" charset="-128"/>
              </a:rPr>
              <a:t>・パットンの理論と日本の自治体評価を結びつけ</a:t>
            </a:r>
            <a:endParaRPr lang="en-US" altLang="ja-JP" sz="2400" dirty="0">
              <a:latin typeface="ＭＳ ゴシック" panose="020B0609070205080204" pitchFamily="49" charset="-128"/>
              <a:ea typeface="ＭＳ ゴシック" panose="020B0609070205080204" pitchFamily="49" charset="-128"/>
            </a:endParaRPr>
          </a:p>
          <a:p>
            <a:pPr marL="541338" indent="0">
              <a:buNone/>
            </a:pPr>
            <a:r>
              <a:rPr lang="ja-JP" altLang="en-US" sz="2400" dirty="0">
                <a:latin typeface="ＭＳ ゴシック" panose="020B0609070205080204" pitchFamily="49" charset="-128"/>
                <a:ea typeface="ＭＳ ゴシック" panose="020B0609070205080204" pitchFamily="49" charset="-128"/>
              </a:rPr>
              <a:t>る研究が少ないから</a:t>
            </a:r>
            <a:endParaRPr lang="en-US" altLang="ja-JP" sz="2400"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4120074" y="908222"/>
            <a:ext cx="6154894" cy="1993232"/>
          </a:xfrm>
          <a:prstGeom prst="wedgeRoundRectCallout">
            <a:avLst>
              <a:gd name="adj1" fmla="val -59604"/>
              <a:gd name="adj2" fmla="val 77449"/>
              <a:gd name="adj3" fmla="val 1666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評価者が評価結果の想定利用者の関心や意向を反映した評価を設計することで、評価が実際に活用されることを目指す理論</a:t>
            </a:r>
          </a:p>
        </p:txBody>
      </p:sp>
    </p:spTree>
    <p:extLst>
      <p:ext uri="{BB962C8B-B14F-4D97-AF65-F5344CB8AC3E}">
        <p14:creationId xmlns:p14="http://schemas.microsoft.com/office/powerpoint/2010/main" val="41149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329989" cy="720000"/>
          </a:xfrm>
          <a:solidFill>
            <a:schemeClr val="accent5">
              <a:lumMod val="60000"/>
              <a:lumOff val="40000"/>
            </a:schemeClr>
          </a:solidFill>
        </p:spPr>
        <p:txBody>
          <a:bodyPr>
            <a:normAutofit/>
          </a:bodyPr>
          <a:lstStyle/>
          <a:p>
            <a:r>
              <a:rPr kumimoji="1" lang="ja-JP" altLang="en-US" sz="4000" dirty="0">
                <a:latin typeface="HGPｺﾞｼｯｸE" pitchFamily="50" charset="-128"/>
                <a:ea typeface="HGPｺﾞｼｯｸE" pitchFamily="50" charset="-128"/>
              </a:rPr>
              <a:t>活用志向型評価の特徴</a:t>
            </a:r>
          </a:p>
        </p:txBody>
      </p:sp>
      <p:sp>
        <p:nvSpPr>
          <p:cNvPr id="3" name="コンテンツ プレースホルダー 2"/>
          <p:cNvSpPr>
            <a:spLocks noGrp="1"/>
          </p:cNvSpPr>
          <p:nvPr>
            <p:ph idx="1"/>
          </p:nvPr>
        </p:nvSpPr>
        <p:spPr>
          <a:xfrm>
            <a:off x="726705" y="5687762"/>
            <a:ext cx="10502769" cy="1170238"/>
          </a:xfrm>
          <a:solidFill>
            <a:schemeClr val="accent4">
              <a:lumMod val="60000"/>
              <a:lumOff val="40000"/>
            </a:schemeClr>
          </a:solidFill>
        </p:spPr>
        <p:txBody>
          <a:bodyPr>
            <a:noAutofit/>
          </a:bodyPr>
          <a:lstStyle/>
          <a:p>
            <a:pPr marL="0" indent="0">
              <a:buNone/>
            </a:pPr>
            <a:r>
              <a:rPr lang="ja-JP" altLang="en-US" sz="3200" dirty="0">
                <a:latin typeface="ＭＳ ゴシック" panose="020B0609070205080204" pitchFamily="49" charset="-128"/>
                <a:ea typeface="ＭＳ ゴシック" panose="020B0609070205080204" pitchFamily="49" charset="-128"/>
              </a:rPr>
              <a:t>想定利用者を特定し、彼らが必要としている情報を得ることができれば、評価結果が活用される可能性が高まる</a:t>
            </a:r>
            <a:endParaRPr lang="en-US" altLang="ja-JP" sz="3200" dirty="0">
              <a:latin typeface="ＭＳ ゴシック" panose="020B0609070205080204" pitchFamily="49" charset="-128"/>
              <a:ea typeface="ＭＳ ゴシック" panose="020B0609070205080204" pitchFamily="49" charset="-128"/>
            </a:endParaRPr>
          </a:p>
          <a:p>
            <a:pPr marL="0" indent="0">
              <a:buNone/>
            </a:pPr>
            <a:endParaRPr lang="en-US" altLang="ja-JP" dirty="0"/>
          </a:p>
        </p:txBody>
      </p:sp>
      <p:sp>
        <p:nvSpPr>
          <p:cNvPr id="6" name="スライド番号プレースホルダ 5"/>
          <p:cNvSpPr>
            <a:spLocks noGrp="1"/>
          </p:cNvSpPr>
          <p:nvPr>
            <p:ph type="sldNum" sz="quarter" idx="12"/>
          </p:nvPr>
        </p:nvSpPr>
        <p:spPr/>
        <p:txBody>
          <a:bodyPr/>
          <a:lstStyle/>
          <a:p>
            <a:fld id="{5218DDFB-7021-49BB-B997-9D69FBDC9F8C}" type="slidenum">
              <a:rPr kumimoji="1" lang="ja-JP" altLang="en-US" smtClean="0"/>
              <a:pPr/>
              <a:t>18</a:t>
            </a:fld>
            <a:endParaRPr kumimoji="1" lang="ja-JP" altLang="en-US" dirty="0"/>
          </a:p>
        </p:txBody>
      </p:sp>
      <p:sp>
        <p:nvSpPr>
          <p:cNvPr id="7" name="テキスト ボックス 6"/>
          <p:cNvSpPr txBox="1"/>
          <p:nvPr/>
        </p:nvSpPr>
        <p:spPr>
          <a:xfrm>
            <a:off x="0" y="818779"/>
            <a:ext cx="12192000" cy="584775"/>
          </a:xfrm>
          <a:prstGeom prst="rect">
            <a:avLst/>
          </a:prstGeom>
          <a:solidFill>
            <a:schemeClr val="accent4">
              <a:lumMod val="60000"/>
              <a:lumOff val="40000"/>
            </a:schemeClr>
          </a:solidFill>
        </p:spPr>
        <p:txBody>
          <a:bodyPr wrap="square" rtlCol="0">
            <a:spAutoFit/>
          </a:bodyPr>
          <a:lstStyle/>
          <a:p>
            <a:r>
              <a:rPr kumimoji="1" lang="ja-JP" altLang="en-US" sz="3200" dirty="0">
                <a:latin typeface="HGPｺﾞｼｯｸE" pitchFamily="50" charset="-128"/>
                <a:ea typeface="HGPｺﾞｼｯｸE" pitchFamily="50" charset="-128"/>
              </a:rPr>
              <a:t>特徴</a:t>
            </a:r>
            <a:r>
              <a:rPr kumimoji="1" lang="en-US" altLang="ja-JP" sz="3200" dirty="0">
                <a:latin typeface="HGPｺﾞｼｯｸE" pitchFamily="50" charset="-128"/>
                <a:ea typeface="HGPｺﾞｼｯｸE" pitchFamily="50" charset="-128"/>
              </a:rPr>
              <a:t>1</a:t>
            </a:r>
            <a:r>
              <a:rPr kumimoji="1" lang="ja-JP" altLang="en-US" sz="3200" dirty="0">
                <a:latin typeface="HGPｺﾞｼｯｸE" pitchFamily="50" charset="-128"/>
                <a:ea typeface="HGPｺﾞｼｯｸE" pitchFamily="50" charset="-128"/>
              </a:rPr>
              <a:t>：評価結果の想定利用者の特定と彼らのニーズを反映した評価</a:t>
            </a:r>
          </a:p>
        </p:txBody>
      </p:sp>
      <p:grpSp>
        <p:nvGrpSpPr>
          <p:cNvPr id="19" name="グループ化 18"/>
          <p:cNvGrpSpPr/>
          <p:nvPr/>
        </p:nvGrpSpPr>
        <p:grpSpPr>
          <a:xfrm>
            <a:off x="221437" y="1716275"/>
            <a:ext cx="1889633" cy="3719214"/>
            <a:chOff x="221437" y="1716275"/>
            <a:chExt cx="1889633" cy="3719214"/>
          </a:xfrm>
        </p:grpSpPr>
        <p:pic>
          <p:nvPicPr>
            <p:cNvPr id="2052" name="Picture 4" descr="C:\Users\池田葉月\AppData\Local\Microsoft\Windows\Temporary Internet Files\Content.IE5\81LL73A7\gatag-000115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437" y="1716275"/>
              <a:ext cx="1889633" cy="325754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83401" y="4973824"/>
              <a:ext cx="1107996" cy="461665"/>
            </a:xfrm>
            <a:prstGeom prst="rect">
              <a:avLst/>
            </a:prstGeom>
            <a:noFill/>
          </p:spPr>
          <p:txBody>
            <a:bodyPr wrap="none" rtlCol="0">
              <a:spAutoFit/>
            </a:bodyPr>
            <a:lstStyle/>
            <a:p>
              <a:r>
                <a:rPr kumimoji="1" lang="ja-JP" altLang="en-US" sz="2400" dirty="0"/>
                <a:t>評価者</a:t>
              </a:r>
            </a:p>
          </p:txBody>
        </p:sp>
      </p:grpSp>
      <p:sp>
        <p:nvSpPr>
          <p:cNvPr id="5" name="テキスト ボックス 4"/>
          <p:cNvSpPr txBox="1"/>
          <p:nvPr/>
        </p:nvSpPr>
        <p:spPr>
          <a:xfrm>
            <a:off x="6285022" y="5173879"/>
            <a:ext cx="1723549" cy="461665"/>
          </a:xfrm>
          <a:prstGeom prst="rect">
            <a:avLst/>
          </a:prstGeom>
          <a:noFill/>
        </p:spPr>
        <p:txBody>
          <a:bodyPr wrap="none" rtlCol="0">
            <a:spAutoFit/>
          </a:bodyPr>
          <a:lstStyle/>
          <a:p>
            <a:r>
              <a:rPr kumimoji="1" lang="ja-JP" altLang="en-US" sz="2400" dirty="0"/>
              <a:t>想定利用者</a:t>
            </a:r>
          </a:p>
        </p:txBody>
      </p:sp>
      <p:grpSp>
        <p:nvGrpSpPr>
          <p:cNvPr id="16" name="グループ化 15"/>
          <p:cNvGrpSpPr/>
          <p:nvPr/>
        </p:nvGrpSpPr>
        <p:grpSpPr>
          <a:xfrm>
            <a:off x="2924713" y="1716275"/>
            <a:ext cx="3494667" cy="3064701"/>
            <a:chOff x="4415845" y="1810915"/>
            <a:chExt cx="3494667" cy="3064701"/>
          </a:xfrm>
        </p:grpSpPr>
        <p:grpSp>
          <p:nvGrpSpPr>
            <p:cNvPr id="12" name="グループ化 11"/>
            <p:cNvGrpSpPr/>
            <p:nvPr/>
          </p:nvGrpSpPr>
          <p:grpSpPr>
            <a:xfrm>
              <a:off x="4415845" y="1810915"/>
              <a:ext cx="3360310" cy="3064701"/>
              <a:chOff x="3757613" y="2207415"/>
              <a:chExt cx="3360310" cy="3064701"/>
            </a:xfrm>
          </p:grpSpPr>
          <p:grpSp>
            <p:nvGrpSpPr>
              <p:cNvPr id="8" name="グループ化 7"/>
              <p:cNvGrpSpPr/>
              <p:nvPr/>
            </p:nvGrpSpPr>
            <p:grpSpPr>
              <a:xfrm>
                <a:off x="3938954" y="2264553"/>
                <a:ext cx="3178969" cy="2928845"/>
                <a:chOff x="3938954" y="2264553"/>
                <a:chExt cx="3178969" cy="2928845"/>
              </a:xfrm>
            </p:grpSpPr>
            <p:pic>
              <p:nvPicPr>
                <p:cNvPr id="2056" name="Picture 8" descr="C:\Users\池田葉月\AppData\Local\Microsoft\Windows\Temporary Internet Files\Content.IE5\UM0TLT1G\gatag-000139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884" y="3343266"/>
                  <a:ext cx="1443039" cy="144303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池田葉月\AppData\Local\Microsoft\Windows\Temporary Internet Files\Content.IE5\UM0TLT1G\gatag-000049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730" y="2264553"/>
                  <a:ext cx="1585912" cy="15859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池田葉月\AppData\Local\Microsoft\Windows\Temporary Internet Files\Content.IE5\DLJ2HMJ9\lgi01a2013081314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954" y="2986080"/>
                  <a:ext cx="1076357" cy="158588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池田葉月\AppData\Local\Microsoft\Windows\Temporary Internet Files\Content.IE5\DLJ2HMJ9\gi01c2014030416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1372" y="3807569"/>
                  <a:ext cx="1304628" cy="13858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円/楕円 8"/>
              <p:cNvSpPr/>
              <p:nvPr/>
            </p:nvSpPr>
            <p:spPr>
              <a:xfrm>
                <a:off x="3757613" y="2207415"/>
                <a:ext cx="3360309" cy="30647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6469092" y="2235637"/>
              <a:ext cx="1441420" cy="707886"/>
            </a:xfrm>
            <a:prstGeom prst="rect">
              <a:avLst/>
            </a:prstGeom>
            <a:noFill/>
          </p:spPr>
          <p:txBody>
            <a:bodyPr wrap="none" rtlCol="0">
              <a:spAutoFit/>
            </a:bodyPr>
            <a:lstStyle/>
            <a:p>
              <a:pPr algn="ctr"/>
              <a:r>
                <a:rPr lang="ja-JP" altLang="en-US" sz="2000" dirty="0"/>
                <a:t>様々な年齢</a:t>
              </a:r>
              <a:endParaRPr lang="en-US" altLang="ja-JP" sz="2000" dirty="0"/>
            </a:p>
            <a:p>
              <a:pPr algn="ctr"/>
              <a:r>
                <a:rPr lang="ja-JP" altLang="en-US" sz="2000" dirty="0"/>
                <a:t>の人々</a:t>
              </a:r>
              <a:endParaRPr kumimoji="1" lang="ja-JP" altLang="en-US" sz="2000" dirty="0"/>
            </a:p>
          </p:txBody>
        </p:sp>
      </p:grpSp>
      <p:grpSp>
        <p:nvGrpSpPr>
          <p:cNvPr id="18" name="グループ化 17"/>
          <p:cNvGrpSpPr/>
          <p:nvPr/>
        </p:nvGrpSpPr>
        <p:grpSpPr>
          <a:xfrm>
            <a:off x="6420335" y="1845826"/>
            <a:ext cx="1481213" cy="2325653"/>
            <a:chOff x="2365000" y="2096197"/>
            <a:chExt cx="1481213" cy="2325653"/>
          </a:xfrm>
        </p:grpSpPr>
        <p:pic>
          <p:nvPicPr>
            <p:cNvPr id="2063" name="Picture 15" descr="C:\Users\池田葉月\AppData\Local\Microsoft\Windows\Temporary Internet Files\Content.IE5\81LL73A7\lgi01b2014053108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5000" y="2096197"/>
              <a:ext cx="1481213" cy="1884176"/>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500312" y="4021740"/>
              <a:ext cx="1210588" cy="400110"/>
            </a:xfrm>
            <a:prstGeom prst="rect">
              <a:avLst/>
            </a:prstGeom>
            <a:noFill/>
          </p:spPr>
          <p:txBody>
            <a:bodyPr wrap="none" rtlCol="0">
              <a:spAutoFit/>
            </a:bodyPr>
            <a:lstStyle/>
            <a:p>
              <a:r>
                <a:rPr kumimoji="1" lang="ja-JP" altLang="en-US" sz="2000" dirty="0"/>
                <a:t>行政職員</a:t>
              </a:r>
            </a:p>
          </p:txBody>
        </p:sp>
      </p:grpSp>
      <p:grpSp>
        <p:nvGrpSpPr>
          <p:cNvPr id="17" name="グループ化 16"/>
          <p:cNvGrpSpPr/>
          <p:nvPr/>
        </p:nvGrpSpPr>
        <p:grpSpPr>
          <a:xfrm>
            <a:off x="7594968" y="1800835"/>
            <a:ext cx="4146818" cy="3300440"/>
            <a:chOff x="8172449" y="1647565"/>
            <a:chExt cx="4146818" cy="3300440"/>
          </a:xfrm>
        </p:grpSpPr>
        <p:grpSp>
          <p:nvGrpSpPr>
            <p:cNvPr id="11" name="グループ化 10"/>
            <p:cNvGrpSpPr/>
            <p:nvPr/>
          </p:nvGrpSpPr>
          <p:grpSpPr>
            <a:xfrm>
              <a:off x="8172449" y="1647565"/>
              <a:ext cx="3871913" cy="3300440"/>
              <a:chOff x="8172450" y="1971676"/>
              <a:chExt cx="3871913" cy="3300440"/>
            </a:xfrm>
          </p:grpSpPr>
          <p:pic>
            <p:nvPicPr>
              <p:cNvPr id="2059" name="Picture 11" descr="C:\Users\池田葉月\AppData\Local\Microsoft\Windows\Temporary Internet Files\Content.IE5\81LL73A7\lgi01a2014040907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9642" y="2371718"/>
                <a:ext cx="174752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池田葉月\AppData\Local\Microsoft\Windows\Temporary Internet Files\Content.IE5\81LL73A7\gatag-0000679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5209" y="3597143"/>
                <a:ext cx="1304433"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池田葉月\AppData\Local\Microsoft\Windows\Temporary Internet Files\Content.IE5\UM0TLT1G\gi01a2014032306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39642" y="3792341"/>
                <a:ext cx="746327" cy="138582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池田葉月\AppData\Local\Microsoft\Windows\Temporary Internet Files\Content.IE5\DLJ2HMJ9\gatag-00008787[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5989" y="2261258"/>
                <a:ext cx="1293653" cy="1250700"/>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9"/>
              <p:cNvSpPr/>
              <p:nvPr/>
            </p:nvSpPr>
            <p:spPr>
              <a:xfrm>
                <a:off x="8172450" y="1971676"/>
                <a:ext cx="3871913" cy="33004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0108405" y="3317085"/>
              <a:ext cx="2210862" cy="707886"/>
            </a:xfrm>
            <a:prstGeom prst="rect">
              <a:avLst/>
            </a:prstGeom>
            <a:noFill/>
          </p:spPr>
          <p:txBody>
            <a:bodyPr wrap="none" rtlCol="0">
              <a:spAutoFit/>
            </a:bodyPr>
            <a:lstStyle/>
            <a:p>
              <a:pPr algn="ctr"/>
              <a:r>
                <a:rPr lang="ja-JP" altLang="en-US" sz="2000" dirty="0"/>
                <a:t>行政以外の様々な</a:t>
              </a:r>
              <a:endParaRPr lang="en-US" altLang="ja-JP" sz="2000" dirty="0"/>
            </a:p>
            <a:p>
              <a:pPr algn="ctr"/>
              <a:r>
                <a:rPr lang="ja-JP" altLang="en-US" sz="2000" dirty="0"/>
                <a:t>職業の人々</a:t>
              </a:r>
              <a:endParaRPr kumimoji="1" lang="ja-JP" altLang="en-US" sz="2000" dirty="0"/>
            </a:p>
          </p:txBody>
        </p:sp>
      </p:grpSp>
      <p:sp>
        <p:nvSpPr>
          <p:cNvPr id="20" name="円/楕円 19"/>
          <p:cNvSpPr/>
          <p:nvPr/>
        </p:nvSpPr>
        <p:spPr>
          <a:xfrm>
            <a:off x="2729831" y="657726"/>
            <a:ext cx="9121771" cy="4971549"/>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918629" y="4688620"/>
            <a:ext cx="3230887" cy="707886"/>
          </a:xfrm>
          <a:prstGeom prst="rect">
            <a:avLst/>
          </a:prstGeom>
          <a:solidFill>
            <a:schemeClr val="accent5">
              <a:lumMod val="60000"/>
              <a:lumOff val="40000"/>
            </a:schemeClr>
          </a:solidFill>
        </p:spPr>
        <p:txBody>
          <a:bodyPr wrap="square" rtlCol="0">
            <a:spAutoFit/>
          </a:bodyPr>
          <a:lstStyle/>
          <a:p>
            <a:r>
              <a:rPr kumimoji="1" lang="ja-JP" altLang="en-US" sz="2000" dirty="0"/>
              <a:t>想定利用者・ニーズの特定</a:t>
            </a:r>
            <a:endParaRPr kumimoji="1" lang="en-US" altLang="ja-JP" sz="2000" dirty="0"/>
          </a:p>
          <a:p>
            <a:r>
              <a:rPr lang="ja-JP" altLang="en-US" sz="2000" dirty="0"/>
              <a:t>評価のデザイン</a:t>
            </a:r>
            <a:endParaRPr kumimoji="1" lang="ja-JP" altLang="en-US" sz="2000" dirty="0"/>
          </a:p>
        </p:txBody>
      </p:sp>
      <p:sp>
        <p:nvSpPr>
          <p:cNvPr id="24" name="右矢印 23"/>
          <p:cNvSpPr/>
          <p:nvPr/>
        </p:nvSpPr>
        <p:spPr>
          <a:xfrm>
            <a:off x="1687155" y="4086543"/>
            <a:ext cx="133211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215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9982" y="5625243"/>
            <a:ext cx="10808368" cy="1080857"/>
          </a:xfrm>
          <a:solidFill>
            <a:schemeClr val="accent4">
              <a:lumMod val="60000"/>
              <a:lumOff val="40000"/>
            </a:schemeClr>
          </a:solidFill>
        </p:spPr>
        <p:txBody>
          <a:bodyPr>
            <a:normAutofit/>
          </a:bodyPr>
          <a:lstStyle/>
          <a:p>
            <a:pPr marL="0" indent="0">
              <a:buNone/>
            </a:pPr>
            <a:r>
              <a:rPr lang="ja-JP" altLang="en-US" sz="3200" dirty="0">
                <a:latin typeface="ＭＳ ゴシック" panose="020B0609070205080204" pitchFamily="49" charset="-128"/>
                <a:ea typeface="ＭＳ ゴシック" panose="020B0609070205080204" pitchFamily="49" charset="-128"/>
              </a:rPr>
              <a:t>想定利用者が評価プロセスをより理解し、評価結果を受け入れやすくなるため、評価結果の実現可能性が高まる</a:t>
            </a:r>
            <a:endParaRPr lang="en-US" altLang="ja-JP" sz="3200"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スライド番号プレースホルダ 4"/>
          <p:cNvSpPr>
            <a:spLocks noGrp="1"/>
          </p:cNvSpPr>
          <p:nvPr>
            <p:ph type="sldNum" sz="quarter" idx="12"/>
          </p:nvPr>
        </p:nvSpPr>
        <p:spPr/>
        <p:txBody>
          <a:bodyPr/>
          <a:lstStyle/>
          <a:p>
            <a:fld id="{5218DDFB-7021-49BB-B997-9D69FBDC9F8C}" type="slidenum">
              <a:rPr kumimoji="1" lang="ja-JP" altLang="en-US" smtClean="0"/>
              <a:pPr/>
              <a:t>19</a:t>
            </a:fld>
            <a:endParaRPr kumimoji="1" lang="ja-JP" altLang="en-US"/>
          </a:p>
        </p:txBody>
      </p:sp>
      <p:sp>
        <p:nvSpPr>
          <p:cNvPr id="6" name="テキスト ボックス 5"/>
          <p:cNvSpPr txBox="1"/>
          <p:nvPr/>
        </p:nvSpPr>
        <p:spPr>
          <a:xfrm>
            <a:off x="0" y="282492"/>
            <a:ext cx="7843814" cy="584775"/>
          </a:xfrm>
          <a:prstGeom prst="rect">
            <a:avLst/>
          </a:prstGeom>
          <a:solidFill>
            <a:schemeClr val="accent4">
              <a:lumMod val="60000"/>
              <a:lumOff val="40000"/>
            </a:schemeClr>
          </a:solidFill>
        </p:spPr>
        <p:txBody>
          <a:bodyPr wrap="none" rtlCol="0">
            <a:spAutoFit/>
          </a:bodyPr>
          <a:lstStyle/>
          <a:p>
            <a:r>
              <a:rPr kumimoji="1" lang="ja-JP" altLang="en-US" sz="3200" dirty="0">
                <a:latin typeface="HGPｺﾞｼｯｸE" pitchFamily="50" charset="-128"/>
                <a:ea typeface="HGPｺﾞｼｯｸE" pitchFamily="50" charset="-128"/>
              </a:rPr>
              <a:t>特徴</a:t>
            </a:r>
            <a:r>
              <a:rPr kumimoji="1" lang="en-US" altLang="ja-JP" sz="3200" dirty="0">
                <a:latin typeface="HGPｺﾞｼｯｸE" pitchFamily="50" charset="-128"/>
                <a:ea typeface="HGPｺﾞｼｯｸE" pitchFamily="50" charset="-128"/>
              </a:rPr>
              <a:t>2</a:t>
            </a:r>
            <a:r>
              <a:rPr kumimoji="1" lang="ja-JP" altLang="en-US" sz="3200" dirty="0">
                <a:latin typeface="HGPｺﾞｼｯｸE" pitchFamily="50" charset="-128"/>
                <a:ea typeface="HGPｺﾞｼｯｸE" pitchFamily="50" charset="-128"/>
              </a:rPr>
              <a:t>：想定利用者の評価プロセスへの参加</a:t>
            </a:r>
          </a:p>
        </p:txBody>
      </p:sp>
      <p:grpSp>
        <p:nvGrpSpPr>
          <p:cNvPr id="13" name="グループ化 12"/>
          <p:cNvGrpSpPr/>
          <p:nvPr/>
        </p:nvGrpSpPr>
        <p:grpSpPr>
          <a:xfrm>
            <a:off x="1057275" y="3015340"/>
            <a:ext cx="10817052" cy="946297"/>
            <a:chOff x="1095119" y="2994195"/>
            <a:chExt cx="10817052" cy="946297"/>
          </a:xfrm>
        </p:grpSpPr>
        <p:sp>
          <p:nvSpPr>
            <p:cNvPr id="9" name="右矢印 8"/>
            <p:cNvSpPr/>
            <p:nvPr/>
          </p:nvSpPr>
          <p:spPr>
            <a:xfrm>
              <a:off x="1095119" y="3455860"/>
              <a:ext cx="9401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95119" y="2994195"/>
              <a:ext cx="3001143" cy="461665"/>
            </a:xfrm>
            <a:prstGeom prst="rect">
              <a:avLst/>
            </a:prstGeom>
            <a:noFill/>
          </p:spPr>
          <p:txBody>
            <a:bodyPr wrap="none" rtlCol="0">
              <a:spAutoFit/>
            </a:bodyPr>
            <a:lstStyle/>
            <a:p>
              <a:r>
                <a:rPr kumimoji="1" lang="ja-JP" altLang="en-US" sz="2400" dirty="0"/>
                <a:t>評価のデザイン・実施</a:t>
              </a:r>
            </a:p>
          </p:txBody>
        </p:sp>
        <p:sp>
          <p:nvSpPr>
            <p:cNvPr id="11" name="テキスト ボックス 10"/>
            <p:cNvSpPr txBox="1"/>
            <p:nvPr/>
          </p:nvSpPr>
          <p:spPr>
            <a:xfrm>
              <a:off x="10496399" y="3425220"/>
              <a:ext cx="1415772" cy="461665"/>
            </a:xfrm>
            <a:prstGeom prst="rect">
              <a:avLst/>
            </a:prstGeom>
            <a:noFill/>
          </p:spPr>
          <p:txBody>
            <a:bodyPr wrap="none" rtlCol="0">
              <a:spAutoFit/>
            </a:bodyPr>
            <a:lstStyle/>
            <a:p>
              <a:r>
                <a:rPr kumimoji="1" lang="ja-JP" altLang="en-US" sz="2400" dirty="0"/>
                <a:t>評価結果</a:t>
              </a:r>
            </a:p>
          </p:txBody>
        </p:sp>
      </p:grpSp>
      <p:grpSp>
        <p:nvGrpSpPr>
          <p:cNvPr id="7" name="グループ化 6"/>
          <p:cNvGrpSpPr/>
          <p:nvPr/>
        </p:nvGrpSpPr>
        <p:grpSpPr>
          <a:xfrm>
            <a:off x="4602546" y="1395990"/>
            <a:ext cx="3139259" cy="3700581"/>
            <a:chOff x="1521607" y="1228607"/>
            <a:chExt cx="3139259" cy="3700581"/>
          </a:xfrm>
        </p:grpSpPr>
        <p:pic>
          <p:nvPicPr>
            <p:cNvPr id="3076" name="Picture 4" descr="C:\Users\池田葉月\AppData\Local\Microsoft\Windows\Temporary Internet Files\Content.IE5\81LL73A7\lgi01a201310190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607" y="1628776"/>
              <a:ext cx="3139259" cy="330041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614182" y="1228607"/>
              <a:ext cx="1107996" cy="461665"/>
            </a:xfrm>
            <a:prstGeom prst="rect">
              <a:avLst/>
            </a:prstGeom>
            <a:noFill/>
          </p:spPr>
          <p:txBody>
            <a:bodyPr wrap="none" rtlCol="0">
              <a:spAutoFit/>
            </a:bodyPr>
            <a:lstStyle/>
            <a:p>
              <a:r>
                <a:rPr kumimoji="1" lang="ja-JP" altLang="en-US" sz="2400" dirty="0"/>
                <a:t>評価者</a:t>
              </a:r>
            </a:p>
          </p:txBody>
        </p:sp>
      </p:grpSp>
      <p:sp>
        <p:nvSpPr>
          <p:cNvPr id="12" name="テキスト ボックス 11"/>
          <p:cNvSpPr txBox="1"/>
          <p:nvPr/>
        </p:nvSpPr>
        <p:spPr>
          <a:xfrm>
            <a:off x="2645408" y="4598931"/>
            <a:ext cx="7637582" cy="707886"/>
          </a:xfrm>
          <a:prstGeom prst="rect">
            <a:avLst/>
          </a:prstGeom>
          <a:solidFill>
            <a:schemeClr val="accent5">
              <a:lumMod val="60000"/>
              <a:lumOff val="40000"/>
            </a:schemeClr>
          </a:solidFill>
        </p:spPr>
        <p:txBody>
          <a:bodyPr wrap="square" rtlCol="0">
            <a:spAutoFit/>
          </a:bodyPr>
          <a:lstStyle/>
          <a:p>
            <a:pPr lvl="0"/>
            <a:r>
              <a:rPr kumimoji="1" lang="ja-JP" altLang="en-US" sz="2000" dirty="0"/>
              <a:t>想定</a:t>
            </a:r>
            <a:r>
              <a:rPr lang="ja-JP" altLang="en-US" sz="2000" dirty="0">
                <a:solidFill>
                  <a:prstClr val="black"/>
                </a:solidFill>
              </a:rPr>
              <a:t>利用者は評価プロセスに参加し、評価者とともに評価を行う</a:t>
            </a:r>
            <a:endParaRPr lang="en-US" altLang="ja-JP" sz="2000" dirty="0">
              <a:solidFill>
                <a:prstClr val="black"/>
              </a:solidFill>
            </a:endParaRPr>
          </a:p>
          <a:p>
            <a:pPr lvl="0"/>
            <a:r>
              <a:rPr lang="ja-JP" altLang="en-US" sz="2000" dirty="0">
                <a:solidFill>
                  <a:prstClr val="black"/>
                </a:solidFill>
              </a:rPr>
              <a:t>評価＝評価者と想定利用者との共同作業</a:t>
            </a:r>
            <a:endParaRPr lang="en-US" altLang="ja-JP" sz="2000" dirty="0">
              <a:solidFill>
                <a:prstClr val="black"/>
              </a:solidFill>
            </a:endParaRPr>
          </a:p>
        </p:txBody>
      </p:sp>
      <p:sp>
        <p:nvSpPr>
          <p:cNvPr id="8" name="テキスト ボックス 7"/>
          <p:cNvSpPr txBox="1"/>
          <p:nvPr/>
        </p:nvSpPr>
        <p:spPr>
          <a:xfrm>
            <a:off x="6886810" y="981144"/>
            <a:ext cx="5305189" cy="1323439"/>
          </a:xfrm>
          <a:prstGeom prst="rect">
            <a:avLst/>
          </a:prstGeom>
          <a:solidFill>
            <a:schemeClr val="accent5">
              <a:lumMod val="60000"/>
              <a:lumOff val="40000"/>
            </a:schemeClr>
          </a:solidFill>
        </p:spPr>
        <p:txBody>
          <a:bodyPr wrap="square" rtlCol="0">
            <a:spAutoFit/>
          </a:bodyPr>
          <a:lstStyle/>
          <a:p>
            <a:r>
              <a:rPr kumimoji="1" lang="ja-JP" altLang="en-US" sz="2000" dirty="0"/>
              <a:t>評価プロセスへの参加の例</a:t>
            </a:r>
            <a:endParaRPr kumimoji="1" lang="en-US" altLang="ja-JP" sz="2000" dirty="0"/>
          </a:p>
          <a:p>
            <a:r>
              <a:rPr kumimoji="1" lang="ja-JP" altLang="en-US" sz="2000" dirty="0"/>
              <a:t>・欲しい情報を得るための調査方法を考える</a:t>
            </a:r>
            <a:endParaRPr kumimoji="1" lang="en-US" altLang="ja-JP" sz="2000" dirty="0"/>
          </a:p>
          <a:p>
            <a:r>
              <a:rPr lang="ja-JP" altLang="en-US" sz="2000" dirty="0"/>
              <a:t>・質問事項を考える</a:t>
            </a:r>
            <a:endParaRPr lang="en-US" altLang="ja-JP" sz="2000" dirty="0"/>
          </a:p>
          <a:p>
            <a:r>
              <a:rPr kumimoji="1" lang="ja-JP" altLang="en-US" sz="2000" dirty="0"/>
              <a:t>・評価者とともに調査を実施する</a:t>
            </a:r>
          </a:p>
        </p:txBody>
      </p:sp>
    </p:spTree>
    <p:extLst>
      <p:ext uri="{BB962C8B-B14F-4D97-AF65-F5344CB8AC3E}">
        <p14:creationId xmlns:p14="http://schemas.microsoft.com/office/powerpoint/2010/main" val="335731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720000"/>
          </a:xfrm>
          <a:solidFill>
            <a:schemeClr val="accent5">
              <a:lumMod val="60000"/>
              <a:lumOff val="40000"/>
            </a:schemeClr>
          </a:solidFill>
        </p:spPr>
        <p:txBody>
          <a:bodyPr>
            <a:normAutofit/>
          </a:bodyPr>
          <a:lstStyle/>
          <a:p>
            <a:pPr algn="ctr"/>
            <a:r>
              <a:rPr lang="ja-JP" altLang="en-US" dirty="0">
                <a:latin typeface="HGPｺﾞｼｯｸE" panose="020B0900000000000000" pitchFamily="50" charset="-128"/>
                <a:ea typeface="HGPｺﾞｼｯｸE" panose="020B0900000000000000" pitchFamily="50" charset="-128"/>
              </a:rPr>
              <a:t>発表内容</a:t>
            </a:r>
            <a:endParaRPr kumimoji="1" lang="ja-JP" altLang="en-US" dirty="0">
              <a:latin typeface="HGPｺﾞｼｯｸE" panose="020B0900000000000000" pitchFamily="50" charset="-128"/>
              <a:ea typeface="HGPｺﾞｼｯｸE" panose="020B0900000000000000" pitchFamily="50" charset="-128"/>
            </a:endParaRPr>
          </a:p>
        </p:txBody>
      </p:sp>
      <p:sp>
        <p:nvSpPr>
          <p:cNvPr id="3" name="コンテンツ プレースホルダー 2"/>
          <p:cNvSpPr>
            <a:spLocks noGrp="1"/>
          </p:cNvSpPr>
          <p:nvPr>
            <p:ph idx="1"/>
          </p:nvPr>
        </p:nvSpPr>
        <p:spPr>
          <a:xfrm>
            <a:off x="814137" y="1801562"/>
            <a:ext cx="10515600" cy="4351338"/>
          </a:xfrm>
        </p:spPr>
        <p:txBody>
          <a:bodyPr>
            <a:normAutofit lnSpcReduction="10000"/>
          </a:bodyPr>
          <a:lstStyle/>
          <a:p>
            <a:pPr marL="514350" indent="-514350">
              <a:buNone/>
            </a:pPr>
            <a:r>
              <a:rPr lang="ja-JP" altLang="en-US" sz="3200" dirty="0">
                <a:latin typeface="ＭＳ ゴシック" panose="020B0609070205080204" pitchFamily="49" charset="-128"/>
                <a:ea typeface="ＭＳ ゴシック" panose="020B0609070205080204" pitchFamily="49" charset="-128"/>
              </a:rPr>
              <a:t>１　</a:t>
            </a:r>
            <a:r>
              <a:rPr lang="en-US" altLang="ja-JP" sz="3200" dirty="0">
                <a:latin typeface="ＭＳ ゴシック" panose="020B0609070205080204" pitchFamily="49" charset="-128"/>
                <a:ea typeface="ＭＳ ゴシック" panose="020B0609070205080204" pitchFamily="49" charset="-128"/>
              </a:rPr>
              <a:t>1</a:t>
            </a:r>
            <a:r>
              <a:rPr lang="ja-JP" altLang="en-US" sz="3200" dirty="0">
                <a:latin typeface="ＭＳ ゴシック" panose="020B0609070205080204" pitchFamily="49" charset="-128"/>
                <a:ea typeface="ＭＳ ゴシック" panose="020B0609070205080204" pitchFamily="49" charset="-128"/>
              </a:rPr>
              <a:t>年間のゼミ活動記録</a:t>
            </a:r>
            <a:endParaRPr lang="en-US" altLang="ja-JP" sz="3200" dirty="0">
              <a:latin typeface="ＭＳ ゴシック" panose="020B0609070205080204" pitchFamily="49" charset="-128"/>
              <a:ea typeface="ＭＳ ゴシック" panose="020B0609070205080204" pitchFamily="49" charset="-128"/>
            </a:endParaRPr>
          </a:p>
          <a:p>
            <a:pPr marL="514350" indent="-514350">
              <a:buNone/>
            </a:pPr>
            <a:r>
              <a:rPr lang="ja-JP" altLang="en-US" sz="3200" dirty="0">
                <a:latin typeface="ＭＳ ゴシック" panose="020B0609070205080204" pitchFamily="49" charset="-128"/>
                <a:ea typeface="ＭＳ ゴシック" panose="020B0609070205080204" pitchFamily="49" charset="-128"/>
              </a:rPr>
              <a:t>２　研究目的と結論</a:t>
            </a:r>
            <a:endParaRPr lang="en-US" altLang="ja-JP" sz="3200" dirty="0">
              <a:latin typeface="ＭＳ ゴシック" panose="020B0609070205080204" pitchFamily="49" charset="-128"/>
              <a:ea typeface="ＭＳ ゴシック" panose="020B0609070205080204" pitchFamily="49" charset="-128"/>
            </a:endParaRPr>
          </a:p>
          <a:p>
            <a:pPr marL="514350" indent="-514350">
              <a:buNone/>
            </a:pPr>
            <a:r>
              <a:rPr lang="ja-JP" altLang="en-US" sz="3200" dirty="0">
                <a:latin typeface="ＭＳ ゴシック" panose="020B0609070205080204" pitchFamily="49" charset="-128"/>
                <a:ea typeface="ＭＳ ゴシック" panose="020B0609070205080204" pitchFamily="49" charset="-128"/>
              </a:rPr>
              <a:t>３　わが国の政策評価制度と京都市政策評価制度の特徴</a:t>
            </a:r>
            <a:endParaRPr lang="en-US" altLang="ja-JP" sz="3200" dirty="0">
              <a:latin typeface="ＭＳ ゴシック" panose="020B0609070205080204" pitchFamily="49" charset="-128"/>
              <a:ea typeface="ＭＳ ゴシック" panose="020B0609070205080204" pitchFamily="49" charset="-128"/>
            </a:endParaRPr>
          </a:p>
          <a:p>
            <a:pPr marL="514350" indent="-514350">
              <a:buNone/>
            </a:pPr>
            <a:r>
              <a:rPr lang="ja-JP" altLang="en-US" sz="3200" dirty="0">
                <a:latin typeface="ＭＳ ゴシック" panose="020B0609070205080204" pitchFamily="49" charset="-128"/>
                <a:ea typeface="ＭＳ ゴシック" panose="020B0609070205080204" pitchFamily="49" charset="-128"/>
              </a:rPr>
              <a:t>４　活用志向型評価</a:t>
            </a:r>
            <a:endParaRPr lang="en-US" altLang="ja-JP" sz="3200" dirty="0">
              <a:latin typeface="ＭＳ ゴシック" panose="020B0609070205080204" pitchFamily="49" charset="-128"/>
              <a:ea typeface="ＭＳ ゴシック" panose="020B0609070205080204" pitchFamily="49" charset="-128"/>
            </a:endParaRPr>
          </a:p>
          <a:p>
            <a:pPr marL="514350" indent="-514350">
              <a:buNone/>
            </a:pPr>
            <a:r>
              <a:rPr lang="ja-JP" altLang="en-US" sz="3200" dirty="0">
                <a:latin typeface="ＭＳ ゴシック" panose="020B0609070205080204" pitchFamily="49" charset="-128"/>
                <a:ea typeface="ＭＳ ゴシック" panose="020B0609070205080204" pitchFamily="49" charset="-128"/>
              </a:rPr>
              <a:t>５　京都市職員への調査</a:t>
            </a:r>
            <a:endParaRPr lang="en-US" altLang="ja-JP" sz="3200" dirty="0">
              <a:latin typeface="ＭＳ ゴシック" panose="020B0609070205080204" pitchFamily="49" charset="-128"/>
              <a:ea typeface="ＭＳ ゴシック" panose="020B0609070205080204" pitchFamily="49" charset="-128"/>
            </a:endParaRPr>
          </a:p>
          <a:p>
            <a:pPr marL="719138" indent="26988">
              <a:buNone/>
            </a:pPr>
            <a:r>
              <a:rPr lang="ja-JP" altLang="en-US" sz="3200" dirty="0">
                <a:latin typeface="ＭＳ ゴシック" panose="020B0609070205080204" pitchFamily="49" charset="-128"/>
                <a:ea typeface="ＭＳ ゴシック" panose="020B0609070205080204" pitchFamily="49" charset="-128"/>
              </a:rPr>
              <a:t>①アンケート調査　　②インタビュー調査</a:t>
            </a:r>
            <a:endParaRPr lang="en-US" altLang="ja-JP" sz="3200" dirty="0">
              <a:latin typeface="ＭＳ ゴシック" panose="020B0609070205080204" pitchFamily="49" charset="-128"/>
              <a:ea typeface="ＭＳ ゴシック" panose="020B0609070205080204" pitchFamily="49" charset="-128"/>
            </a:endParaRPr>
          </a:p>
          <a:p>
            <a:pPr marL="514350" indent="-514350">
              <a:buNone/>
            </a:pPr>
            <a:r>
              <a:rPr lang="ja-JP" altLang="en-US" sz="3200" dirty="0">
                <a:latin typeface="ＭＳ ゴシック" panose="020B0609070205080204" pitchFamily="49" charset="-128"/>
                <a:ea typeface="ＭＳ ゴシック" panose="020B0609070205080204" pitchFamily="49" charset="-128"/>
              </a:rPr>
              <a:t>６　調査結果の分析と結論</a:t>
            </a:r>
            <a:endParaRPr lang="en-US" altLang="ja-JP" sz="3200" dirty="0">
              <a:latin typeface="ＭＳ ゴシック" panose="020B0609070205080204" pitchFamily="49" charset="-128"/>
              <a:ea typeface="ＭＳ ゴシック" panose="020B0609070205080204" pitchFamily="49" charset="-128"/>
            </a:endParaRPr>
          </a:p>
          <a:p>
            <a:pPr marL="514350" indent="-514350">
              <a:buNone/>
            </a:pPr>
            <a:r>
              <a:rPr lang="ja-JP" altLang="en-US" sz="3200" dirty="0">
                <a:latin typeface="ＭＳ ゴシック" panose="020B0609070205080204" pitchFamily="49" charset="-128"/>
                <a:ea typeface="ＭＳ ゴシック" panose="020B0609070205080204" pitchFamily="49" charset="-128"/>
              </a:rPr>
              <a:t>７　参考文献、参考ホームページ</a:t>
            </a:r>
          </a:p>
          <a:p>
            <a:pPr marL="0" indent="0">
              <a:buNone/>
            </a:pPr>
            <a:endParaRPr kumimoji="1" lang="ja-JP" altLang="en-US" dirty="0"/>
          </a:p>
        </p:txBody>
      </p:sp>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2</a:t>
            </a:fld>
            <a:endParaRPr kumimoji="1" lang="ja-JP" altLang="en-US"/>
          </a:p>
        </p:txBody>
      </p:sp>
    </p:spTree>
    <p:extLst>
      <p:ext uri="{BB962C8B-B14F-4D97-AF65-F5344CB8AC3E}">
        <p14:creationId xmlns:p14="http://schemas.microsoft.com/office/powerpoint/2010/main" val="221183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017043" cy="720000"/>
          </a:xfrm>
          <a:solidFill>
            <a:schemeClr val="accent5">
              <a:lumMod val="60000"/>
              <a:lumOff val="40000"/>
            </a:schemeClr>
          </a:solidFill>
        </p:spPr>
        <p:txBody>
          <a:bodyPr>
            <a:noAutofit/>
          </a:bodyPr>
          <a:lstStyle/>
          <a:p>
            <a:r>
              <a:rPr kumimoji="1" lang="ja-JP" altLang="en-US" sz="4000" dirty="0">
                <a:latin typeface="HGPｺﾞｼｯｸE" pitchFamily="50" charset="-128"/>
                <a:ea typeface="HGPｺﾞｼｯｸE" pitchFamily="50" charset="-128"/>
              </a:rPr>
              <a:t>活用志向型評価の京都市への応用</a:t>
            </a:r>
          </a:p>
        </p:txBody>
      </p:sp>
      <p:sp>
        <p:nvSpPr>
          <p:cNvPr id="3" name="コンテンツ プレースホルダー 2"/>
          <p:cNvSpPr>
            <a:spLocks noGrp="1"/>
          </p:cNvSpPr>
          <p:nvPr>
            <p:ph idx="1"/>
          </p:nvPr>
        </p:nvSpPr>
        <p:spPr>
          <a:xfrm>
            <a:off x="421106" y="4456529"/>
            <a:ext cx="11073063" cy="1073986"/>
          </a:xfrm>
        </p:spPr>
        <p:txBody>
          <a:bodyPr>
            <a:noAutofit/>
          </a:bodyPr>
          <a:lstStyle/>
          <a:p>
            <a:pPr marL="514350" indent="31750">
              <a:buNone/>
            </a:pPr>
            <a:r>
              <a:rPr lang="ja-JP" altLang="en-US" dirty="0">
                <a:latin typeface="ＭＳ ゴシック" panose="020B0609070205080204" pitchFamily="49" charset="-128"/>
                <a:ea typeface="ＭＳ ゴシック" panose="020B0609070205080204" pitchFamily="49" charset="-128"/>
              </a:rPr>
              <a:t>想定利用者が必要としている情報を得ることができれば、</a:t>
            </a:r>
            <a:endParaRPr lang="en-US" altLang="ja-JP" dirty="0">
              <a:latin typeface="ＭＳ ゴシック" panose="020B0609070205080204" pitchFamily="49" charset="-128"/>
              <a:ea typeface="ＭＳ ゴシック" panose="020B0609070205080204" pitchFamily="49" charset="-128"/>
            </a:endParaRPr>
          </a:p>
          <a:p>
            <a:pPr marL="514350" indent="31750">
              <a:buNone/>
            </a:pPr>
            <a:r>
              <a:rPr lang="ja-JP" altLang="en-US" dirty="0">
                <a:latin typeface="ＭＳ ゴシック" panose="020B0609070205080204" pitchFamily="49" charset="-128"/>
                <a:ea typeface="ＭＳ ゴシック" panose="020B0609070205080204" pitchFamily="49" charset="-128"/>
              </a:rPr>
              <a:t>それを活用して次年度の政策の改善などに利用すると考えられる</a:t>
            </a:r>
            <a:endParaRPr lang="en-US" altLang="ja-JP" dirty="0"/>
          </a:p>
          <a:p>
            <a:pPr marL="0" indent="0">
              <a:buNone/>
            </a:pPr>
            <a:endParaRPr lang="en-US" altLang="ja-JP" dirty="0"/>
          </a:p>
        </p:txBody>
      </p:sp>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20</a:t>
            </a:fld>
            <a:endParaRPr kumimoji="1" lang="ja-JP" altLang="en-US"/>
          </a:p>
        </p:txBody>
      </p:sp>
      <p:sp>
        <p:nvSpPr>
          <p:cNvPr id="5" name="テキスト ボックス 4"/>
          <p:cNvSpPr txBox="1"/>
          <p:nvPr/>
        </p:nvSpPr>
        <p:spPr>
          <a:xfrm>
            <a:off x="216569" y="794084"/>
            <a:ext cx="11674991" cy="1384995"/>
          </a:xfrm>
          <a:prstGeom prst="rect">
            <a:avLst/>
          </a:prstGeom>
          <a:noFill/>
        </p:spPr>
        <p:txBody>
          <a:bodyPr wrap="none" rtlCol="0">
            <a:spAutoFit/>
          </a:bodyPr>
          <a:lstStyle/>
          <a:p>
            <a:r>
              <a:rPr kumimoji="1" lang="ja-JP" altLang="en-US" sz="2800" dirty="0"/>
              <a:t>活用志向型評価とは</a:t>
            </a:r>
            <a:endParaRPr kumimoji="1" lang="en-US" altLang="ja-JP" sz="2800" dirty="0"/>
          </a:p>
          <a:p>
            <a:r>
              <a:rPr lang="ja-JP" altLang="en-US" sz="2800" dirty="0"/>
              <a:t>評価結果の想定利用者の関心や意向を反映した評価を設計することで</a:t>
            </a:r>
            <a:endParaRPr lang="en-US" altLang="ja-JP" sz="2800" dirty="0"/>
          </a:p>
          <a:p>
            <a:r>
              <a:rPr lang="ja-JP" altLang="en-US" sz="2800" dirty="0"/>
              <a:t>評価が実際に活用されることを目指す理論</a:t>
            </a:r>
            <a:endParaRPr kumimoji="1" lang="ja-JP" altLang="en-US" sz="2800" dirty="0"/>
          </a:p>
        </p:txBody>
      </p:sp>
      <p:sp>
        <p:nvSpPr>
          <p:cNvPr id="6" name="テキスト ボックス 5"/>
          <p:cNvSpPr txBox="1"/>
          <p:nvPr/>
        </p:nvSpPr>
        <p:spPr>
          <a:xfrm>
            <a:off x="601579" y="3260558"/>
            <a:ext cx="10854253" cy="1077218"/>
          </a:xfrm>
          <a:prstGeom prst="rect">
            <a:avLst/>
          </a:prstGeom>
          <a:solidFill>
            <a:schemeClr val="accent4">
              <a:lumMod val="60000"/>
              <a:lumOff val="40000"/>
            </a:schemeClr>
          </a:solidFill>
        </p:spPr>
        <p:txBody>
          <a:bodyPr wrap="none" rtlCol="0">
            <a:spAutoFit/>
          </a:bodyPr>
          <a:lstStyle/>
          <a:p>
            <a:r>
              <a:rPr lang="ja-JP" altLang="en-US" sz="3200" dirty="0"/>
              <a:t>評価結果の想定利用者＝行政職員</a:t>
            </a:r>
            <a:endParaRPr lang="en-US" altLang="ja-JP" sz="3200" dirty="0"/>
          </a:p>
          <a:p>
            <a:r>
              <a:rPr lang="ja-JP" altLang="en-US" sz="3200" dirty="0"/>
              <a:t>各局のニーズを反映した質問を市民生活実感調査に加える</a:t>
            </a:r>
            <a:endParaRPr kumimoji="1" lang="ja-JP" altLang="en-US" sz="3200" dirty="0"/>
          </a:p>
        </p:txBody>
      </p:sp>
      <p:grpSp>
        <p:nvGrpSpPr>
          <p:cNvPr id="10" name="グループ化 9"/>
          <p:cNvGrpSpPr/>
          <p:nvPr/>
        </p:nvGrpSpPr>
        <p:grpSpPr>
          <a:xfrm>
            <a:off x="5799221" y="2161672"/>
            <a:ext cx="4250963" cy="709864"/>
            <a:chOff x="5799221" y="2370220"/>
            <a:chExt cx="4250963" cy="978408"/>
          </a:xfrm>
        </p:grpSpPr>
        <p:sp>
          <p:nvSpPr>
            <p:cNvPr id="8" name="下矢印 7"/>
            <p:cNvSpPr/>
            <p:nvPr/>
          </p:nvSpPr>
          <p:spPr>
            <a:xfrm>
              <a:off x="5799221" y="23702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72199" y="2401448"/>
              <a:ext cx="3877985" cy="636314"/>
            </a:xfrm>
            <a:prstGeom prst="rect">
              <a:avLst/>
            </a:prstGeom>
            <a:noFill/>
          </p:spPr>
          <p:txBody>
            <a:bodyPr wrap="none" rtlCol="0">
              <a:spAutoFit/>
            </a:bodyPr>
            <a:lstStyle/>
            <a:p>
              <a:r>
                <a:rPr kumimoji="1" lang="ja-JP" altLang="en-US" sz="2400" dirty="0"/>
                <a:t>京都市に応用すると・・・</a:t>
              </a:r>
            </a:p>
          </p:txBody>
        </p:sp>
      </p:grpSp>
      <p:grpSp>
        <p:nvGrpSpPr>
          <p:cNvPr id="13" name="グループ化 12"/>
          <p:cNvGrpSpPr/>
          <p:nvPr/>
        </p:nvGrpSpPr>
        <p:grpSpPr>
          <a:xfrm>
            <a:off x="4748463" y="5646820"/>
            <a:ext cx="2698175" cy="1211180"/>
            <a:chOff x="4748463" y="5646820"/>
            <a:chExt cx="2698175" cy="1211180"/>
          </a:xfrm>
        </p:grpSpPr>
        <p:sp>
          <p:nvSpPr>
            <p:cNvPr id="7" name="テキスト ボックス 6"/>
            <p:cNvSpPr txBox="1"/>
            <p:nvPr/>
          </p:nvSpPr>
          <p:spPr>
            <a:xfrm>
              <a:off x="4748463" y="6334780"/>
              <a:ext cx="2698175" cy="523220"/>
            </a:xfrm>
            <a:prstGeom prst="rect">
              <a:avLst/>
            </a:prstGeom>
            <a:noFill/>
          </p:spPr>
          <p:txBody>
            <a:bodyPr wrap="none" rtlCol="0">
              <a:spAutoFit/>
            </a:bodyPr>
            <a:lstStyle/>
            <a:p>
              <a:r>
                <a:rPr kumimoji="1" lang="ja-JP" altLang="en-US" sz="2800" dirty="0"/>
                <a:t>調査で確認する</a:t>
              </a:r>
            </a:p>
          </p:txBody>
        </p:sp>
        <p:sp>
          <p:nvSpPr>
            <p:cNvPr id="12" name="下矢印 11"/>
            <p:cNvSpPr/>
            <p:nvPr/>
          </p:nvSpPr>
          <p:spPr>
            <a:xfrm>
              <a:off x="5815263" y="5646820"/>
              <a:ext cx="484632" cy="709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710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2586037"/>
            <a:ext cx="12192000" cy="1353631"/>
          </a:xfrm>
          <a:solidFill>
            <a:schemeClr val="accent5">
              <a:lumMod val="60000"/>
              <a:lumOff val="40000"/>
            </a:schemeClr>
          </a:solidFill>
        </p:spPr>
        <p:txBody>
          <a:bodyPr>
            <a:normAutofit/>
          </a:bodyPr>
          <a:lstStyle/>
          <a:p>
            <a:r>
              <a:rPr kumimoji="1" lang="ja-JP" altLang="en-US" sz="4400" dirty="0">
                <a:latin typeface="HGPｺﾞｼｯｸE" panose="020B0900000000000000" pitchFamily="50" charset="-128"/>
                <a:ea typeface="HGPｺﾞｼｯｸE" panose="020B0900000000000000" pitchFamily="50" charset="-128"/>
              </a:rPr>
              <a:t>５　　京都市職員への調査</a:t>
            </a:r>
            <a:br>
              <a:rPr kumimoji="1" lang="en-US" altLang="ja-JP" sz="4400" dirty="0">
                <a:latin typeface="HGPｺﾞｼｯｸE" panose="020B0900000000000000" pitchFamily="50" charset="-128"/>
                <a:ea typeface="HGPｺﾞｼｯｸE" panose="020B0900000000000000" pitchFamily="50" charset="-128"/>
              </a:rPr>
            </a:br>
            <a:r>
              <a:rPr lang="ja-JP" altLang="en-US" sz="4400" dirty="0">
                <a:latin typeface="HGPｺﾞｼｯｸE" panose="020B0900000000000000" pitchFamily="50" charset="-128"/>
                <a:ea typeface="HGPｺﾞｼｯｸE" panose="020B0900000000000000" pitchFamily="50" charset="-128"/>
              </a:rPr>
              <a:t>①アンケート調査　　②インタビュー調査</a:t>
            </a:r>
            <a:endParaRPr kumimoji="1" lang="ja-JP" altLang="en-US" sz="4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1703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720000"/>
          </a:xfrm>
          <a:solidFill>
            <a:schemeClr val="accent5">
              <a:lumMod val="60000"/>
              <a:lumOff val="40000"/>
            </a:schemeClr>
          </a:solidFill>
        </p:spPr>
        <p:txBody>
          <a:bodyPr>
            <a:normAutofit/>
          </a:bodyPr>
          <a:lstStyle/>
          <a:p>
            <a:pPr algn="ctr"/>
            <a:r>
              <a:rPr kumimoji="1" lang="ja-JP" altLang="en-US" dirty="0">
                <a:latin typeface="HGPｺﾞｼｯｸE" pitchFamily="50" charset="-128"/>
                <a:ea typeface="HGPｺﾞｼｯｸE" pitchFamily="50" charset="-128"/>
              </a:rPr>
              <a:t>①アンケート調査</a:t>
            </a:r>
          </a:p>
        </p:txBody>
      </p:sp>
      <p:sp>
        <p:nvSpPr>
          <p:cNvPr id="3" name="コンテンツ プレースホルダー 2"/>
          <p:cNvSpPr>
            <a:spLocks noGrp="1"/>
          </p:cNvSpPr>
          <p:nvPr>
            <p:ph idx="1"/>
          </p:nvPr>
        </p:nvSpPr>
        <p:spPr>
          <a:xfrm>
            <a:off x="802105" y="2090320"/>
            <a:ext cx="10515600" cy="3596105"/>
          </a:xfrm>
        </p:spPr>
        <p:txBody>
          <a:bodyPr>
            <a:noAutofit/>
          </a:bodyPr>
          <a:lstStyle/>
          <a:p>
            <a:pPr marL="0" indent="0">
              <a:buNone/>
            </a:pPr>
            <a:r>
              <a:rPr lang="ja-JP" altLang="en-US" sz="3200" dirty="0">
                <a:latin typeface="ＭＳ ゴシック" panose="020B0609070205080204" pitchFamily="49" charset="-128"/>
                <a:ea typeface="ＭＳ ゴシック" panose="020B0609070205080204" pitchFamily="49" charset="-128"/>
                <a:cs typeface="メイリオ"/>
              </a:rPr>
              <a:t>期間：</a:t>
            </a:r>
            <a:r>
              <a:rPr lang="en-US" altLang="ja-JP" sz="3200" dirty="0">
                <a:latin typeface="ＭＳ ゴシック" panose="020B0609070205080204" pitchFamily="49" charset="-128"/>
                <a:ea typeface="ＭＳ ゴシック" panose="020B0609070205080204" pitchFamily="49" charset="-128"/>
                <a:cs typeface="メイリオ"/>
              </a:rPr>
              <a:t>2016</a:t>
            </a:r>
            <a:r>
              <a:rPr lang="ja-JP" altLang="en-US" sz="3200" dirty="0">
                <a:latin typeface="ＭＳ ゴシック" panose="020B0609070205080204" pitchFamily="49" charset="-128"/>
                <a:ea typeface="ＭＳ ゴシック" panose="020B0609070205080204" pitchFamily="49" charset="-128"/>
                <a:cs typeface="メイリオ"/>
              </a:rPr>
              <a:t>年</a:t>
            </a:r>
            <a:r>
              <a:rPr lang="en-US" altLang="ja-JP" sz="3200" dirty="0">
                <a:latin typeface="ＭＳ ゴシック" panose="020B0609070205080204" pitchFamily="49" charset="-128"/>
                <a:ea typeface="ＭＳ ゴシック" panose="020B0609070205080204" pitchFamily="49" charset="-128"/>
                <a:cs typeface="メイリオ"/>
              </a:rPr>
              <a:t>11</a:t>
            </a:r>
            <a:r>
              <a:rPr lang="ja-JP" altLang="en-US" sz="3200" dirty="0">
                <a:latin typeface="ＭＳ ゴシック" panose="020B0609070205080204" pitchFamily="49" charset="-128"/>
                <a:ea typeface="ＭＳ ゴシック" panose="020B0609070205080204" pitchFamily="49" charset="-128"/>
                <a:cs typeface="メイリオ"/>
              </a:rPr>
              <a:t>月</a:t>
            </a:r>
            <a:endParaRPr lang="en-US" altLang="ja-JP" sz="3200" dirty="0">
              <a:latin typeface="ＭＳ ゴシック" panose="020B0609070205080204" pitchFamily="49" charset="-128"/>
              <a:ea typeface="ＭＳ ゴシック" panose="020B0609070205080204" pitchFamily="49" charset="-128"/>
              <a:cs typeface="メイリオ"/>
            </a:endParaRPr>
          </a:p>
          <a:p>
            <a:pPr marL="0" indent="0">
              <a:buNone/>
            </a:pPr>
            <a:r>
              <a:rPr lang="ja-JP" altLang="en-US" sz="3200" dirty="0">
                <a:latin typeface="ＭＳ ゴシック" panose="020B0609070205080204" pitchFamily="49" charset="-128"/>
                <a:ea typeface="ＭＳ ゴシック" panose="020B0609070205080204" pitchFamily="49" charset="-128"/>
                <a:cs typeface="メイリオ"/>
              </a:rPr>
              <a:t>対象：各部局で政策評価制度の運用に関わっている</a:t>
            </a:r>
            <a:endParaRPr lang="en-US" altLang="ja-JP" sz="3200" dirty="0">
              <a:latin typeface="ＭＳ ゴシック" panose="020B0609070205080204" pitchFamily="49" charset="-128"/>
              <a:ea typeface="ＭＳ ゴシック" panose="020B0609070205080204" pitchFamily="49" charset="-128"/>
              <a:cs typeface="メイリオ"/>
            </a:endParaRPr>
          </a:p>
          <a:p>
            <a:pPr marL="0" indent="0">
              <a:buNone/>
            </a:pPr>
            <a:r>
              <a:rPr lang="ja-JP" altLang="ja-JP" sz="3200" dirty="0">
                <a:latin typeface="ＭＳ ゴシック" panose="020B0609070205080204" pitchFamily="49" charset="-128"/>
                <a:ea typeface="ＭＳ ゴシック" panose="020B0609070205080204" pitchFamily="49" charset="-128"/>
                <a:cs typeface="メイリオ"/>
              </a:rPr>
              <a:t>　</a:t>
            </a:r>
            <a:r>
              <a:rPr lang="ja-JP" altLang="en-US" sz="3200" dirty="0">
                <a:latin typeface="ＭＳ ゴシック" panose="020B0609070205080204" pitchFamily="49" charset="-128"/>
                <a:ea typeface="ＭＳ ゴシック" panose="020B0609070205080204" pitchFamily="49" charset="-128"/>
                <a:cs typeface="メイリオ"/>
              </a:rPr>
              <a:t>　　京都市の行政職員</a:t>
            </a:r>
            <a:r>
              <a:rPr lang="en-US" altLang="en-US" sz="3200" dirty="0">
                <a:latin typeface="ＭＳ ゴシック" panose="020B0609070205080204" pitchFamily="49" charset="-128"/>
                <a:ea typeface="ＭＳ ゴシック" panose="020B0609070205080204" pitchFamily="49" charset="-128"/>
                <a:cs typeface="メイリオ"/>
              </a:rPr>
              <a:t>約50</a:t>
            </a:r>
            <a:r>
              <a:rPr lang="ja-JP" altLang="en-US" sz="3200" dirty="0">
                <a:latin typeface="ＭＳ ゴシック" panose="020B0609070205080204" pitchFamily="49" charset="-128"/>
                <a:ea typeface="ＭＳ ゴシック" panose="020B0609070205080204" pitchFamily="49" charset="-128"/>
                <a:cs typeface="メイリオ"/>
              </a:rPr>
              <a:t>名</a:t>
            </a:r>
            <a:r>
              <a:rPr lang="en-US" altLang="ja-JP" sz="3200" dirty="0">
                <a:latin typeface="ＭＳ ゴシック" panose="020B0609070205080204" pitchFamily="49" charset="-128"/>
                <a:ea typeface="ＭＳ ゴシック" panose="020B0609070205080204" pitchFamily="49" charset="-128"/>
                <a:cs typeface="メイリオ"/>
              </a:rPr>
              <a:t>(</a:t>
            </a:r>
            <a:r>
              <a:rPr lang="ja-JP" altLang="en-US" sz="3200" dirty="0">
                <a:latin typeface="ＭＳ ゴシック" panose="020B0609070205080204" pitchFamily="49" charset="-128"/>
                <a:ea typeface="ＭＳ ゴシック" panose="020B0609070205080204" pitchFamily="49" charset="-128"/>
                <a:cs typeface="メイリオ"/>
              </a:rPr>
              <a:t>有効回答数：</a:t>
            </a:r>
            <a:r>
              <a:rPr lang="en-US" altLang="ja-JP" sz="3200" dirty="0">
                <a:latin typeface="ＭＳ ゴシック" panose="020B0609070205080204" pitchFamily="49" charset="-128"/>
                <a:ea typeface="ＭＳ ゴシック" panose="020B0609070205080204" pitchFamily="49" charset="-128"/>
                <a:cs typeface="メイリオ"/>
              </a:rPr>
              <a:t>42</a:t>
            </a:r>
            <a:r>
              <a:rPr lang="ja-JP" altLang="en-US" sz="3200" dirty="0">
                <a:latin typeface="ＭＳ ゴシック" panose="020B0609070205080204" pitchFamily="49" charset="-128"/>
                <a:ea typeface="ＭＳ ゴシック" panose="020B0609070205080204" pitchFamily="49" charset="-128"/>
                <a:cs typeface="メイリオ"/>
              </a:rPr>
              <a:t>人</a:t>
            </a:r>
            <a:r>
              <a:rPr lang="en-US" altLang="ja-JP" sz="3200" dirty="0">
                <a:latin typeface="ＭＳ ゴシック" panose="020B0609070205080204" pitchFamily="49" charset="-128"/>
                <a:ea typeface="ＭＳ ゴシック" panose="020B0609070205080204" pitchFamily="49" charset="-128"/>
                <a:cs typeface="メイリオ"/>
              </a:rPr>
              <a:t>)</a:t>
            </a:r>
          </a:p>
          <a:p>
            <a:pPr marL="0" indent="0">
              <a:buNone/>
            </a:pPr>
            <a:endParaRPr lang="en-US" altLang="ja-JP" sz="3200" dirty="0">
              <a:latin typeface="ＭＳ ゴシック" panose="020B0609070205080204" pitchFamily="49" charset="-128"/>
              <a:ea typeface="ＭＳ ゴシック" panose="020B0609070205080204" pitchFamily="49" charset="-128"/>
              <a:cs typeface="メイリオ"/>
            </a:endParaRPr>
          </a:p>
          <a:p>
            <a:pPr marL="0" indent="0">
              <a:buNone/>
            </a:pPr>
            <a:r>
              <a:rPr lang="ja-JP" altLang="en-US" sz="3200" dirty="0">
                <a:latin typeface="ＭＳ ゴシック" panose="020B0609070205080204" pitchFamily="49" charset="-128"/>
                <a:ea typeface="ＭＳ ゴシック" panose="020B0609070205080204" pitchFamily="49" charset="-128"/>
                <a:cs typeface="メイリオ"/>
              </a:rPr>
              <a:t>目的：</a:t>
            </a:r>
            <a:r>
              <a:rPr lang="en-US" altLang="ja-JP" sz="3200" dirty="0">
                <a:latin typeface="ＭＳ ゴシック" panose="020B0609070205080204" pitchFamily="49" charset="-128"/>
                <a:ea typeface="ＭＳ ゴシック" panose="020B0609070205080204" pitchFamily="49" charset="-128"/>
                <a:cs typeface="メイリオ"/>
              </a:rPr>
              <a:t>①</a:t>
            </a:r>
            <a:r>
              <a:rPr lang="ja-JP" altLang="en-US" sz="3200" dirty="0">
                <a:latin typeface="ＭＳ ゴシック" panose="020B0609070205080204" pitchFamily="49" charset="-128"/>
                <a:ea typeface="ＭＳ ゴシック" panose="020B0609070205080204" pitchFamily="49" charset="-128"/>
                <a:cs typeface="メイリオ"/>
              </a:rPr>
              <a:t>自治体評価の評価結果の活用実態の解明</a:t>
            </a:r>
            <a:endParaRPr lang="en-US" altLang="ja-JP" sz="3200" dirty="0">
              <a:latin typeface="ＭＳ ゴシック" panose="020B0609070205080204" pitchFamily="49" charset="-128"/>
              <a:ea typeface="ＭＳ ゴシック" panose="020B0609070205080204" pitchFamily="49" charset="-128"/>
              <a:cs typeface="メイリオ"/>
            </a:endParaRPr>
          </a:p>
          <a:p>
            <a:pPr marL="0" indent="0">
              <a:buNone/>
            </a:pPr>
            <a:r>
              <a:rPr lang="ja-JP" altLang="en-US" sz="3200" dirty="0">
                <a:latin typeface="ＭＳ ゴシック" panose="020B0609070205080204" pitchFamily="49" charset="-128"/>
                <a:ea typeface="ＭＳ ゴシック" panose="020B0609070205080204" pitchFamily="49" charset="-128"/>
                <a:cs typeface="メイリオ"/>
              </a:rPr>
              <a:t>　　</a:t>
            </a:r>
            <a:r>
              <a:rPr lang="en-US" altLang="en-US" sz="3200" dirty="0">
                <a:latin typeface="ＭＳ ゴシック" panose="020B0609070205080204" pitchFamily="49" charset="-128"/>
                <a:ea typeface="ＭＳ ゴシック" panose="020B0609070205080204" pitchFamily="49" charset="-128"/>
                <a:cs typeface="メイリオ"/>
              </a:rPr>
              <a:t>  </a:t>
            </a:r>
            <a:r>
              <a:rPr lang="en-US" altLang="ja-JP" sz="3200" dirty="0">
                <a:latin typeface="ＭＳ ゴシック" panose="020B0609070205080204" pitchFamily="49" charset="-128"/>
                <a:ea typeface="ＭＳ ゴシック" panose="020B0609070205080204" pitchFamily="49" charset="-128"/>
                <a:cs typeface="メイリオ"/>
              </a:rPr>
              <a:t>②</a:t>
            </a:r>
            <a:r>
              <a:rPr lang="ja-JP" altLang="en-US" sz="3200" dirty="0">
                <a:latin typeface="ＭＳ ゴシック" panose="020B0609070205080204" pitchFamily="49" charset="-128"/>
                <a:ea typeface="ＭＳ ゴシック" panose="020B0609070205080204" pitchFamily="49" charset="-128"/>
                <a:cs typeface="メイリオ"/>
              </a:rPr>
              <a:t>評価の課題とその改善策に対する認識の解明</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22</a:t>
            </a:fld>
            <a:endParaRPr kumimoji="1" lang="ja-JP" altLang="en-US"/>
          </a:p>
        </p:txBody>
      </p:sp>
      <p:sp>
        <p:nvSpPr>
          <p:cNvPr id="5" name="テキスト ボックス 4"/>
          <p:cNvSpPr txBox="1"/>
          <p:nvPr/>
        </p:nvSpPr>
        <p:spPr>
          <a:xfrm>
            <a:off x="0" y="685799"/>
            <a:ext cx="1210588" cy="720000"/>
          </a:xfrm>
          <a:prstGeom prst="rect">
            <a:avLst/>
          </a:prstGeom>
          <a:solidFill>
            <a:schemeClr val="accent5">
              <a:lumMod val="60000"/>
              <a:lumOff val="40000"/>
            </a:schemeClr>
          </a:solidFill>
        </p:spPr>
        <p:txBody>
          <a:bodyPr wrap="none" rtlCol="0">
            <a:spAutoFit/>
          </a:bodyPr>
          <a:lstStyle/>
          <a:p>
            <a:r>
              <a:rPr lang="ja-JP" altLang="en-US" sz="4000" dirty="0">
                <a:latin typeface="HGPｺﾞｼｯｸE" pitchFamily="50" charset="-128"/>
                <a:ea typeface="HGPｺﾞｼｯｸE" pitchFamily="50" charset="-128"/>
                <a:cs typeface="メイリオ"/>
              </a:rPr>
              <a:t>概要</a:t>
            </a:r>
            <a:endParaRPr lang="en-US" altLang="ja-JP" sz="4000" dirty="0">
              <a:latin typeface="HGPｺﾞｼｯｸE" pitchFamily="50" charset="-128"/>
              <a:ea typeface="HGPｺﾞｼｯｸE" pitchFamily="50" charset="-128"/>
              <a:cs typeface="メイリオ"/>
            </a:endParaRPr>
          </a:p>
        </p:txBody>
      </p:sp>
    </p:spTree>
    <p:extLst>
      <p:ext uri="{BB962C8B-B14F-4D97-AF65-F5344CB8AC3E}">
        <p14:creationId xmlns:p14="http://schemas.microsoft.com/office/powerpoint/2010/main" val="9727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218DDFB-7021-49BB-B997-9D69FBDC9F8C}" type="slidenum">
              <a:rPr kumimoji="1" lang="ja-JP" altLang="en-US" smtClean="0"/>
              <a:pPr/>
              <a:t>23</a:t>
            </a:fld>
            <a:endParaRPr kumimoji="1" lang="ja-JP" altLang="en-US"/>
          </a:p>
        </p:txBody>
      </p:sp>
      <p:pic>
        <p:nvPicPr>
          <p:cNvPr id="3" name="Picture 2"/>
          <p:cNvPicPr>
            <a:picLocks noChangeAspect="1" noChangeArrowheads="1"/>
          </p:cNvPicPr>
          <p:nvPr/>
        </p:nvPicPr>
        <p:blipFill>
          <a:blip r:embed="rId2" cstate="print"/>
          <a:srcRect l="31053" t="18257" r="29210" b="10691"/>
          <a:stretch>
            <a:fillRect/>
          </a:stretch>
        </p:blipFill>
        <p:spPr bwMode="auto">
          <a:xfrm rot="5400000">
            <a:off x="3924246" y="-1708302"/>
            <a:ext cx="6130174" cy="100082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204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24</a:t>
            </a:fld>
            <a:endParaRPr kumimoji="1" lang="ja-JP" altLang="en-US"/>
          </a:p>
        </p:txBody>
      </p:sp>
      <p:pic>
        <p:nvPicPr>
          <p:cNvPr id="3" name="Picture 3"/>
          <p:cNvPicPr>
            <a:picLocks noChangeAspect="1" noChangeArrowheads="1"/>
          </p:cNvPicPr>
          <p:nvPr/>
        </p:nvPicPr>
        <p:blipFill>
          <a:blip r:embed="rId2" cstate="print"/>
          <a:srcRect l="31184" t="18462" r="29211" b="10321"/>
          <a:stretch>
            <a:fillRect/>
          </a:stretch>
        </p:blipFill>
        <p:spPr bwMode="auto">
          <a:xfrm rot="5400000">
            <a:off x="3899887" y="-1733071"/>
            <a:ext cx="6262880" cy="994785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アンケート」の画像検索結果"/>
          <p:cNvPicPr>
            <a:picLocks noChangeAspect="1" noChangeArrowheads="1"/>
          </p:cNvPicPr>
          <p:nvPr/>
        </p:nvPicPr>
        <p:blipFill>
          <a:blip r:embed="rId2" cstate="print"/>
          <a:srcRect l="11924" t="4107" r="6041" b="3383"/>
          <a:stretch>
            <a:fillRect/>
          </a:stretch>
        </p:blipFill>
        <p:spPr bwMode="auto">
          <a:xfrm>
            <a:off x="7896727" y="1142999"/>
            <a:ext cx="4138863" cy="5149516"/>
          </a:xfrm>
          <a:prstGeom prst="rect">
            <a:avLst/>
          </a:prstGeom>
          <a:noFill/>
        </p:spPr>
      </p:pic>
      <p:sp>
        <p:nvSpPr>
          <p:cNvPr id="3" name="コンテンツ プレースホルダー 2"/>
          <p:cNvSpPr>
            <a:spLocks noGrp="1"/>
          </p:cNvSpPr>
          <p:nvPr>
            <p:ph idx="1"/>
          </p:nvPr>
        </p:nvSpPr>
        <p:spPr>
          <a:xfrm>
            <a:off x="838200" y="772998"/>
            <a:ext cx="10515600" cy="5403965"/>
          </a:xfrm>
        </p:spPr>
        <p:txBody>
          <a:bodyPr>
            <a:normAutofit lnSpcReduction="10000"/>
          </a:bodyPr>
          <a:lstStyle/>
          <a:p>
            <a:pPr marL="0" indent="0" algn="ctr">
              <a:buNone/>
            </a:pPr>
            <a:r>
              <a:rPr lang="ja-JP" altLang="en-US" sz="3600" dirty="0">
                <a:latin typeface="ＭＳ ゴシック" panose="020B0609070205080204" pitchFamily="49" charset="-128"/>
                <a:ea typeface="ＭＳ ゴシック" panose="020B0609070205080204" pitchFamily="49" charset="-128"/>
                <a:cs typeface="メイリオ"/>
              </a:rPr>
              <a:t>質問</a:t>
            </a:r>
            <a:endParaRPr lang="en-US" altLang="ja-JP" sz="3600" dirty="0">
              <a:latin typeface="ＭＳ ゴシック" panose="020B0609070205080204" pitchFamily="49" charset="-128"/>
              <a:ea typeface="ＭＳ ゴシック" panose="020B0609070205080204" pitchFamily="49" charset="-128"/>
              <a:cs typeface="メイリオ"/>
            </a:endParaRPr>
          </a:p>
          <a:p>
            <a:pPr marL="0" indent="0">
              <a:buNone/>
            </a:pP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r>
              <a:rPr lang="en-US" altLang="ja-JP" dirty="0">
                <a:latin typeface="ＭＳ ゴシック" panose="020B0609070205080204" pitchFamily="49" charset="-128"/>
                <a:ea typeface="ＭＳ ゴシック" panose="020B0609070205080204" pitchFamily="49" charset="-128"/>
                <a:cs typeface="メイリオ"/>
              </a:rPr>
              <a:t>Q1.</a:t>
            </a:r>
            <a:r>
              <a:rPr lang="ja-JP" altLang="en-US" dirty="0">
                <a:latin typeface="ＭＳ ゴシック" panose="020B0609070205080204" pitchFamily="49" charset="-128"/>
                <a:ea typeface="ＭＳ ゴシック" panose="020B0609070205080204" pitchFamily="49" charset="-128"/>
                <a:cs typeface="メイリオ"/>
              </a:rPr>
              <a:t>政策評価結果をどの程度読んでいるか</a:t>
            </a: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r>
              <a:rPr lang="en-US" altLang="ja-JP" dirty="0">
                <a:latin typeface="ＭＳ ゴシック" panose="020B0609070205080204" pitchFamily="49" charset="-128"/>
                <a:ea typeface="ＭＳ ゴシック" panose="020B0609070205080204" pitchFamily="49" charset="-128"/>
                <a:cs typeface="メイリオ"/>
              </a:rPr>
              <a:t>Q2.</a:t>
            </a:r>
            <a:r>
              <a:rPr lang="ja-JP" altLang="en-US" dirty="0">
                <a:latin typeface="ＭＳ ゴシック" panose="020B0609070205080204" pitchFamily="49" charset="-128"/>
                <a:ea typeface="ＭＳ ゴシック" panose="020B0609070205080204" pitchFamily="49" charset="-128"/>
                <a:cs typeface="メイリオ"/>
              </a:rPr>
              <a:t>評価結果をどのように活用しているか</a:t>
            </a: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r>
              <a:rPr lang="en-US" altLang="ja-JP" dirty="0">
                <a:latin typeface="ＭＳ ゴシック" panose="020B0609070205080204" pitchFamily="49" charset="-128"/>
                <a:ea typeface="ＭＳ ゴシック" panose="020B0609070205080204" pitchFamily="49" charset="-128"/>
                <a:cs typeface="メイリオ"/>
              </a:rPr>
              <a:t>Q3.</a:t>
            </a:r>
            <a:r>
              <a:rPr lang="ja-JP" altLang="en-US" dirty="0">
                <a:latin typeface="ＭＳ ゴシック" panose="020B0609070205080204" pitchFamily="49" charset="-128"/>
                <a:ea typeface="ＭＳ ゴシック" panose="020B0609070205080204" pitchFamily="49" charset="-128"/>
                <a:cs typeface="メイリオ"/>
              </a:rPr>
              <a:t>予算編成に評価結果をどの程度活用しているか</a:t>
            </a: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r>
              <a:rPr lang="en-US" altLang="ja-JP" dirty="0">
                <a:latin typeface="ＭＳ ゴシック" panose="020B0609070205080204" pitchFamily="49" charset="-128"/>
                <a:ea typeface="ＭＳ ゴシック" panose="020B0609070205080204" pitchFamily="49" charset="-128"/>
                <a:cs typeface="メイリオ"/>
              </a:rPr>
              <a:t>Q4.</a:t>
            </a:r>
            <a:r>
              <a:rPr lang="ja-JP" altLang="en-US" dirty="0">
                <a:latin typeface="ＭＳ ゴシック" panose="020B0609070205080204" pitchFamily="49" charset="-128"/>
                <a:ea typeface="ＭＳ ゴシック" panose="020B0609070205080204" pitchFamily="49" charset="-128"/>
                <a:cs typeface="メイリオ"/>
              </a:rPr>
              <a:t>現在の政策評価の課題</a:t>
            </a: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r>
              <a:rPr lang="en-US" altLang="ja-JP" dirty="0">
                <a:latin typeface="ＭＳ ゴシック" panose="020B0609070205080204" pitchFamily="49" charset="-128"/>
                <a:ea typeface="ＭＳ ゴシック" panose="020B0609070205080204" pitchFamily="49" charset="-128"/>
                <a:cs typeface="メイリオ"/>
              </a:rPr>
              <a:t>Q5.</a:t>
            </a:r>
            <a:r>
              <a:rPr lang="ja-JP" altLang="en-US" dirty="0">
                <a:latin typeface="ＭＳ ゴシック" panose="020B0609070205080204" pitchFamily="49" charset="-128"/>
                <a:ea typeface="ＭＳ ゴシック" panose="020B0609070205080204" pitchFamily="49" charset="-128"/>
                <a:cs typeface="メイリオ"/>
              </a:rPr>
              <a:t>評価結果のさらなる活用のための方策</a:t>
            </a:r>
            <a:endParaRPr lang="en-US" altLang="ja-JP" dirty="0">
              <a:latin typeface="ＭＳ ゴシック" panose="020B0609070205080204" pitchFamily="49" charset="-128"/>
              <a:ea typeface="ＭＳ ゴシック" panose="020B0609070205080204" pitchFamily="49" charset="-128"/>
              <a:cs typeface="メイリオ"/>
            </a:endParaRPr>
          </a:p>
          <a:p>
            <a:pPr marL="0" indent="0">
              <a:buNone/>
            </a:pPr>
            <a:endParaRPr kumimoji="1" lang="ja-JP" altLang="en-US" dirty="0"/>
          </a:p>
        </p:txBody>
      </p:sp>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25</a:t>
            </a:fld>
            <a:endParaRPr kumimoji="1" lang="ja-JP" altLang="en-US"/>
          </a:p>
        </p:txBody>
      </p:sp>
      <p:sp>
        <p:nvSpPr>
          <p:cNvPr id="5" name="テキスト ボックス 4"/>
          <p:cNvSpPr txBox="1"/>
          <p:nvPr/>
        </p:nvSpPr>
        <p:spPr>
          <a:xfrm>
            <a:off x="7736934" y="6627168"/>
            <a:ext cx="4455066" cy="230832"/>
          </a:xfrm>
          <a:prstGeom prst="rect">
            <a:avLst/>
          </a:prstGeom>
          <a:noFill/>
        </p:spPr>
        <p:txBody>
          <a:bodyPr wrap="none" rtlCol="0">
            <a:spAutoFit/>
          </a:bodyPr>
          <a:lstStyle/>
          <a:p>
            <a:r>
              <a:rPr lang="en-US" altLang="ja-JP" sz="900" dirty="0">
                <a:latin typeface="ＭＳ ゴシック" pitchFamily="49" charset="-128"/>
                <a:ea typeface="ＭＳ ゴシック" pitchFamily="49" charset="-128"/>
              </a:rPr>
              <a:t>[</a:t>
            </a:r>
            <a:r>
              <a:rPr lang="ja-JP" altLang="en-US" sz="900" dirty="0">
                <a:latin typeface="ＭＳ ゴシック" pitchFamily="49" charset="-128"/>
                <a:ea typeface="ＭＳ ゴシック" pitchFamily="49" charset="-128"/>
              </a:rPr>
              <a:t>出所</a:t>
            </a:r>
            <a:r>
              <a:rPr lang="en-US" altLang="ja-JP" sz="900" dirty="0">
                <a:latin typeface="ＭＳ ゴシック" pitchFamily="49" charset="-128"/>
                <a:ea typeface="ＭＳ ゴシック" pitchFamily="49" charset="-128"/>
              </a:rPr>
              <a:t>]https://www.photolibrary.jp/search/?p=%A5%A2%A5%F3%A5%B1%A1%BC%A5%C8</a:t>
            </a:r>
            <a:endParaRPr kumimoji="1" lang="ja-JP" altLang="en-US" sz="9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58945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8597225" cy="583200"/>
          </a:xfrm>
          <a:prstGeom prst="rect">
            <a:avLst/>
          </a:prstGeom>
          <a:solidFill>
            <a:schemeClr val="accent5">
              <a:lumMod val="60000"/>
              <a:lumOff val="40000"/>
            </a:schemeClr>
          </a:solidFill>
        </p:spPr>
        <p:txBody>
          <a:bodyPr wrap="none" rtlCol="0">
            <a:spAutoFit/>
          </a:bodyPr>
          <a:lstStyle/>
          <a:p>
            <a:r>
              <a:rPr kumimoji="1" lang="en-US" altLang="ja-JP" sz="3200" dirty="0">
                <a:latin typeface="ＭＳ ゴシック" pitchFamily="49" charset="-128"/>
                <a:ea typeface="ＭＳ ゴシック" pitchFamily="49" charset="-128"/>
              </a:rPr>
              <a:t>Q1.</a:t>
            </a:r>
            <a:r>
              <a:rPr kumimoji="1" lang="ja-JP" altLang="en-US" sz="3200" dirty="0">
                <a:latin typeface="ＭＳ ゴシック" pitchFamily="49" charset="-128"/>
                <a:ea typeface="ＭＳ ゴシック" pitchFamily="49" charset="-128"/>
              </a:rPr>
              <a:t>政策評価結果をどの程度読むか</a:t>
            </a:r>
            <a:r>
              <a:rPr kumimoji="1" lang="en-US" altLang="ja-JP" sz="3200" dirty="0">
                <a:latin typeface="ＭＳ ゴシック" pitchFamily="49" charset="-128"/>
                <a:ea typeface="ＭＳ ゴシック" pitchFamily="49" charset="-128"/>
              </a:rPr>
              <a:t>(</a:t>
            </a:r>
            <a:r>
              <a:rPr kumimoji="1" lang="ja-JP" altLang="en-US" sz="3200" dirty="0">
                <a:latin typeface="ＭＳ ゴシック" pitchFamily="49" charset="-128"/>
                <a:ea typeface="ＭＳ ゴシック" pitchFamily="49" charset="-128"/>
              </a:rPr>
              <a:t>複数回答</a:t>
            </a:r>
            <a:r>
              <a:rPr kumimoji="1" lang="en-US" altLang="ja-JP" sz="3200" dirty="0">
                <a:latin typeface="ＭＳ ゴシック" pitchFamily="49" charset="-128"/>
                <a:ea typeface="ＭＳ ゴシック" pitchFamily="49" charset="-128"/>
              </a:rPr>
              <a:t>)</a:t>
            </a:r>
            <a:endParaRPr kumimoji="1" lang="ja-JP" altLang="en-US" sz="3200" dirty="0">
              <a:latin typeface="ＭＳ ゴシック" pitchFamily="49" charset="-128"/>
              <a:ea typeface="ＭＳ ゴシック" pitchFamily="49" charset="-128"/>
            </a:endParaRPr>
          </a:p>
        </p:txBody>
      </p:sp>
      <p:grpSp>
        <p:nvGrpSpPr>
          <p:cNvPr id="13" name="グループ化 12"/>
          <p:cNvGrpSpPr/>
          <p:nvPr/>
        </p:nvGrpSpPr>
        <p:grpSpPr>
          <a:xfrm>
            <a:off x="5342020" y="2935706"/>
            <a:ext cx="3917692" cy="3696763"/>
            <a:chOff x="6172200" y="1407695"/>
            <a:chExt cx="3917692" cy="3696763"/>
          </a:xfrm>
        </p:grpSpPr>
        <p:pic>
          <p:nvPicPr>
            <p:cNvPr id="1027" name="Picture 3"/>
            <p:cNvPicPr>
              <a:picLocks noChangeAspect="1" noChangeArrowheads="1"/>
            </p:cNvPicPr>
            <p:nvPr/>
          </p:nvPicPr>
          <p:blipFill>
            <a:blip r:embed="rId2" cstate="print"/>
            <a:srcRect l="17182" t="33125" r="51152" b="22120"/>
            <a:stretch>
              <a:fillRect/>
            </a:stretch>
          </p:blipFill>
          <p:spPr bwMode="auto">
            <a:xfrm>
              <a:off x="6172200" y="1407695"/>
              <a:ext cx="3597442" cy="3627174"/>
            </a:xfrm>
            <a:prstGeom prst="rect">
              <a:avLst/>
            </a:prstGeom>
            <a:noFill/>
            <a:ln w="9525">
              <a:noFill/>
              <a:miter lim="800000"/>
              <a:headEnd/>
              <a:tailEnd/>
            </a:ln>
            <a:effectLst/>
          </p:spPr>
        </p:pic>
        <p:sp>
          <p:nvSpPr>
            <p:cNvPr id="9" name="テキスト ボックス 8"/>
            <p:cNvSpPr txBox="1"/>
            <p:nvPr/>
          </p:nvSpPr>
          <p:spPr>
            <a:xfrm>
              <a:off x="8879304" y="4704348"/>
              <a:ext cx="1210588" cy="400110"/>
            </a:xfrm>
            <a:prstGeom prst="rect">
              <a:avLst/>
            </a:prstGeom>
            <a:noFill/>
          </p:spPr>
          <p:txBody>
            <a:bodyPr wrap="none" rtlCol="0">
              <a:spAutoFit/>
            </a:bodyPr>
            <a:lstStyle/>
            <a:p>
              <a:r>
                <a:rPr kumimoji="1" lang="ja-JP" altLang="en-US" sz="2000" dirty="0"/>
                <a:t>単位：人</a:t>
              </a:r>
            </a:p>
          </p:txBody>
        </p:sp>
      </p:grpSp>
      <p:sp>
        <p:nvSpPr>
          <p:cNvPr id="14" name="テキスト ボックス 13"/>
          <p:cNvSpPr txBox="1"/>
          <p:nvPr/>
        </p:nvSpPr>
        <p:spPr>
          <a:xfrm>
            <a:off x="721895" y="1215189"/>
            <a:ext cx="7424981" cy="1569660"/>
          </a:xfrm>
          <a:prstGeom prst="rect">
            <a:avLst/>
          </a:prstGeom>
          <a:noFill/>
        </p:spPr>
        <p:txBody>
          <a:bodyPr wrap="square" rtlCol="0">
            <a:spAutoFit/>
          </a:bodyPr>
          <a:lstStyle/>
          <a:p>
            <a:r>
              <a:rPr lang="en-US" altLang="ja-JP" sz="2400" dirty="0"/>
              <a:t>1 </a:t>
            </a:r>
            <a:r>
              <a:rPr lang="ja-JP" altLang="en-US" sz="2400" dirty="0"/>
              <a:t>すべての政策・施策の総合評価結果は確認する</a:t>
            </a:r>
            <a:br>
              <a:rPr lang="ja-JP" altLang="en-US" sz="2400" dirty="0"/>
            </a:br>
            <a:r>
              <a:rPr lang="en-US" altLang="ja-JP" sz="2400" dirty="0"/>
              <a:t>2 </a:t>
            </a:r>
            <a:r>
              <a:rPr lang="ja-JP" altLang="en-US" sz="2400" dirty="0"/>
              <a:t>所属の政策・施策の評価票を読む</a:t>
            </a:r>
            <a:br>
              <a:rPr lang="ja-JP" altLang="en-US" sz="2400" dirty="0"/>
            </a:br>
            <a:r>
              <a:rPr lang="en-US" altLang="ja-JP" sz="2400" dirty="0"/>
              <a:t>3 </a:t>
            </a:r>
            <a:r>
              <a:rPr lang="ja-JP" altLang="en-US" sz="2400" dirty="0"/>
              <a:t>関連する政策・施策の評価票はすべて読む</a:t>
            </a:r>
            <a:br>
              <a:rPr lang="ja-JP" altLang="en-US" sz="2400" dirty="0"/>
            </a:br>
            <a:r>
              <a:rPr lang="en-US" altLang="ja-JP" sz="2400" dirty="0"/>
              <a:t>4 </a:t>
            </a:r>
            <a:r>
              <a:rPr lang="ja-JP" altLang="en-US" sz="2400" dirty="0"/>
              <a:t>すべての政策・施策の評価票を読む</a:t>
            </a:r>
            <a:endParaRPr kumimoji="1" lang="ja-JP" altLang="en-US" sz="2400" dirty="0"/>
          </a:p>
        </p:txBody>
      </p:sp>
      <p:grpSp>
        <p:nvGrpSpPr>
          <p:cNvPr id="19" name="グループ化 18"/>
          <p:cNvGrpSpPr/>
          <p:nvPr/>
        </p:nvGrpSpPr>
        <p:grpSpPr>
          <a:xfrm>
            <a:off x="441158" y="1359570"/>
            <a:ext cx="212559" cy="1295401"/>
            <a:chOff x="441158" y="1359570"/>
            <a:chExt cx="212559" cy="1295401"/>
          </a:xfrm>
        </p:grpSpPr>
        <p:sp>
          <p:nvSpPr>
            <p:cNvPr id="15" name="正方形/長方形 14"/>
            <p:cNvSpPr/>
            <p:nvPr/>
          </p:nvSpPr>
          <p:spPr>
            <a:xfrm>
              <a:off x="445169" y="1359570"/>
              <a:ext cx="204537" cy="20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1158" y="2450433"/>
              <a:ext cx="204537" cy="2045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9180" y="2097506"/>
              <a:ext cx="204537" cy="2045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8" name="正方形/長方形 17"/>
            <p:cNvSpPr/>
            <p:nvPr/>
          </p:nvSpPr>
          <p:spPr>
            <a:xfrm>
              <a:off x="445169" y="1696454"/>
              <a:ext cx="204537" cy="2045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線吹き出し 1 (枠付き) 19"/>
          <p:cNvSpPr/>
          <p:nvPr/>
        </p:nvSpPr>
        <p:spPr>
          <a:xfrm>
            <a:off x="7976935" y="2237874"/>
            <a:ext cx="2779296" cy="914400"/>
          </a:xfrm>
          <a:prstGeom prst="borderCallout1">
            <a:avLst>
              <a:gd name="adj1" fmla="val 26645"/>
              <a:gd name="adj2" fmla="val -974"/>
              <a:gd name="adj3" fmla="val 112500"/>
              <a:gd name="adj4" fmla="val -3833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ゴシック" pitchFamily="49" charset="-128"/>
                <a:ea typeface="ＭＳ ゴシック" pitchFamily="49" charset="-128"/>
              </a:rPr>
              <a:t>すべての評価票を読む人は少ない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828332" cy="584775"/>
          </a:xfrm>
          <a:prstGeom prst="rect">
            <a:avLst/>
          </a:prstGeom>
          <a:solidFill>
            <a:schemeClr val="accent5">
              <a:lumMod val="60000"/>
              <a:lumOff val="40000"/>
            </a:schemeClr>
          </a:solidFill>
        </p:spPr>
        <p:txBody>
          <a:bodyPr wrap="none" rtlCol="0">
            <a:spAutoFit/>
          </a:bodyPr>
          <a:lstStyle/>
          <a:p>
            <a:r>
              <a:rPr kumimoji="1" lang="en-US" altLang="ja-JP" sz="3200" dirty="0"/>
              <a:t>Q2.</a:t>
            </a:r>
            <a:r>
              <a:rPr kumimoji="1" lang="ja-JP" altLang="en-US" sz="3200" dirty="0">
                <a:latin typeface="ＭＳ ゴシック" pitchFamily="49" charset="-128"/>
                <a:ea typeface="ＭＳ ゴシック" pitchFamily="49" charset="-128"/>
              </a:rPr>
              <a:t>評価結</a:t>
            </a:r>
            <a:r>
              <a:rPr kumimoji="1" lang="ja-JP" altLang="en-US" sz="3200" dirty="0"/>
              <a:t>果をどのように活用しているか</a:t>
            </a:r>
            <a:r>
              <a:rPr kumimoji="1" lang="en-US" altLang="ja-JP" sz="3200" dirty="0"/>
              <a:t>(</a:t>
            </a:r>
            <a:r>
              <a:rPr kumimoji="1" lang="ja-JP" altLang="en-US" sz="3200" dirty="0"/>
              <a:t>複数回答</a:t>
            </a:r>
            <a:r>
              <a:rPr kumimoji="1" lang="en-US" altLang="ja-JP" sz="3200" dirty="0"/>
              <a:t>)</a:t>
            </a:r>
            <a:endParaRPr kumimoji="1" lang="ja-JP" altLang="en-US" sz="3200" dirty="0"/>
          </a:p>
        </p:txBody>
      </p:sp>
      <p:grpSp>
        <p:nvGrpSpPr>
          <p:cNvPr id="13" name="グループ化 12"/>
          <p:cNvGrpSpPr/>
          <p:nvPr/>
        </p:nvGrpSpPr>
        <p:grpSpPr>
          <a:xfrm>
            <a:off x="6761748" y="2009275"/>
            <a:ext cx="4254576" cy="4113484"/>
            <a:chOff x="6617369" y="1143000"/>
            <a:chExt cx="3905660" cy="3860821"/>
          </a:xfrm>
        </p:grpSpPr>
        <p:pic>
          <p:nvPicPr>
            <p:cNvPr id="2052" name="Picture 4"/>
            <p:cNvPicPr>
              <a:picLocks noChangeAspect="1" noChangeArrowheads="1"/>
            </p:cNvPicPr>
            <p:nvPr/>
          </p:nvPicPr>
          <p:blipFill>
            <a:blip r:embed="rId2" cstate="print"/>
            <a:srcRect l="1861" t="20596" r="39778" b="-2193"/>
            <a:stretch>
              <a:fillRect/>
            </a:stretch>
          </p:blipFill>
          <p:spPr bwMode="auto">
            <a:xfrm>
              <a:off x="6617369" y="1143000"/>
              <a:ext cx="3826041" cy="3860821"/>
            </a:xfrm>
            <a:prstGeom prst="rect">
              <a:avLst/>
            </a:prstGeom>
            <a:noFill/>
            <a:ln w="9525">
              <a:noFill/>
              <a:miter lim="800000"/>
              <a:headEnd/>
              <a:tailEnd/>
            </a:ln>
            <a:effectLst/>
          </p:spPr>
        </p:pic>
        <p:sp>
          <p:nvSpPr>
            <p:cNvPr id="9" name="テキスト ボックス 8"/>
            <p:cNvSpPr txBox="1"/>
            <p:nvPr/>
          </p:nvSpPr>
          <p:spPr>
            <a:xfrm>
              <a:off x="9312441" y="4584032"/>
              <a:ext cx="1210588" cy="400110"/>
            </a:xfrm>
            <a:prstGeom prst="rect">
              <a:avLst/>
            </a:prstGeom>
            <a:noFill/>
          </p:spPr>
          <p:txBody>
            <a:bodyPr wrap="none" rtlCol="0">
              <a:spAutoFit/>
            </a:bodyPr>
            <a:lstStyle/>
            <a:p>
              <a:r>
                <a:rPr kumimoji="1" lang="ja-JP" altLang="en-US" sz="2000" dirty="0"/>
                <a:t>単位：人</a:t>
              </a:r>
            </a:p>
          </p:txBody>
        </p:sp>
      </p:grpSp>
      <p:sp>
        <p:nvSpPr>
          <p:cNvPr id="14" name="テキスト ボックス 13"/>
          <p:cNvSpPr txBox="1"/>
          <p:nvPr/>
        </p:nvSpPr>
        <p:spPr>
          <a:xfrm>
            <a:off x="625642" y="818148"/>
            <a:ext cx="7417415" cy="1938992"/>
          </a:xfrm>
          <a:prstGeom prst="rect">
            <a:avLst/>
          </a:prstGeom>
          <a:noFill/>
        </p:spPr>
        <p:txBody>
          <a:bodyPr wrap="none" rtlCol="0">
            <a:spAutoFit/>
          </a:bodyPr>
          <a:lstStyle/>
          <a:p>
            <a:r>
              <a:rPr lang="ja-JP" altLang="en-US" sz="2400" dirty="0"/>
              <a:t>１ 行政計画の策定や進行管理に活用する</a:t>
            </a:r>
            <a:br>
              <a:rPr lang="ja-JP" altLang="en-US" sz="2400" dirty="0"/>
            </a:br>
            <a:r>
              <a:rPr lang="ja-JP" altLang="en-US" sz="2400" dirty="0"/>
              <a:t>２ 重点的に取り組む事務事業の絞り込みに活用する</a:t>
            </a:r>
            <a:br>
              <a:rPr lang="ja-JP" altLang="en-US" sz="2400" dirty="0"/>
            </a:br>
            <a:r>
              <a:rPr lang="ja-JP" altLang="en-US" sz="2400" dirty="0"/>
              <a:t>３ 事務事業の企画・立案に活用する</a:t>
            </a:r>
            <a:br>
              <a:rPr lang="ja-JP" altLang="en-US" sz="2400" dirty="0"/>
            </a:br>
            <a:r>
              <a:rPr lang="ja-JP" altLang="en-US" sz="2400" dirty="0"/>
              <a:t>４ 事務事業の改善に活用する</a:t>
            </a:r>
            <a:br>
              <a:rPr lang="ja-JP" altLang="en-US" sz="2400" dirty="0"/>
            </a:br>
            <a:r>
              <a:rPr lang="ja-JP" altLang="en-US" sz="2400" dirty="0"/>
              <a:t>５ その他</a:t>
            </a:r>
            <a:endParaRPr kumimoji="1" lang="ja-JP" altLang="en-US" sz="2400" dirty="0"/>
          </a:p>
        </p:txBody>
      </p:sp>
      <p:grpSp>
        <p:nvGrpSpPr>
          <p:cNvPr id="21" name="グループ化 20"/>
          <p:cNvGrpSpPr/>
          <p:nvPr/>
        </p:nvGrpSpPr>
        <p:grpSpPr>
          <a:xfrm>
            <a:off x="417094" y="986592"/>
            <a:ext cx="212559" cy="1656349"/>
            <a:chOff x="501315" y="4102771"/>
            <a:chExt cx="212559" cy="1656349"/>
          </a:xfrm>
        </p:grpSpPr>
        <p:sp>
          <p:nvSpPr>
            <p:cNvPr id="16" name="正方形/長方形 15"/>
            <p:cNvSpPr/>
            <p:nvPr/>
          </p:nvSpPr>
          <p:spPr>
            <a:xfrm>
              <a:off x="505326" y="4102771"/>
              <a:ext cx="204537" cy="20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01315" y="5193634"/>
              <a:ext cx="204537" cy="2045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09337" y="4840707"/>
              <a:ext cx="204537" cy="2045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9" name="正方形/長方形 18"/>
            <p:cNvSpPr/>
            <p:nvPr/>
          </p:nvSpPr>
          <p:spPr>
            <a:xfrm>
              <a:off x="505326" y="4439655"/>
              <a:ext cx="204537" cy="2045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01316" y="5554582"/>
              <a:ext cx="204537" cy="2045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線吹き出し 1 (枠付き) 21"/>
          <p:cNvSpPr/>
          <p:nvPr/>
        </p:nvSpPr>
        <p:spPr>
          <a:xfrm>
            <a:off x="336880" y="5029199"/>
            <a:ext cx="6244394" cy="649706"/>
          </a:xfrm>
          <a:prstGeom prst="borderCallout1">
            <a:avLst>
              <a:gd name="adj1" fmla="val -2985"/>
              <a:gd name="adj2" fmla="val 82070"/>
              <a:gd name="adj3" fmla="val -120833"/>
              <a:gd name="adj4" fmla="val 95964"/>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ゴシック" pitchFamily="49" charset="-128"/>
                <a:ea typeface="ＭＳ ゴシック" pitchFamily="49" charset="-128"/>
              </a:rPr>
              <a:t>評価結果は活用されていないわけではない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11264622" cy="584775"/>
          </a:xfrm>
          <a:prstGeom prst="rect">
            <a:avLst/>
          </a:prstGeom>
          <a:solidFill>
            <a:schemeClr val="accent5">
              <a:lumMod val="60000"/>
              <a:lumOff val="40000"/>
            </a:schemeClr>
          </a:solidFill>
        </p:spPr>
        <p:txBody>
          <a:bodyPr wrap="none" rtlCol="0">
            <a:spAutoFit/>
          </a:bodyPr>
          <a:lstStyle/>
          <a:p>
            <a:r>
              <a:rPr kumimoji="1" lang="en-US" altLang="ja-JP" sz="3200" dirty="0">
                <a:latin typeface="ＭＳ ゴシック" pitchFamily="49" charset="-128"/>
                <a:ea typeface="ＭＳ ゴシック" pitchFamily="49" charset="-128"/>
              </a:rPr>
              <a:t>Q3.</a:t>
            </a:r>
            <a:r>
              <a:rPr kumimoji="1" lang="ja-JP" altLang="en-US" sz="3200" dirty="0">
                <a:latin typeface="ＭＳ ゴシック" pitchFamily="49" charset="-128"/>
                <a:ea typeface="ＭＳ ゴシック" pitchFamily="49" charset="-128"/>
              </a:rPr>
              <a:t>予算編成に評価結果をどの程度活用しているか</a:t>
            </a:r>
            <a:r>
              <a:rPr kumimoji="1" lang="en-US" altLang="ja-JP" sz="3200" dirty="0">
                <a:latin typeface="ＭＳ ゴシック" pitchFamily="49" charset="-128"/>
                <a:ea typeface="ＭＳ ゴシック" pitchFamily="49" charset="-128"/>
              </a:rPr>
              <a:t>(1</a:t>
            </a:r>
            <a:r>
              <a:rPr kumimoji="1" lang="ja-JP" altLang="en-US" sz="3200" dirty="0">
                <a:latin typeface="ＭＳ ゴシック" pitchFamily="49" charset="-128"/>
                <a:ea typeface="ＭＳ ゴシック" pitchFamily="49" charset="-128"/>
              </a:rPr>
              <a:t>つ選択</a:t>
            </a:r>
            <a:r>
              <a:rPr kumimoji="1" lang="en-US" altLang="ja-JP" sz="3200" dirty="0">
                <a:latin typeface="ＭＳ ゴシック" pitchFamily="49" charset="-128"/>
                <a:ea typeface="ＭＳ ゴシック" pitchFamily="49" charset="-128"/>
              </a:rPr>
              <a:t>)</a:t>
            </a:r>
            <a:endParaRPr kumimoji="1" lang="ja-JP" altLang="en-US" sz="3200" dirty="0">
              <a:latin typeface="ＭＳ ゴシック" pitchFamily="49" charset="-128"/>
              <a:ea typeface="ＭＳ ゴシック" pitchFamily="49" charset="-128"/>
            </a:endParaRPr>
          </a:p>
        </p:txBody>
      </p:sp>
      <p:grpSp>
        <p:nvGrpSpPr>
          <p:cNvPr id="8" name="グループ化 7"/>
          <p:cNvGrpSpPr/>
          <p:nvPr/>
        </p:nvGrpSpPr>
        <p:grpSpPr>
          <a:xfrm>
            <a:off x="6653463" y="1053081"/>
            <a:ext cx="4340837" cy="3976120"/>
            <a:chOff x="5715000" y="978914"/>
            <a:chExt cx="4947762" cy="4507116"/>
          </a:xfrm>
        </p:grpSpPr>
        <p:pic>
          <p:nvPicPr>
            <p:cNvPr id="3074" name="Picture 2"/>
            <p:cNvPicPr>
              <a:picLocks noChangeAspect="1" noChangeArrowheads="1"/>
            </p:cNvPicPr>
            <p:nvPr/>
          </p:nvPicPr>
          <p:blipFill>
            <a:blip r:embed="rId2" cstate="print"/>
            <a:srcRect l="4620" t="21779" r="37544" b="619"/>
            <a:stretch>
              <a:fillRect/>
            </a:stretch>
          </p:blipFill>
          <p:spPr bwMode="auto">
            <a:xfrm>
              <a:off x="5715000" y="978914"/>
              <a:ext cx="4511842" cy="4375139"/>
            </a:xfrm>
            <a:prstGeom prst="rect">
              <a:avLst/>
            </a:prstGeom>
            <a:noFill/>
            <a:ln w="9525">
              <a:noFill/>
              <a:miter lim="800000"/>
              <a:headEnd/>
              <a:tailEnd/>
            </a:ln>
            <a:effectLst/>
          </p:spPr>
        </p:pic>
        <p:sp>
          <p:nvSpPr>
            <p:cNvPr id="5" name="テキスト ボックス 4"/>
            <p:cNvSpPr txBox="1"/>
            <p:nvPr/>
          </p:nvSpPr>
          <p:spPr>
            <a:xfrm>
              <a:off x="9452174" y="4778144"/>
              <a:ext cx="1210588" cy="707886"/>
            </a:xfrm>
            <a:prstGeom prst="rect">
              <a:avLst/>
            </a:prstGeom>
            <a:noFill/>
          </p:spPr>
          <p:txBody>
            <a:bodyPr wrap="none" rtlCol="0">
              <a:spAutoFit/>
            </a:bodyPr>
            <a:lstStyle/>
            <a:p>
              <a:r>
                <a:rPr kumimoji="1" lang="ja-JP" altLang="en-US" sz="2000" dirty="0"/>
                <a:t>単位：人</a:t>
              </a:r>
              <a:endParaRPr kumimoji="1" lang="en-US" altLang="ja-JP" sz="2000" dirty="0"/>
            </a:p>
            <a:p>
              <a:r>
                <a:rPr lang="en-US" altLang="ja-JP" sz="2000" dirty="0"/>
                <a:t>N=42</a:t>
              </a:r>
              <a:endParaRPr kumimoji="1" lang="ja-JP" altLang="en-US" sz="2000" dirty="0"/>
            </a:p>
          </p:txBody>
        </p:sp>
      </p:grpSp>
      <p:sp>
        <p:nvSpPr>
          <p:cNvPr id="9" name="テキスト ボックス 8"/>
          <p:cNvSpPr txBox="1"/>
          <p:nvPr/>
        </p:nvSpPr>
        <p:spPr>
          <a:xfrm>
            <a:off x="818147" y="1082843"/>
            <a:ext cx="5416868" cy="2308324"/>
          </a:xfrm>
          <a:prstGeom prst="rect">
            <a:avLst/>
          </a:prstGeom>
          <a:noFill/>
        </p:spPr>
        <p:txBody>
          <a:bodyPr wrap="none" rtlCol="0">
            <a:spAutoFit/>
          </a:bodyPr>
          <a:lstStyle/>
          <a:p>
            <a:r>
              <a:rPr lang="en-US" altLang="ja-JP" sz="2400" dirty="0"/>
              <a:t>1 </a:t>
            </a:r>
            <a:r>
              <a:rPr lang="ja-JP" altLang="en-US" sz="2400" dirty="0"/>
              <a:t>予算編成への活用はしていない</a:t>
            </a:r>
            <a:br>
              <a:rPr lang="ja-JP" altLang="en-US" sz="2400" dirty="0"/>
            </a:br>
            <a:r>
              <a:rPr lang="en-US" altLang="ja-JP" sz="2400" dirty="0"/>
              <a:t>2 </a:t>
            </a:r>
            <a:r>
              <a:rPr lang="ja-JP" altLang="en-US" sz="2400" dirty="0"/>
              <a:t>ほとんど活用していない</a:t>
            </a:r>
            <a:br>
              <a:rPr lang="ja-JP" altLang="en-US" sz="2400" dirty="0"/>
            </a:br>
            <a:r>
              <a:rPr lang="en-US" altLang="ja-JP" sz="2400" dirty="0"/>
              <a:t>3 </a:t>
            </a:r>
            <a:r>
              <a:rPr lang="ja-JP" altLang="en-US" sz="2400" dirty="0"/>
              <a:t>評価結果を参考程度に活用している</a:t>
            </a:r>
            <a:br>
              <a:rPr lang="ja-JP" altLang="en-US" sz="2400" dirty="0"/>
            </a:br>
            <a:r>
              <a:rPr lang="en-US" altLang="ja-JP" sz="2400" dirty="0"/>
              <a:t>4 </a:t>
            </a:r>
            <a:r>
              <a:rPr lang="ja-JP" altLang="en-US" sz="2400" dirty="0"/>
              <a:t>評価結果を一定程度活用している</a:t>
            </a:r>
            <a:br>
              <a:rPr lang="ja-JP" altLang="en-US" sz="2400" dirty="0"/>
            </a:br>
            <a:r>
              <a:rPr lang="en-US" altLang="ja-JP" sz="2400" dirty="0"/>
              <a:t>5 </a:t>
            </a:r>
            <a:r>
              <a:rPr lang="ja-JP" altLang="en-US" sz="2400" dirty="0"/>
              <a:t>評価結果を確実に活用している</a:t>
            </a:r>
            <a:endParaRPr lang="en-US" altLang="ja-JP" sz="2400" dirty="0"/>
          </a:p>
          <a:p>
            <a:r>
              <a:rPr kumimoji="1" lang="ja-JP" altLang="en-US" sz="2400" dirty="0"/>
              <a:t>無回答</a:t>
            </a:r>
          </a:p>
        </p:txBody>
      </p:sp>
      <p:grpSp>
        <p:nvGrpSpPr>
          <p:cNvPr id="17" name="グループ化 16"/>
          <p:cNvGrpSpPr/>
          <p:nvPr/>
        </p:nvGrpSpPr>
        <p:grpSpPr>
          <a:xfrm>
            <a:off x="585536" y="1203160"/>
            <a:ext cx="232610" cy="2017297"/>
            <a:chOff x="1608220" y="2887581"/>
            <a:chExt cx="232610" cy="2017297"/>
          </a:xfrm>
        </p:grpSpPr>
        <p:sp>
          <p:nvSpPr>
            <p:cNvPr id="11" name="正方形/長方形 10"/>
            <p:cNvSpPr/>
            <p:nvPr/>
          </p:nvSpPr>
          <p:spPr>
            <a:xfrm>
              <a:off x="1624262" y="2887581"/>
              <a:ext cx="204537" cy="20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0251" y="4014540"/>
              <a:ext cx="204537" cy="2045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628273" y="3625518"/>
              <a:ext cx="204537" cy="2045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正方形/長方形 13"/>
            <p:cNvSpPr/>
            <p:nvPr/>
          </p:nvSpPr>
          <p:spPr>
            <a:xfrm>
              <a:off x="1636293" y="3272594"/>
              <a:ext cx="204537" cy="2045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08220" y="4339393"/>
              <a:ext cx="204537" cy="2045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620253" y="4700340"/>
              <a:ext cx="204537" cy="204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0" y="5835317"/>
            <a:ext cx="8494633" cy="830997"/>
          </a:xfrm>
          <a:prstGeom prst="rect">
            <a:avLst/>
          </a:prstGeom>
          <a:noFill/>
        </p:spPr>
        <p:txBody>
          <a:bodyPr wrap="none" rtlCol="0">
            <a:spAutoFit/>
          </a:bodyPr>
          <a:lstStyle/>
          <a:p>
            <a:pPr algn="ctr"/>
            <a:r>
              <a:rPr kumimoji="1" lang="ja-JP" altLang="en-US" sz="2400" dirty="0"/>
              <a:t>低い　　</a:t>
            </a:r>
            <a:r>
              <a:rPr lang="ja-JP" altLang="en-US" sz="2400" dirty="0"/>
              <a:t>←　　</a:t>
            </a:r>
            <a:r>
              <a:rPr kumimoji="1" lang="ja-JP" altLang="en-US" sz="2400" dirty="0"/>
              <a:t>活用の程度　　→　　高い</a:t>
            </a:r>
            <a:endParaRPr kumimoji="1" lang="en-US" altLang="ja-JP" sz="2400" dirty="0"/>
          </a:p>
          <a:p>
            <a:r>
              <a:rPr lang="ja-JP" altLang="en-US" sz="2400" dirty="0"/>
              <a:t>活用していない＜参考程度＜一定程度＜確実に活用している</a:t>
            </a:r>
            <a:endParaRPr kumimoji="1" lang="ja-JP" altLang="en-US" sz="2400" dirty="0"/>
          </a:p>
        </p:txBody>
      </p:sp>
      <p:grpSp>
        <p:nvGrpSpPr>
          <p:cNvPr id="25" name="グループ化 24"/>
          <p:cNvGrpSpPr/>
          <p:nvPr/>
        </p:nvGrpSpPr>
        <p:grpSpPr>
          <a:xfrm>
            <a:off x="445166" y="4487779"/>
            <a:ext cx="7507708" cy="553453"/>
            <a:chOff x="445166" y="4487779"/>
            <a:chExt cx="7507708" cy="553453"/>
          </a:xfrm>
        </p:grpSpPr>
        <p:sp>
          <p:nvSpPr>
            <p:cNvPr id="18" name="線吹き出し 1 (枠付き) 17"/>
            <p:cNvSpPr/>
            <p:nvPr/>
          </p:nvSpPr>
          <p:spPr>
            <a:xfrm>
              <a:off x="445166" y="4487779"/>
              <a:ext cx="5438275" cy="553453"/>
            </a:xfrm>
            <a:prstGeom prst="borderCallout1">
              <a:avLst>
                <a:gd name="adj1" fmla="val 46210"/>
                <a:gd name="adj2" fmla="val 99911"/>
                <a:gd name="adj3" fmla="val -80978"/>
                <a:gd name="adj4" fmla="val 116986"/>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ゴシック" pitchFamily="49" charset="-128"/>
                  <a:ea typeface="ＭＳ ゴシック" pitchFamily="49" charset="-128"/>
                </a:rPr>
                <a:t>予算編成にもある程度活用されている</a:t>
              </a:r>
            </a:p>
          </p:txBody>
        </p:sp>
        <p:cxnSp>
          <p:nvCxnSpPr>
            <p:cNvPr id="23" name="直線コネクタ 22"/>
            <p:cNvCxnSpPr>
              <a:stCxn id="18" idx="0"/>
            </p:cNvCxnSpPr>
            <p:nvPr/>
          </p:nvCxnSpPr>
          <p:spPr>
            <a:xfrm>
              <a:off x="5883441" y="4764506"/>
              <a:ext cx="2069433" cy="144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5724644" cy="584775"/>
          </a:xfrm>
          <a:prstGeom prst="rect">
            <a:avLst/>
          </a:prstGeom>
          <a:solidFill>
            <a:schemeClr val="accent5">
              <a:lumMod val="60000"/>
              <a:lumOff val="40000"/>
            </a:schemeClr>
          </a:solidFill>
        </p:spPr>
        <p:txBody>
          <a:bodyPr wrap="none" rtlCol="0">
            <a:spAutoFit/>
          </a:bodyPr>
          <a:lstStyle/>
          <a:p>
            <a:r>
              <a:rPr kumimoji="1" lang="en-US" altLang="ja-JP" sz="3200" dirty="0">
                <a:latin typeface="ＭＳ ゴシック" pitchFamily="49" charset="-128"/>
                <a:ea typeface="ＭＳ ゴシック" pitchFamily="49" charset="-128"/>
              </a:rPr>
              <a:t>Q4.</a:t>
            </a:r>
            <a:r>
              <a:rPr kumimoji="1" lang="ja-JP" altLang="en-US" sz="3200" dirty="0">
                <a:latin typeface="ＭＳ ゴシック" pitchFamily="49" charset="-128"/>
                <a:ea typeface="ＭＳ ゴシック" pitchFamily="49" charset="-128"/>
              </a:rPr>
              <a:t>政策評価の課題</a:t>
            </a:r>
            <a:r>
              <a:rPr kumimoji="1" lang="en-US" altLang="ja-JP" sz="3200" dirty="0">
                <a:latin typeface="ＭＳ ゴシック" pitchFamily="49" charset="-128"/>
                <a:ea typeface="ＭＳ ゴシック" pitchFamily="49" charset="-128"/>
              </a:rPr>
              <a:t>(</a:t>
            </a:r>
            <a:r>
              <a:rPr kumimoji="1" lang="ja-JP" altLang="en-US" sz="3200" dirty="0">
                <a:latin typeface="ＭＳ ゴシック" pitchFamily="49" charset="-128"/>
                <a:ea typeface="ＭＳ ゴシック" pitchFamily="49" charset="-128"/>
              </a:rPr>
              <a:t>複数回答</a:t>
            </a:r>
            <a:r>
              <a:rPr kumimoji="1" lang="en-US" altLang="ja-JP" sz="3200" dirty="0">
                <a:latin typeface="ＭＳ ゴシック" pitchFamily="49" charset="-128"/>
                <a:ea typeface="ＭＳ ゴシック" pitchFamily="49" charset="-128"/>
              </a:rPr>
              <a:t>)</a:t>
            </a:r>
            <a:endParaRPr kumimoji="1" lang="ja-JP" altLang="en-US" sz="3200" dirty="0">
              <a:latin typeface="ＭＳ ゴシック" pitchFamily="49" charset="-128"/>
              <a:ea typeface="ＭＳ ゴシック" pitchFamily="49" charset="-128"/>
            </a:endParaRPr>
          </a:p>
        </p:txBody>
      </p:sp>
      <p:grpSp>
        <p:nvGrpSpPr>
          <p:cNvPr id="8" name="グループ化 7"/>
          <p:cNvGrpSpPr/>
          <p:nvPr/>
        </p:nvGrpSpPr>
        <p:grpSpPr>
          <a:xfrm>
            <a:off x="6833938" y="1010652"/>
            <a:ext cx="4822109" cy="4800600"/>
            <a:chOff x="5185612" y="1188636"/>
            <a:chExt cx="5016940" cy="4976374"/>
          </a:xfrm>
        </p:grpSpPr>
        <p:pic>
          <p:nvPicPr>
            <p:cNvPr id="4098" name="Picture 2"/>
            <p:cNvPicPr>
              <a:picLocks noChangeAspect="1" noChangeArrowheads="1"/>
            </p:cNvPicPr>
            <p:nvPr/>
          </p:nvPicPr>
          <p:blipFill>
            <a:blip r:embed="rId2" cstate="print"/>
            <a:srcRect l="12125" t="18615" r="36682" b="6700"/>
            <a:stretch>
              <a:fillRect/>
            </a:stretch>
          </p:blipFill>
          <p:spPr bwMode="auto">
            <a:xfrm>
              <a:off x="5185612" y="1188636"/>
              <a:ext cx="4957010" cy="4976374"/>
            </a:xfrm>
            <a:prstGeom prst="rect">
              <a:avLst/>
            </a:prstGeom>
            <a:noFill/>
            <a:ln w="9525">
              <a:noFill/>
              <a:miter lim="800000"/>
              <a:headEnd/>
              <a:tailEnd/>
            </a:ln>
            <a:effectLst/>
          </p:spPr>
        </p:pic>
        <p:sp>
          <p:nvSpPr>
            <p:cNvPr id="5" name="テキスト ボックス 4"/>
            <p:cNvSpPr txBox="1"/>
            <p:nvPr/>
          </p:nvSpPr>
          <p:spPr>
            <a:xfrm>
              <a:off x="8991964" y="5609361"/>
              <a:ext cx="1210588" cy="400110"/>
            </a:xfrm>
            <a:prstGeom prst="rect">
              <a:avLst/>
            </a:prstGeom>
            <a:noFill/>
            <a:ln>
              <a:noFill/>
            </a:ln>
          </p:spPr>
          <p:txBody>
            <a:bodyPr wrap="none" rtlCol="0">
              <a:spAutoFit/>
            </a:bodyPr>
            <a:lstStyle/>
            <a:p>
              <a:r>
                <a:rPr kumimoji="1" lang="ja-JP" altLang="en-US" sz="2000" dirty="0"/>
                <a:t>単位：人</a:t>
              </a:r>
            </a:p>
          </p:txBody>
        </p:sp>
      </p:grpSp>
      <p:sp>
        <p:nvSpPr>
          <p:cNvPr id="9" name="テキスト ボックス 8"/>
          <p:cNvSpPr txBox="1"/>
          <p:nvPr/>
        </p:nvSpPr>
        <p:spPr>
          <a:xfrm>
            <a:off x="242158" y="998620"/>
            <a:ext cx="6494085" cy="3416320"/>
          </a:xfrm>
          <a:prstGeom prst="rect">
            <a:avLst/>
          </a:prstGeom>
          <a:noFill/>
        </p:spPr>
        <p:txBody>
          <a:bodyPr wrap="none" rtlCol="0">
            <a:spAutoFit/>
          </a:bodyPr>
          <a:lstStyle/>
          <a:p>
            <a:r>
              <a:rPr lang="ja-JP" altLang="en-US" sz="2400" dirty="0"/>
              <a:t>１ 評価票の様式がわかりづらい</a:t>
            </a:r>
            <a:br>
              <a:rPr lang="ja-JP" altLang="en-US" sz="2400" dirty="0"/>
            </a:br>
            <a:r>
              <a:rPr lang="ja-JP" altLang="en-US" sz="2400" dirty="0"/>
              <a:t>２ 計画の進行管理、事務事業の企画・立案に</a:t>
            </a:r>
            <a:endParaRPr lang="en-US" altLang="ja-JP" sz="2400" dirty="0"/>
          </a:p>
          <a:p>
            <a:pPr marL="444500"/>
            <a:r>
              <a:rPr lang="ja-JP" altLang="en-US" sz="2400" dirty="0"/>
              <a:t>必要な情報が評価結果に含まれていない</a:t>
            </a:r>
            <a:endParaRPr lang="en-US" altLang="ja-JP" sz="2400" dirty="0"/>
          </a:p>
          <a:p>
            <a:r>
              <a:rPr lang="ja-JP" altLang="en-US" sz="2400" dirty="0"/>
              <a:t>３ 政策評価結果の正確性に疑問を感じる</a:t>
            </a:r>
            <a:br>
              <a:rPr lang="ja-JP" altLang="en-US" sz="2400" dirty="0"/>
            </a:br>
            <a:r>
              <a:rPr lang="ja-JP" altLang="en-US" sz="2400" dirty="0"/>
              <a:t>４ 市民生活実感調査の設問の妥当性に</a:t>
            </a:r>
            <a:endParaRPr lang="en-US" altLang="ja-JP" sz="2400" dirty="0"/>
          </a:p>
          <a:p>
            <a:pPr marL="444500"/>
            <a:r>
              <a:rPr lang="ja-JP" altLang="en-US" sz="2400" dirty="0"/>
              <a:t>疑問を感じる</a:t>
            </a:r>
            <a:endParaRPr lang="en-US" altLang="ja-JP" sz="2400" dirty="0"/>
          </a:p>
          <a:p>
            <a:r>
              <a:rPr lang="ja-JP" altLang="en-US" sz="2400" dirty="0"/>
              <a:t>５</a:t>
            </a:r>
            <a:r>
              <a:rPr lang="en-US" altLang="ja-JP" sz="2400" dirty="0"/>
              <a:t> </a:t>
            </a:r>
            <a:r>
              <a:rPr lang="ja-JP" altLang="en-US" sz="2400" dirty="0"/>
              <a:t>特に課題はない</a:t>
            </a:r>
            <a:br>
              <a:rPr lang="ja-JP" altLang="en-US" sz="2400" dirty="0"/>
            </a:br>
            <a:r>
              <a:rPr lang="ja-JP" altLang="en-US" sz="2400" dirty="0"/>
              <a:t>６</a:t>
            </a:r>
            <a:r>
              <a:rPr lang="en-US" altLang="ja-JP" sz="2400" dirty="0"/>
              <a:t> </a:t>
            </a:r>
            <a:r>
              <a:rPr lang="ja-JP" altLang="en-US" sz="2400" dirty="0"/>
              <a:t>その他</a:t>
            </a:r>
            <a:endParaRPr lang="en-US" altLang="ja-JP" sz="2400" dirty="0"/>
          </a:p>
          <a:p>
            <a:r>
              <a:rPr kumimoji="1" lang="ja-JP" altLang="en-US" sz="2400" dirty="0"/>
              <a:t>無回答</a:t>
            </a:r>
          </a:p>
        </p:txBody>
      </p:sp>
      <p:grpSp>
        <p:nvGrpSpPr>
          <p:cNvPr id="18" name="グループ化 17"/>
          <p:cNvGrpSpPr/>
          <p:nvPr/>
        </p:nvGrpSpPr>
        <p:grpSpPr>
          <a:xfrm>
            <a:off x="0" y="1191126"/>
            <a:ext cx="204537" cy="3076075"/>
            <a:chOff x="1283368" y="4186990"/>
            <a:chExt cx="204537" cy="3076075"/>
          </a:xfrm>
        </p:grpSpPr>
        <p:sp>
          <p:nvSpPr>
            <p:cNvPr id="11" name="正方形/長方形 10"/>
            <p:cNvSpPr/>
            <p:nvPr/>
          </p:nvSpPr>
          <p:spPr>
            <a:xfrm>
              <a:off x="1283368" y="4186990"/>
              <a:ext cx="204537" cy="20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83368" y="5602707"/>
              <a:ext cx="204537" cy="2045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283368" y="5273844"/>
              <a:ext cx="204537" cy="2045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正方形/長方形 13"/>
            <p:cNvSpPr/>
            <p:nvPr/>
          </p:nvSpPr>
          <p:spPr>
            <a:xfrm>
              <a:off x="1283368" y="4547941"/>
              <a:ext cx="204537" cy="2045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283368" y="6348666"/>
              <a:ext cx="204537" cy="2045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283368" y="6697581"/>
              <a:ext cx="204537" cy="204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正方形/長方形 16"/>
            <p:cNvSpPr/>
            <p:nvPr/>
          </p:nvSpPr>
          <p:spPr>
            <a:xfrm>
              <a:off x="1283368" y="7058527"/>
              <a:ext cx="204537" cy="20453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線吹き出し 1 (枠付き) 18"/>
          <p:cNvSpPr/>
          <p:nvPr/>
        </p:nvSpPr>
        <p:spPr>
          <a:xfrm>
            <a:off x="216568" y="5089359"/>
            <a:ext cx="6328611" cy="1443788"/>
          </a:xfrm>
          <a:prstGeom prst="borderCallout1">
            <a:avLst>
              <a:gd name="adj1" fmla="val -592"/>
              <a:gd name="adj2" fmla="val 79412"/>
              <a:gd name="adj3" fmla="val -84824"/>
              <a:gd name="adj4" fmla="val 9795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ゴシック" pitchFamily="49" charset="-128"/>
                <a:ea typeface="ＭＳ ゴシック" pitchFamily="49" charset="-128"/>
              </a:rPr>
              <a:t>・課題は特にないと考えている職員が多い</a:t>
            </a:r>
            <a:endParaRPr kumimoji="1" lang="en-US" altLang="ja-JP" sz="2400" dirty="0">
              <a:solidFill>
                <a:schemeClr val="tx1"/>
              </a:solidFill>
              <a:latin typeface="ＭＳ ゴシック" pitchFamily="49" charset="-128"/>
              <a:ea typeface="ＭＳ ゴシック" pitchFamily="49" charset="-128"/>
            </a:endParaRPr>
          </a:p>
          <a:p>
            <a:r>
              <a:rPr kumimoji="1" lang="ja-JP" altLang="en-US" sz="2400" dirty="0">
                <a:solidFill>
                  <a:schemeClr val="tx1"/>
                </a:solidFill>
                <a:latin typeface="ＭＳ ゴシック" pitchFamily="49" charset="-128"/>
                <a:ea typeface="ＭＳ ゴシック" pitchFamily="49" charset="-128"/>
              </a:rPr>
              <a:t>・課題として認識されているのは、政策評価</a:t>
            </a:r>
            <a:endParaRPr kumimoji="1" lang="en-US" altLang="ja-JP" sz="2400" dirty="0">
              <a:solidFill>
                <a:schemeClr val="tx1"/>
              </a:solidFill>
              <a:latin typeface="ＭＳ ゴシック" pitchFamily="49" charset="-128"/>
              <a:ea typeface="ＭＳ ゴシック" pitchFamily="49" charset="-128"/>
            </a:endParaRPr>
          </a:p>
          <a:p>
            <a:pPr marL="265113"/>
            <a:r>
              <a:rPr kumimoji="1" lang="ja-JP" altLang="en-US" sz="2400" dirty="0">
                <a:solidFill>
                  <a:schemeClr val="tx1"/>
                </a:solidFill>
                <a:latin typeface="ＭＳ ゴシック" pitchFamily="49" charset="-128"/>
                <a:ea typeface="ＭＳ ゴシック" pitchFamily="49" charset="-128"/>
              </a:rPr>
              <a:t>の必要性や重要性、正確性に対する疑問</a:t>
            </a:r>
            <a:r>
              <a:rPr lang="ja-JP" altLang="en-US" sz="2400" dirty="0">
                <a:solidFill>
                  <a:schemeClr val="tx1"/>
                </a:solidFill>
                <a:latin typeface="ＭＳ ゴシック" pitchFamily="49" charset="-128"/>
                <a:ea typeface="ＭＳ ゴシック" pitchFamily="49" charset="-128"/>
              </a:rPr>
              <a:t>、</a:t>
            </a:r>
            <a:endParaRPr lang="en-US" altLang="ja-JP" sz="2400" dirty="0">
              <a:solidFill>
                <a:schemeClr val="tx1"/>
              </a:solidFill>
              <a:latin typeface="ＭＳ ゴシック" pitchFamily="49" charset="-128"/>
              <a:ea typeface="ＭＳ ゴシック" pitchFamily="49" charset="-128"/>
            </a:endParaRPr>
          </a:p>
          <a:p>
            <a:pPr marL="265113"/>
            <a:r>
              <a:rPr lang="ja-JP" altLang="en-US" sz="2400" dirty="0">
                <a:solidFill>
                  <a:schemeClr val="tx1"/>
                </a:solidFill>
                <a:latin typeface="ＭＳ ゴシック" pitchFamily="49" charset="-128"/>
                <a:ea typeface="ＭＳ ゴシック" pitchFamily="49" charset="-128"/>
              </a:rPr>
              <a:t>職員の負担が大きいことが中心</a:t>
            </a:r>
            <a:endParaRPr kumimoji="1" lang="ja-JP" altLang="en-US" sz="2400"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035469"/>
            <a:ext cx="12192000" cy="720000"/>
          </a:xfrm>
          <a:prstGeom prst="rect">
            <a:avLst/>
          </a:prstGeom>
          <a:solidFill>
            <a:schemeClr val="accent5">
              <a:lumMod val="60000"/>
              <a:lumOff val="40000"/>
            </a:schemeClr>
          </a:solidFill>
          <a:ln>
            <a:noFill/>
          </a:ln>
        </p:spPr>
        <p:txBody>
          <a:bodyPr wrap="square" rtlCol="0">
            <a:spAutoFit/>
          </a:bodyPr>
          <a:lstStyle/>
          <a:p>
            <a:pPr algn="ctr"/>
            <a:r>
              <a:rPr lang="ja-JP" altLang="en-US" sz="4400" dirty="0">
                <a:solidFill>
                  <a:prstClr val="black"/>
                </a:solidFill>
                <a:latin typeface="HGPｺﾞｼｯｸE" panose="020B0900000000000000" pitchFamily="50" charset="-128"/>
                <a:ea typeface="HGPｺﾞｼｯｸE" panose="020B0900000000000000" pitchFamily="50" charset="-128"/>
                <a:cs typeface="+mj-cs"/>
              </a:rPr>
              <a:t>１　　１年間のゼミ活動記録</a:t>
            </a:r>
            <a:endParaRPr kumimoji="1" lang="ja-JP" altLang="en-US" dirty="0"/>
          </a:p>
        </p:txBody>
      </p:sp>
      <p:sp>
        <p:nvSpPr>
          <p:cNvPr id="3" name="スライド番号プレースホルダ 2"/>
          <p:cNvSpPr>
            <a:spLocks noGrp="1"/>
          </p:cNvSpPr>
          <p:nvPr>
            <p:ph type="sldNum" sz="quarter" idx="12"/>
          </p:nvPr>
        </p:nvSpPr>
        <p:spPr/>
        <p:txBody>
          <a:bodyPr/>
          <a:lstStyle/>
          <a:p>
            <a:fld id="{5218DDFB-7021-49BB-B997-9D69FBDC9F8C}" type="slidenum">
              <a:rPr kumimoji="1" lang="ja-JP" altLang="en-US" smtClean="0"/>
              <a:pPr/>
              <a:t>3</a:t>
            </a:fld>
            <a:endParaRPr kumimoji="1" lang="ja-JP" altLang="en-US"/>
          </a:p>
        </p:txBody>
      </p:sp>
    </p:spTree>
    <p:extLst>
      <p:ext uri="{BB962C8B-B14F-4D97-AF65-F5344CB8AC3E}">
        <p14:creationId xmlns:p14="http://schemas.microsoft.com/office/powerpoint/2010/main" val="90977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11469807" cy="584775"/>
          </a:xfrm>
          <a:prstGeom prst="rect">
            <a:avLst/>
          </a:prstGeom>
          <a:solidFill>
            <a:schemeClr val="accent5">
              <a:lumMod val="60000"/>
              <a:lumOff val="40000"/>
            </a:schemeClr>
          </a:solidFill>
        </p:spPr>
        <p:txBody>
          <a:bodyPr wrap="none" rtlCol="0">
            <a:spAutoFit/>
          </a:bodyPr>
          <a:lstStyle/>
          <a:p>
            <a:r>
              <a:rPr kumimoji="1" lang="en-US" altLang="ja-JP" sz="3200" dirty="0">
                <a:latin typeface="ＭＳ ゴシック" pitchFamily="49" charset="-128"/>
                <a:ea typeface="ＭＳ ゴシック" pitchFamily="49" charset="-128"/>
              </a:rPr>
              <a:t>Q5.</a:t>
            </a:r>
            <a:r>
              <a:rPr kumimoji="1" lang="ja-JP" altLang="en-US" sz="3200" dirty="0">
                <a:latin typeface="ＭＳ ゴシック" pitchFamily="49" charset="-128"/>
                <a:ea typeface="ＭＳ ゴシック" pitchFamily="49" charset="-128"/>
              </a:rPr>
              <a:t>評価結果をより活用するための方策</a:t>
            </a:r>
            <a:r>
              <a:rPr kumimoji="1" lang="en-US" altLang="ja-JP" sz="3200" dirty="0">
                <a:latin typeface="ＭＳ ゴシック" pitchFamily="49" charset="-128"/>
                <a:ea typeface="ＭＳ ゴシック" pitchFamily="49" charset="-128"/>
              </a:rPr>
              <a:t>(</a:t>
            </a:r>
            <a:r>
              <a:rPr kumimoji="1" lang="ja-JP" altLang="en-US" sz="3200" dirty="0">
                <a:latin typeface="ＭＳ ゴシック" pitchFamily="49" charset="-128"/>
                <a:ea typeface="ＭＳ ゴシック" pitchFamily="49" charset="-128"/>
              </a:rPr>
              <a:t>複数回答＋自由記述</a:t>
            </a:r>
            <a:r>
              <a:rPr kumimoji="1" lang="en-US" altLang="ja-JP" sz="3200" dirty="0">
                <a:latin typeface="ＭＳ ゴシック" pitchFamily="49" charset="-128"/>
                <a:ea typeface="ＭＳ ゴシック" pitchFamily="49" charset="-128"/>
              </a:rPr>
              <a:t>)</a:t>
            </a:r>
            <a:endParaRPr kumimoji="1" lang="ja-JP" altLang="en-US" sz="3200" dirty="0">
              <a:latin typeface="ＭＳ ゴシック" pitchFamily="49" charset="-128"/>
              <a:ea typeface="ＭＳ ゴシック" pitchFamily="49" charset="-128"/>
            </a:endParaRPr>
          </a:p>
        </p:txBody>
      </p:sp>
      <p:sp>
        <p:nvSpPr>
          <p:cNvPr id="9" name="テキスト ボックス 8"/>
          <p:cNvSpPr txBox="1"/>
          <p:nvPr/>
        </p:nvSpPr>
        <p:spPr>
          <a:xfrm>
            <a:off x="625642" y="757990"/>
            <a:ext cx="6340197" cy="3416320"/>
          </a:xfrm>
          <a:prstGeom prst="rect">
            <a:avLst/>
          </a:prstGeom>
          <a:noFill/>
        </p:spPr>
        <p:txBody>
          <a:bodyPr wrap="none" rtlCol="0">
            <a:spAutoFit/>
          </a:bodyPr>
          <a:lstStyle/>
          <a:p>
            <a:r>
              <a:rPr lang="ja-JP" altLang="en-US" sz="2400" dirty="0"/>
              <a:t>１　評価結果や資料の分量を減らす</a:t>
            </a:r>
            <a:br>
              <a:rPr lang="ja-JP" altLang="en-US" sz="2400" dirty="0"/>
            </a:br>
            <a:r>
              <a:rPr lang="ja-JP" altLang="en-US" sz="2400" dirty="0"/>
              <a:t>２　評価票の内容を充実させる</a:t>
            </a:r>
            <a:endParaRPr lang="en-US" altLang="ja-JP" sz="2400" dirty="0"/>
          </a:p>
          <a:p>
            <a:r>
              <a:rPr lang="ja-JP" altLang="en-US" sz="2400" dirty="0"/>
              <a:t>３　評価結果をよりわかりやすく示す</a:t>
            </a:r>
            <a:br>
              <a:rPr lang="ja-JP" altLang="en-US" sz="2400" dirty="0"/>
            </a:br>
            <a:r>
              <a:rPr lang="ja-JP" altLang="en-US" sz="2400" dirty="0"/>
              <a:t>４　各局の希望に応じて市民生活実感調査に</a:t>
            </a:r>
            <a:endParaRPr lang="en-US" altLang="ja-JP" sz="2400" dirty="0"/>
          </a:p>
          <a:p>
            <a:pPr marL="541338"/>
            <a:r>
              <a:rPr lang="ja-JP" altLang="en-US" sz="2400" dirty="0"/>
              <a:t>質問事項を追加する</a:t>
            </a:r>
            <a:endParaRPr lang="en-US" altLang="ja-JP" sz="2400" dirty="0"/>
          </a:p>
          <a:p>
            <a:r>
              <a:rPr lang="ja-JP" altLang="en-US" sz="2400" dirty="0"/>
              <a:t>５　評価結果の正確性を向上させる</a:t>
            </a:r>
            <a:br>
              <a:rPr lang="ja-JP" altLang="en-US" sz="2400" dirty="0"/>
            </a:br>
            <a:r>
              <a:rPr lang="ja-JP" altLang="en-US" sz="2400" dirty="0"/>
              <a:t>６　政策評価の手法を改善する</a:t>
            </a:r>
            <a:endParaRPr lang="en-US" altLang="ja-JP" sz="2400" dirty="0"/>
          </a:p>
          <a:p>
            <a:r>
              <a:rPr kumimoji="1" lang="ja-JP" altLang="en-US" sz="2400" dirty="0"/>
              <a:t>７　その他</a:t>
            </a:r>
            <a:endParaRPr kumimoji="1" lang="en-US" altLang="ja-JP" sz="2400" dirty="0"/>
          </a:p>
          <a:p>
            <a:r>
              <a:rPr lang="ja-JP" altLang="en-US" sz="2400" dirty="0"/>
              <a:t>無回答</a:t>
            </a:r>
            <a:endParaRPr lang="en-US" altLang="ja-JP" sz="2400" dirty="0"/>
          </a:p>
        </p:txBody>
      </p:sp>
      <p:grpSp>
        <p:nvGrpSpPr>
          <p:cNvPr id="19" name="グループ化 18"/>
          <p:cNvGrpSpPr/>
          <p:nvPr/>
        </p:nvGrpSpPr>
        <p:grpSpPr>
          <a:xfrm>
            <a:off x="284748" y="914401"/>
            <a:ext cx="244642" cy="3120190"/>
            <a:chOff x="284748" y="914401"/>
            <a:chExt cx="244642" cy="3120190"/>
          </a:xfrm>
        </p:grpSpPr>
        <p:grpSp>
          <p:nvGrpSpPr>
            <p:cNvPr id="10" name="グループ化 9"/>
            <p:cNvGrpSpPr/>
            <p:nvPr/>
          </p:nvGrpSpPr>
          <p:grpSpPr>
            <a:xfrm>
              <a:off x="284748" y="914401"/>
              <a:ext cx="244642" cy="2727159"/>
              <a:chOff x="1283368" y="4090738"/>
              <a:chExt cx="244642" cy="2727159"/>
            </a:xfrm>
          </p:grpSpPr>
          <p:sp>
            <p:nvSpPr>
              <p:cNvPr id="11" name="正方形/長方形 10"/>
              <p:cNvSpPr/>
              <p:nvPr/>
            </p:nvSpPr>
            <p:spPr>
              <a:xfrm>
                <a:off x="1311442" y="4090738"/>
                <a:ext cx="204537" cy="20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95399" y="5157539"/>
                <a:ext cx="204537" cy="2045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315453" y="4816644"/>
                <a:ext cx="204537" cy="2045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正方形/長方形 13"/>
              <p:cNvSpPr/>
              <p:nvPr/>
            </p:nvSpPr>
            <p:spPr>
              <a:xfrm>
                <a:off x="1323473" y="4475751"/>
                <a:ext cx="204537" cy="2045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295400" y="5867403"/>
                <a:ext cx="204537" cy="2045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283370" y="6252413"/>
                <a:ext cx="204537" cy="204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正方形/長方形 16"/>
              <p:cNvSpPr/>
              <p:nvPr/>
            </p:nvSpPr>
            <p:spPr>
              <a:xfrm>
                <a:off x="1283368" y="6613359"/>
                <a:ext cx="204537" cy="20453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292769" y="3830053"/>
              <a:ext cx="204537" cy="204538"/>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98632" y="1058778"/>
            <a:ext cx="4892250" cy="4427621"/>
            <a:chOff x="5474369" y="2334126"/>
            <a:chExt cx="4435049" cy="4171070"/>
          </a:xfrm>
        </p:grpSpPr>
        <p:pic>
          <p:nvPicPr>
            <p:cNvPr id="5123" name="Picture 3"/>
            <p:cNvPicPr>
              <a:picLocks noChangeAspect="1" noChangeArrowheads="1"/>
            </p:cNvPicPr>
            <p:nvPr/>
          </p:nvPicPr>
          <p:blipFill>
            <a:blip r:embed="rId2" cstate="print"/>
            <a:srcRect l="5287" t="33185" r="40870" b="2905"/>
            <a:stretch>
              <a:fillRect/>
            </a:stretch>
          </p:blipFill>
          <p:spPr bwMode="auto">
            <a:xfrm>
              <a:off x="5474369" y="2334126"/>
              <a:ext cx="4186989" cy="4171070"/>
            </a:xfrm>
            <a:prstGeom prst="rect">
              <a:avLst/>
            </a:prstGeom>
            <a:noFill/>
            <a:ln w="9525">
              <a:noFill/>
              <a:miter lim="800000"/>
              <a:headEnd/>
              <a:tailEnd/>
            </a:ln>
            <a:effectLst/>
          </p:spPr>
        </p:pic>
        <p:sp>
          <p:nvSpPr>
            <p:cNvPr id="5" name="テキスト ボックス 4"/>
            <p:cNvSpPr txBox="1"/>
            <p:nvPr/>
          </p:nvSpPr>
          <p:spPr>
            <a:xfrm>
              <a:off x="8698830" y="6100010"/>
              <a:ext cx="1210588" cy="400110"/>
            </a:xfrm>
            <a:prstGeom prst="rect">
              <a:avLst/>
            </a:prstGeom>
            <a:noFill/>
          </p:spPr>
          <p:txBody>
            <a:bodyPr wrap="none" rtlCol="0">
              <a:spAutoFit/>
            </a:bodyPr>
            <a:lstStyle/>
            <a:p>
              <a:r>
                <a:rPr kumimoji="1" lang="ja-JP" altLang="en-US" sz="2000" dirty="0"/>
                <a:t>単位：人</a:t>
              </a:r>
            </a:p>
          </p:txBody>
        </p:sp>
      </p:grpSp>
      <p:sp>
        <p:nvSpPr>
          <p:cNvPr id="23" name="線吹き出し 1 (枠付き) 22"/>
          <p:cNvSpPr/>
          <p:nvPr/>
        </p:nvSpPr>
        <p:spPr>
          <a:xfrm>
            <a:off x="2009273" y="4704347"/>
            <a:ext cx="4042612" cy="914400"/>
          </a:xfrm>
          <a:prstGeom prst="borderCallout1">
            <a:avLst>
              <a:gd name="adj1" fmla="val 26645"/>
              <a:gd name="adj2" fmla="val 99459"/>
              <a:gd name="adj3" fmla="val -53290"/>
              <a:gd name="adj4" fmla="val 12541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ゴシック" pitchFamily="49" charset="-128"/>
                <a:ea typeface="ＭＳ ゴシック" pitchFamily="49" charset="-128"/>
              </a:rPr>
              <a:t>・職員の負担軽減</a:t>
            </a:r>
            <a:endParaRPr kumimoji="1" lang="en-US" altLang="ja-JP" sz="2400" dirty="0">
              <a:solidFill>
                <a:schemeClr val="tx1"/>
              </a:solidFill>
              <a:latin typeface="ＭＳ ゴシック" pitchFamily="49" charset="-128"/>
              <a:ea typeface="ＭＳ ゴシック" pitchFamily="49" charset="-128"/>
            </a:endParaRPr>
          </a:p>
          <a:p>
            <a:r>
              <a:rPr lang="ja-JP" altLang="en-US" sz="2400" dirty="0">
                <a:solidFill>
                  <a:schemeClr val="tx1"/>
                </a:solidFill>
                <a:latin typeface="ＭＳ ゴシック" pitchFamily="49" charset="-128"/>
                <a:ea typeface="ＭＳ ゴシック" pitchFamily="49" charset="-128"/>
              </a:rPr>
              <a:t>・評価結果の正確性の向上</a:t>
            </a:r>
            <a:endParaRPr kumimoji="1" lang="ja-JP" altLang="en-US" sz="2400"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31</a:t>
            </a:fld>
            <a:endParaRPr kumimoji="1" lang="ja-JP" altLang="en-US"/>
          </a:p>
        </p:txBody>
      </p:sp>
      <p:sp>
        <p:nvSpPr>
          <p:cNvPr id="3" name="テキスト ボックス 2"/>
          <p:cNvSpPr txBox="1"/>
          <p:nvPr/>
        </p:nvSpPr>
        <p:spPr>
          <a:xfrm>
            <a:off x="0" y="0"/>
            <a:ext cx="6545382" cy="584775"/>
          </a:xfrm>
          <a:prstGeom prst="rect">
            <a:avLst/>
          </a:prstGeom>
          <a:solidFill>
            <a:schemeClr val="accent5">
              <a:lumMod val="60000"/>
              <a:lumOff val="40000"/>
            </a:schemeClr>
          </a:solidFill>
        </p:spPr>
        <p:txBody>
          <a:bodyPr wrap="none" rtlCol="0">
            <a:spAutoFit/>
          </a:bodyPr>
          <a:lstStyle/>
          <a:p>
            <a:r>
              <a:rPr kumimoji="1" lang="en-US" altLang="ja-JP" sz="3200" dirty="0">
                <a:latin typeface="ＭＳ ゴシック" pitchFamily="49" charset="-128"/>
                <a:ea typeface="ＭＳ ゴシック" pitchFamily="49" charset="-128"/>
              </a:rPr>
              <a:t>Q5.</a:t>
            </a:r>
            <a:r>
              <a:rPr kumimoji="1" lang="ja-JP" altLang="en-US" sz="3200" dirty="0">
                <a:latin typeface="ＭＳ ゴシック" pitchFamily="49" charset="-128"/>
                <a:ea typeface="ＭＳ ゴシック" pitchFamily="49" charset="-128"/>
              </a:rPr>
              <a:t>方策の具体的な内容</a:t>
            </a:r>
            <a:r>
              <a:rPr kumimoji="1" lang="en-US" altLang="ja-JP" sz="3200" dirty="0">
                <a:latin typeface="ＭＳ ゴシック" pitchFamily="49" charset="-128"/>
                <a:ea typeface="ＭＳ ゴシック" pitchFamily="49" charset="-128"/>
              </a:rPr>
              <a:t>(</a:t>
            </a:r>
            <a:r>
              <a:rPr kumimoji="1" lang="ja-JP" altLang="en-US" sz="3200" dirty="0">
                <a:latin typeface="ＭＳ ゴシック" pitchFamily="49" charset="-128"/>
                <a:ea typeface="ＭＳ ゴシック" pitchFamily="49" charset="-128"/>
              </a:rPr>
              <a:t>自由記述</a:t>
            </a:r>
            <a:r>
              <a:rPr kumimoji="1" lang="en-US" altLang="ja-JP" sz="3200" dirty="0">
                <a:latin typeface="ＭＳ ゴシック" pitchFamily="49" charset="-128"/>
                <a:ea typeface="ＭＳ ゴシック" pitchFamily="49" charset="-128"/>
              </a:rPr>
              <a:t>)</a:t>
            </a:r>
            <a:endParaRPr kumimoji="1" lang="ja-JP" altLang="en-US" sz="3200" dirty="0">
              <a:latin typeface="ＭＳ ゴシック" pitchFamily="49" charset="-128"/>
              <a:ea typeface="ＭＳ ゴシック" pitchFamily="49" charset="-128"/>
            </a:endParaRPr>
          </a:p>
        </p:txBody>
      </p:sp>
      <p:sp>
        <p:nvSpPr>
          <p:cNvPr id="4" name="テキスト ボックス 3"/>
          <p:cNvSpPr txBox="1"/>
          <p:nvPr/>
        </p:nvSpPr>
        <p:spPr>
          <a:xfrm>
            <a:off x="180474" y="782052"/>
            <a:ext cx="4288353" cy="1384995"/>
          </a:xfrm>
          <a:prstGeom prst="rect">
            <a:avLst/>
          </a:prstGeom>
          <a:solidFill>
            <a:schemeClr val="accent5">
              <a:lumMod val="20000"/>
              <a:lumOff val="80000"/>
            </a:schemeClr>
          </a:solidFill>
          <a:ln w="57150">
            <a:solidFill>
              <a:schemeClr val="accent1"/>
            </a:solidFill>
          </a:ln>
        </p:spPr>
        <p:txBody>
          <a:bodyPr wrap="none" rtlCol="0">
            <a:spAutoFit/>
          </a:bodyPr>
          <a:lstStyle/>
          <a:p>
            <a:r>
              <a:rPr kumimoji="1" lang="ja-JP" altLang="en-US" sz="2400" dirty="0"/>
              <a:t>１　資料の分量を減らす</a:t>
            </a:r>
            <a:endParaRPr kumimoji="1" lang="en-US" altLang="ja-JP" sz="2400" dirty="0"/>
          </a:p>
          <a:p>
            <a:r>
              <a:rPr lang="ja-JP" altLang="en-US" sz="2000" dirty="0"/>
              <a:t>・主要なものや評価結果が悪かった</a:t>
            </a:r>
            <a:endParaRPr lang="en-US" altLang="ja-JP" sz="2000" dirty="0"/>
          </a:p>
          <a:p>
            <a:pPr marL="265113"/>
            <a:r>
              <a:rPr lang="ja-JP" altLang="en-US" sz="2000" dirty="0"/>
              <a:t>ものに絞って分析を行う</a:t>
            </a:r>
            <a:endParaRPr lang="en-US" altLang="ja-JP" sz="2000" dirty="0"/>
          </a:p>
          <a:p>
            <a:r>
              <a:rPr kumimoji="1" lang="ja-JP" altLang="en-US" sz="2000" dirty="0"/>
              <a:t>・文章を書く量を減らす</a:t>
            </a:r>
          </a:p>
        </p:txBody>
      </p:sp>
      <p:sp>
        <p:nvSpPr>
          <p:cNvPr id="5" name="テキスト ボックス 4"/>
          <p:cNvSpPr txBox="1"/>
          <p:nvPr/>
        </p:nvSpPr>
        <p:spPr>
          <a:xfrm>
            <a:off x="1335506" y="2370221"/>
            <a:ext cx="4801314" cy="769441"/>
          </a:xfrm>
          <a:prstGeom prst="rect">
            <a:avLst/>
          </a:prstGeom>
          <a:solidFill>
            <a:schemeClr val="accent4">
              <a:lumMod val="20000"/>
              <a:lumOff val="80000"/>
            </a:schemeClr>
          </a:solidFill>
          <a:ln w="57150">
            <a:solidFill>
              <a:srgbClr val="C00000"/>
            </a:solidFill>
          </a:ln>
        </p:spPr>
        <p:txBody>
          <a:bodyPr wrap="none" rtlCol="0">
            <a:spAutoFit/>
          </a:bodyPr>
          <a:lstStyle/>
          <a:p>
            <a:r>
              <a:rPr kumimoji="1" lang="ja-JP" altLang="en-US" sz="2400" dirty="0"/>
              <a:t>２　評価票を充実させる</a:t>
            </a:r>
            <a:endParaRPr kumimoji="1" lang="en-US" altLang="ja-JP" sz="2400" dirty="0"/>
          </a:p>
          <a:p>
            <a:r>
              <a:rPr kumimoji="1" lang="ja-JP" altLang="en-US" sz="2000" dirty="0"/>
              <a:t>・</a:t>
            </a:r>
            <a:r>
              <a:rPr lang="ja-JP" altLang="en-US" sz="2000" dirty="0"/>
              <a:t>政策と施策に関する説明を充実させる</a:t>
            </a:r>
            <a:endParaRPr kumimoji="1" lang="ja-JP" altLang="en-US" sz="2000" dirty="0"/>
          </a:p>
        </p:txBody>
      </p:sp>
      <p:sp>
        <p:nvSpPr>
          <p:cNvPr id="6" name="テキスト ボックス 5"/>
          <p:cNvSpPr txBox="1"/>
          <p:nvPr/>
        </p:nvSpPr>
        <p:spPr>
          <a:xfrm>
            <a:off x="204535" y="3416969"/>
            <a:ext cx="4801314" cy="1077218"/>
          </a:xfrm>
          <a:prstGeom prst="rect">
            <a:avLst/>
          </a:prstGeom>
          <a:solidFill>
            <a:schemeClr val="accent6">
              <a:lumMod val="20000"/>
              <a:lumOff val="80000"/>
            </a:schemeClr>
          </a:solidFill>
          <a:ln w="57150">
            <a:solidFill>
              <a:schemeClr val="accent6"/>
            </a:solidFill>
          </a:ln>
        </p:spPr>
        <p:txBody>
          <a:bodyPr wrap="none" rtlCol="0">
            <a:spAutoFit/>
          </a:bodyPr>
          <a:lstStyle/>
          <a:p>
            <a:r>
              <a:rPr kumimoji="1" lang="ja-JP" altLang="en-US" sz="2400" dirty="0"/>
              <a:t>３　評価結果をわかりやすくする</a:t>
            </a:r>
            <a:endParaRPr kumimoji="1" lang="en-US" altLang="ja-JP" sz="2400" dirty="0"/>
          </a:p>
          <a:p>
            <a:r>
              <a:rPr kumimoji="1" lang="ja-JP" altLang="en-US" sz="2000" dirty="0"/>
              <a:t>・視覚的な工夫をする</a:t>
            </a:r>
            <a:endParaRPr kumimoji="1" lang="en-US" altLang="ja-JP" sz="2000" dirty="0"/>
          </a:p>
          <a:p>
            <a:r>
              <a:rPr lang="ja-JP" altLang="en-US" sz="2000" dirty="0"/>
              <a:t>・今後の方向性をしっかりと記述する</a:t>
            </a:r>
            <a:endParaRPr kumimoji="1" lang="ja-JP" altLang="en-US" sz="2000" dirty="0"/>
          </a:p>
        </p:txBody>
      </p:sp>
      <p:sp>
        <p:nvSpPr>
          <p:cNvPr id="7" name="テキスト ボックス 6"/>
          <p:cNvSpPr txBox="1"/>
          <p:nvPr/>
        </p:nvSpPr>
        <p:spPr>
          <a:xfrm>
            <a:off x="1143000" y="4860758"/>
            <a:ext cx="5724644" cy="1077218"/>
          </a:xfrm>
          <a:prstGeom prst="rect">
            <a:avLst/>
          </a:prstGeom>
          <a:solidFill>
            <a:schemeClr val="bg2">
              <a:lumMod val="90000"/>
            </a:schemeClr>
          </a:solidFill>
          <a:ln w="57150">
            <a:solidFill>
              <a:srgbClr val="7030A0"/>
            </a:solidFill>
          </a:ln>
        </p:spPr>
        <p:txBody>
          <a:bodyPr wrap="none" rtlCol="0">
            <a:spAutoFit/>
          </a:bodyPr>
          <a:lstStyle/>
          <a:p>
            <a:r>
              <a:rPr kumimoji="1" lang="ja-JP" altLang="en-US" sz="2400" dirty="0"/>
              <a:t>４　市民生活実感調査に質</a:t>
            </a:r>
            <a:r>
              <a:rPr lang="ja-JP" altLang="en-US" sz="2400" dirty="0"/>
              <a:t>問</a:t>
            </a:r>
            <a:r>
              <a:rPr kumimoji="1" lang="ja-JP" altLang="en-US" sz="2400" dirty="0"/>
              <a:t>を追加する</a:t>
            </a:r>
            <a:endParaRPr kumimoji="1" lang="en-US" altLang="ja-JP" sz="2400" dirty="0"/>
          </a:p>
          <a:p>
            <a:r>
              <a:rPr kumimoji="1" lang="ja-JP" altLang="en-US" sz="2000" dirty="0"/>
              <a:t>・各局のニーズを反映させるべき</a:t>
            </a:r>
            <a:endParaRPr kumimoji="1" lang="en-US" altLang="ja-JP" sz="2000" dirty="0"/>
          </a:p>
          <a:p>
            <a:r>
              <a:rPr lang="ja-JP" altLang="en-US" sz="2000" dirty="0"/>
              <a:t>・設問が増えすぎると回答率が低下する</a:t>
            </a:r>
            <a:endParaRPr kumimoji="1" lang="ja-JP" altLang="en-US" sz="2000" dirty="0"/>
          </a:p>
        </p:txBody>
      </p:sp>
      <p:sp>
        <p:nvSpPr>
          <p:cNvPr id="8" name="テキスト ボックス 7"/>
          <p:cNvSpPr txBox="1"/>
          <p:nvPr/>
        </p:nvSpPr>
        <p:spPr>
          <a:xfrm>
            <a:off x="5438276" y="794087"/>
            <a:ext cx="4801314" cy="1384995"/>
          </a:xfrm>
          <a:prstGeom prst="rect">
            <a:avLst/>
          </a:prstGeom>
          <a:solidFill>
            <a:schemeClr val="accent5">
              <a:lumMod val="20000"/>
              <a:lumOff val="80000"/>
            </a:schemeClr>
          </a:solidFill>
          <a:ln w="57150">
            <a:solidFill>
              <a:schemeClr val="accent5"/>
            </a:solidFill>
          </a:ln>
        </p:spPr>
        <p:txBody>
          <a:bodyPr wrap="none" rtlCol="0">
            <a:spAutoFit/>
          </a:bodyPr>
          <a:lstStyle/>
          <a:p>
            <a:r>
              <a:rPr kumimoji="1" lang="ja-JP" altLang="en-US" sz="2400" dirty="0"/>
              <a:t>５　評価結果の正確性向上</a:t>
            </a:r>
            <a:endParaRPr kumimoji="1" lang="en-US" altLang="ja-JP" sz="2400" dirty="0"/>
          </a:p>
          <a:p>
            <a:r>
              <a:rPr lang="ja-JP" altLang="en-US" sz="2000" dirty="0"/>
              <a:t>・客観指標や市民生活実感調査の設問を</a:t>
            </a:r>
            <a:endParaRPr lang="en-US" altLang="ja-JP" sz="2000" dirty="0"/>
          </a:p>
          <a:p>
            <a:pPr marL="180975"/>
            <a:r>
              <a:rPr lang="ja-JP" altLang="en-US" sz="2000" dirty="0"/>
              <a:t>実態に即したものにする</a:t>
            </a:r>
            <a:endParaRPr lang="en-US" altLang="ja-JP" sz="2000" dirty="0"/>
          </a:p>
          <a:p>
            <a:r>
              <a:rPr kumimoji="1" lang="ja-JP" altLang="en-US" sz="2000" dirty="0"/>
              <a:t>・必要に応じて追加的な調査を行う</a:t>
            </a:r>
          </a:p>
        </p:txBody>
      </p:sp>
      <p:sp>
        <p:nvSpPr>
          <p:cNvPr id="9" name="テキスト ボックス 8"/>
          <p:cNvSpPr txBox="1"/>
          <p:nvPr/>
        </p:nvSpPr>
        <p:spPr>
          <a:xfrm>
            <a:off x="6268453" y="2394284"/>
            <a:ext cx="5753498" cy="1384995"/>
          </a:xfrm>
          <a:prstGeom prst="rect">
            <a:avLst/>
          </a:prstGeom>
          <a:solidFill>
            <a:schemeClr val="accent4">
              <a:lumMod val="20000"/>
              <a:lumOff val="80000"/>
            </a:schemeClr>
          </a:solidFill>
          <a:ln w="57150">
            <a:solidFill>
              <a:schemeClr val="accent2"/>
            </a:solidFill>
          </a:ln>
        </p:spPr>
        <p:txBody>
          <a:bodyPr wrap="none" rtlCol="0">
            <a:spAutoFit/>
          </a:bodyPr>
          <a:lstStyle/>
          <a:p>
            <a:r>
              <a:rPr kumimoji="1" lang="ja-JP" altLang="en-US" sz="2400" dirty="0"/>
              <a:t>６　評価手法の改善</a:t>
            </a:r>
            <a:endParaRPr kumimoji="1" lang="en-US" altLang="ja-JP" sz="2400" dirty="0"/>
          </a:p>
          <a:p>
            <a:r>
              <a:rPr lang="ja-JP" altLang="en-US" sz="2000" dirty="0"/>
              <a:t>・市民生活実感調査を改善する</a:t>
            </a:r>
            <a:endParaRPr lang="en-US" altLang="ja-JP" sz="2000" dirty="0"/>
          </a:p>
          <a:p>
            <a:pPr marL="180975"/>
            <a:r>
              <a:rPr lang="ja-JP" altLang="en-US" sz="2000" dirty="0"/>
              <a:t>例：対象者を増やす、設問をわかりやすくする</a:t>
            </a:r>
            <a:endParaRPr lang="en-US" altLang="ja-JP" sz="2000" dirty="0"/>
          </a:p>
          <a:p>
            <a:r>
              <a:rPr kumimoji="1" lang="ja-JP" altLang="en-US" sz="2000" dirty="0"/>
              <a:t>・評価基準を明確化する</a:t>
            </a:r>
          </a:p>
        </p:txBody>
      </p:sp>
      <p:sp>
        <p:nvSpPr>
          <p:cNvPr id="10" name="テキスト ボックス 9"/>
          <p:cNvSpPr txBox="1"/>
          <p:nvPr/>
        </p:nvSpPr>
        <p:spPr>
          <a:xfrm>
            <a:off x="7134205" y="4066674"/>
            <a:ext cx="5057795" cy="1384995"/>
          </a:xfrm>
          <a:prstGeom prst="rect">
            <a:avLst/>
          </a:prstGeom>
          <a:solidFill>
            <a:schemeClr val="tx2">
              <a:lumMod val="20000"/>
              <a:lumOff val="80000"/>
            </a:schemeClr>
          </a:solidFill>
          <a:ln w="57150">
            <a:solidFill>
              <a:schemeClr val="accent1">
                <a:lumMod val="50000"/>
              </a:schemeClr>
            </a:solidFill>
          </a:ln>
        </p:spPr>
        <p:txBody>
          <a:bodyPr wrap="none" rtlCol="0">
            <a:spAutoFit/>
          </a:bodyPr>
          <a:lstStyle/>
          <a:p>
            <a:r>
              <a:rPr kumimoji="1" lang="ja-JP" altLang="en-US" sz="2400" dirty="0"/>
              <a:t>７　その他</a:t>
            </a:r>
            <a:endParaRPr kumimoji="1" lang="en-US" altLang="ja-JP" sz="2400" dirty="0"/>
          </a:p>
          <a:p>
            <a:r>
              <a:rPr lang="ja-JP" altLang="en-US" sz="2000" dirty="0"/>
              <a:t>・課題は特にないし、現状で十分</a:t>
            </a:r>
            <a:endParaRPr lang="en-US" altLang="ja-JP" sz="2000" dirty="0"/>
          </a:p>
          <a:p>
            <a:r>
              <a:rPr kumimoji="1" lang="ja-JP" altLang="en-US" sz="2000" dirty="0"/>
              <a:t>・職員の負担も考慮すべき</a:t>
            </a:r>
            <a:endParaRPr kumimoji="1" lang="en-US" altLang="ja-JP" sz="2000" dirty="0"/>
          </a:p>
          <a:p>
            <a:r>
              <a:rPr lang="ja-JP" altLang="en-US" sz="2000" dirty="0"/>
              <a:t>・毎年度実施しなくてもよいのではないか</a:t>
            </a:r>
            <a:endParaRPr kumimoji="1" lang="ja-JP"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32</a:t>
            </a:fld>
            <a:endParaRPr kumimoji="1" lang="ja-JP" altLang="en-US"/>
          </a:p>
        </p:txBody>
      </p:sp>
      <p:sp>
        <p:nvSpPr>
          <p:cNvPr id="3" name="テキスト ボックス 2"/>
          <p:cNvSpPr txBox="1"/>
          <p:nvPr/>
        </p:nvSpPr>
        <p:spPr>
          <a:xfrm>
            <a:off x="0" y="0"/>
            <a:ext cx="5929828" cy="584775"/>
          </a:xfrm>
          <a:prstGeom prst="rect">
            <a:avLst/>
          </a:prstGeom>
          <a:solidFill>
            <a:schemeClr val="accent5">
              <a:lumMod val="60000"/>
              <a:lumOff val="40000"/>
            </a:schemeClr>
          </a:solidFill>
        </p:spPr>
        <p:txBody>
          <a:bodyPr wrap="none" rtlCol="0">
            <a:spAutoFit/>
          </a:bodyPr>
          <a:lstStyle/>
          <a:p>
            <a:r>
              <a:rPr kumimoji="1" lang="ja-JP" altLang="en-US" sz="3200" dirty="0">
                <a:latin typeface="ＭＳ ゴシック" pitchFamily="49" charset="-128"/>
                <a:ea typeface="ＭＳ ゴシック" pitchFamily="49" charset="-128"/>
              </a:rPr>
              <a:t>アンケート調査の結果のまとめ</a:t>
            </a:r>
          </a:p>
        </p:txBody>
      </p:sp>
      <p:sp>
        <p:nvSpPr>
          <p:cNvPr id="6" name="テキスト ボックス 5"/>
          <p:cNvSpPr txBox="1"/>
          <p:nvPr/>
        </p:nvSpPr>
        <p:spPr>
          <a:xfrm>
            <a:off x="1985933" y="3104147"/>
            <a:ext cx="7879080" cy="892552"/>
          </a:xfrm>
          <a:prstGeom prst="rect">
            <a:avLst/>
          </a:prstGeom>
          <a:solidFill>
            <a:schemeClr val="accent4">
              <a:lumMod val="60000"/>
              <a:lumOff val="40000"/>
            </a:schemeClr>
          </a:solidFill>
        </p:spPr>
        <p:txBody>
          <a:bodyPr wrap="none" rtlCol="0">
            <a:spAutoFit/>
          </a:bodyPr>
          <a:lstStyle/>
          <a:p>
            <a:pPr algn="ctr"/>
            <a:r>
              <a:rPr kumimoji="1" lang="ja-JP" altLang="en-US" sz="2800" dirty="0"/>
              <a:t>評価結果の活用の実態</a:t>
            </a:r>
            <a:endParaRPr kumimoji="1" lang="en-US" altLang="ja-JP" sz="2800" dirty="0"/>
          </a:p>
          <a:p>
            <a:pPr algn="ctr"/>
            <a:r>
              <a:rPr kumimoji="1" lang="ja-JP" altLang="en-US" sz="2400" dirty="0"/>
              <a:t>ある程度活用されているが、さらなる活用の余地がある</a:t>
            </a:r>
          </a:p>
        </p:txBody>
      </p:sp>
      <p:sp>
        <p:nvSpPr>
          <p:cNvPr id="7" name="テキスト ボックス 6"/>
          <p:cNvSpPr txBox="1"/>
          <p:nvPr/>
        </p:nvSpPr>
        <p:spPr>
          <a:xfrm>
            <a:off x="264695" y="4463715"/>
            <a:ext cx="11572399" cy="830997"/>
          </a:xfrm>
          <a:prstGeom prst="rect">
            <a:avLst/>
          </a:prstGeom>
          <a:solidFill>
            <a:schemeClr val="accent4">
              <a:lumMod val="60000"/>
              <a:lumOff val="40000"/>
            </a:schemeClr>
          </a:solidFill>
        </p:spPr>
        <p:txBody>
          <a:bodyPr wrap="none" rtlCol="0">
            <a:spAutoFit/>
          </a:bodyPr>
          <a:lstStyle/>
          <a:p>
            <a:r>
              <a:rPr kumimoji="1" lang="ja-JP" altLang="en-US" dirty="0"/>
              <a:t>「</a:t>
            </a:r>
            <a:r>
              <a:rPr kumimoji="1" lang="ja-JP" altLang="en-US" sz="2400" dirty="0"/>
              <a:t>各局の希望に応じて市民生活実感調査に質問を追加する」という</a:t>
            </a:r>
            <a:r>
              <a:rPr lang="ja-JP" altLang="en-US" sz="2400" dirty="0"/>
              <a:t>私たちの提言</a:t>
            </a:r>
            <a:endParaRPr lang="en-US" altLang="ja-JP" sz="2400" dirty="0"/>
          </a:p>
          <a:p>
            <a:r>
              <a:rPr lang="ja-JP" altLang="en-US" sz="2400" dirty="0"/>
              <a:t>については支持する回答もあった。しかし、その反応は十分にはわからなかった。</a:t>
            </a:r>
            <a:endParaRPr kumimoji="1" lang="ja-JP" altLang="en-US" sz="2400" dirty="0"/>
          </a:p>
        </p:txBody>
      </p:sp>
      <p:grpSp>
        <p:nvGrpSpPr>
          <p:cNvPr id="14" name="グループ化 13"/>
          <p:cNvGrpSpPr/>
          <p:nvPr/>
        </p:nvGrpSpPr>
        <p:grpSpPr>
          <a:xfrm>
            <a:off x="1804568" y="5462336"/>
            <a:ext cx="8494633" cy="1111372"/>
            <a:chOff x="1804568" y="5462336"/>
            <a:chExt cx="8494633" cy="1111372"/>
          </a:xfrm>
        </p:grpSpPr>
        <p:sp>
          <p:nvSpPr>
            <p:cNvPr id="8" name="テキスト ボックス 7"/>
            <p:cNvSpPr txBox="1"/>
            <p:nvPr/>
          </p:nvSpPr>
          <p:spPr>
            <a:xfrm>
              <a:off x="1804568" y="6112043"/>
              <a:ext cx="8494633" cy="461665"/>
            </a:xfrm>
            <a:prstGeom prst="rect">
              <a:avLst/>
            </a:prstGeom>
            <a:noFill/>
          </p:spPr>
          <p:txBody>
            <a:bodyPr wrap="none" rtlCol="0">
              <a:spAutoFit/>
            </a:bodyPr>
            <a:lstStyle/>
            <a:p>
              <a:r>
                <a:rPr kumimoji="1" lang="ja-JP" altLang="en-US" sz="2400" dirty="0"/>
                <a:t>インタビュー調査を実施し、提言に対する職員の意見を聞く</a:t>
              </a:r>
            </a:p>
          </p:txBody>
        </p:sp>
        <p:sp>
          <p:nvSpPr>
            <p:cNvPr id="11" name="下矢印 10"/>
            <p:cNvSpPr/>
            <p:nvPr/>
          </p:nvSpPr>
          <p:spPr>
            <a:xfrm>
              <a:off x="5847348" y="5462336"/>
              <a:ext cx="409074" cy="69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409075" y="709863"/>
            <a:ext cx="9786649" cy="1922223"/>
            <a:chOff x="409075" y="709863"/>
            <a:chExt cx="9786649" cy="1922223"/>
          </a:xfrm>
        </p:grpSpPr>
        <p:sp>
          <p:nvSpPr>
            <p:cNvPr id="4" name="テキスト ボックス 3"/>
            <p:cNvSpPr txBox="1"/>
            <p:nvPr/>
          </p:nvSpPr>
          <p:spPr>
            <a:xfrm>
              <a:off x="409075" y="1431757"/>
              <a:ext cx="5724644" cy="1200329"/>
            </a:xfrm>
            <a:prstGeom prst="rect">
              <a:avLst/>
            </a:prstGeom>
            <a:noFill/>
          </p:spPr>
          <p:txBody>
            <a:bodyPr wrap="none" rtlCol="0">
              <a:spAutoFit/>
            </a:bodyPr>
            <a:lstStyle/>
            <a:p>
              <a:r>
                <a:rPr kumimoji="1" lang="ja-JP" altLang="en-US" sz="2400" dirty="0"/>
                <a:t>・職員負担が大きい</a:t>
              </a:r>
              <a:endParaRPr kumimoji="1" lang="en-US" altLang="ja-JP" sz="2400" dirty="0"/>
            </a:p>
            <a:p>
              <a:r>
                <a:rPr kumimoji="1" lang="ja-JP" altLang="en-US" sz="2400" dirty="0"/>
                <a:t>・政策評価の必要性に対する疑問</a:t>
              </a:r>
              <a:endParaRPr kumimoji="1" lang="en-US" altLang="ja-JP" sz="2400" dirty="0"/>
            </a:p>
            <a:p>
              <a:r>
                <a:rPr lang="ja-JP" altLang="en-US" sz="2400" dirty="0"/>
                <a:t>・政策評価の重要性に対する理解の低さ</a:t>
              </a:r>
              <a:endParaRPr lang="en-US" altLang="ja-JP" sz="2400" dirty="0"/>
            </a:p>
          </p:txBody>
        </p:sp>
        <p:sp>
          <p:nvSpPr>
            <p:cNvPr id="5" name="テキスト ボックス 4"/>
            <p:cNvSpPr txBox="1"/>
            <p:nvPr/>
          </p:nvSpPr>
          <p:spPr>
            <a:xfrm>
              <a:off x="7856622" y="1888957"/>
              <a:ext cx="2339102" cy="461665"/>
            </a:xfrm>
            <a:prstGeom prst="rect">
              <a:avLst/>
            </a:prstGeom>
            <a:noFill/>
          </p:spPr>
          <p:txBody>
            <a:bodyPr wrap="none" rtlCol="0">
              <a:spAutoFit/>
            </a:bodyPr>
            <a:lstStyle/>
            <a:p>
              <a:r>
                <a:rPr kumimoji="1" lang="ja-JP" altLang="en-US" sz="2400" dirty="0"/>
                <a:t>評価結果の活用</a:t>
              </a:r>
            </a:p>
          </p:txBody>
        </p:sp>
        <p:sp>
          <p:nvSpPr>
            <p:cNvPr id="9" name="テキスト ボックス 8"/>
            <p:cNvSpPr txBox="1"/>
            <p:nvPr/>
          </p:nvSpPr>
          <p:spPr>
            <a:xfrm>
              <a:off x="6593306" y="1479885"/>
              <a:ext cx="1034257" cy="1107996"/>
            </a:xfrm>
            <a:prstGeom prst="rect">
              <a:avLst/>
            </a:prstGeom>
            <a:noFill/>
          </p:spPr>
          <p:txBody>
            <a:bodyPr wrap="none" rtlCol="0">
              <a:spAutoFit/>
            </a:bodyPr>
            <a:lstStyle/>
            <a:p>
              <a:r>
                <a:rPr kumimoji="1" lang="ja-JP" altLang="en-US" sz="6600" b="1" dirty="0"/>
                <a:t>＞</a:t>
              </a:r>
            </a:p>
          </p:txBody>
        </p:sp>
        <p:sp>
          <p:nvSpPr>
            <p:cNvPr id="12" name="テキスト ボックス 11"/>
            <p:cNvSpPr txBox="1"/>
            <p:nvPr/>
          </p:nvSpPr>
          <p:spPr>
            <a:xfrm>
              <a:off x="2899611" y="709863"/>
              <a:ext cx="6288901" cy="523220"/>
            </a:xfrm>
            <a:prstGeom prst="rect">
              <a:avLst/>
            </a:prstGeom>
            <a:noFill/>
          </p:spPr>
          <p:txBody>
            <a:bodyPr wrap="none" rtlCol="0">
              <a:spAutoFit/>
            </a:bodyPr>
            <a:lstStyle/>
            <a:p>
              <a:pPr lvl="0"/>
              <a:r>
                <a:rPr lang="ja-JP" altLang="en-US" sz="2800" dirty="0">
                  <a:solidFill>
                    <a:prstClr val="black"/>
                  </a:solidFill>
                </a:rPr>
                <a:t>京都市職員が認識している評価の課題</a:t>
              </a:r>
              <a:endParaRPr lang="en-US" altLang="ja-JP" sz="2800" dirty="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8494" y="1678715"/>
            <a:ext cx="11590422" cy="4264884"/>
          </a:xfrm>
        </p:spPr>
        <p:txBody>
          <a:bodyPr>
            <a:normAutofit/>
          </a:bodyPr>
          <a:lstStyle/>
          <a:p>
            <a:pPr marL="0" lvl="0" indent="0" defTabSz="457200">
              <a:lnSpc>
                <a:spcPct val="100000"/>
              </a:lnSpc>
              <a:spcBef>
                <a:spcPts val="0"/>
              </a:spcBef>
              <a:buNone/>
            </a:pP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日時：</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2017</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年</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1</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月</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5</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日　午前</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10</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時～</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12</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時</a:t>
            </a: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0" lvl="0" indent="0" defTabSz="457200">
              <a:lnSpc>
                <a:spcPct val="100000"/>
              </a:lnSpc>
              <a:spcBef>
                <a:spcPts val="0"/>
              </a:spcBef>
              <a:buNone/>
            </a:pP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0" lvl="0" indent="0" defTabSz="457200">
              <a:lnSpc>
                <a:spcPct val="100000"/>
              </a:lnSpc>
              <a:spcBef>
                <a:spcPts val="0"/>
              </a:spcBef>
              <a:buNone/>
            </a:pP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場所：京都市役所　北庁舎第一会議室</a:t>
            </a: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0" lvl="0" indent="0" defTabSz="457200">
              <a:lnSpc>
                <a:spcPct val="100000"/>
              </a:lnSpc>
              <a:spcBef>
                <a:spcPts val="0"/>
              </a:spcBef>
              <a:buNone/>
            </a:pP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0" lvl="0" indent="0" defTabSz="457200">
              <a:lnSpc>
                <a:spcPct val="100000"/>
              </a:lnSpc>
              <a:spcBef>
                <a:spcPts val="0"/>
              </a:spcBef>
              <a:buNone/>
            </a:pP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目的：</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①</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アンケート調査の結果を踏まえ、政策評価の</a:t>
            </a: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1612900" lvl="0" indent="0" defTabSz="457200">
              <a:lnSpc>
                <a:spcPct val="100000"/>
              </a:lnSpc>
              <a:spcBef>
                <a:spcPts val="0"/>
              </a:spcBef>
              <a:buNone/>
            </a:pP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活用実態をより詳細に把握する</a:t>
            </a: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0" lvl="0" indent="0" defTabSz="457200">
              <a:lnSpc>
                <a:spcPct val="100000"/>
              </a:lnSpc>
              <a:spcBef>
                <a:spcPts val="0"/>
              </a:spcBef>
              <a:buNone/>
            </a:pPr>
            <a:r>
              <a:rPr lang="ja-JP" altLang="ja-JP" sz="3200" dirty="0">
                <a:solidFill>
                  <a:prstClr val="black"/>
                </a:solidFill>
                <a:latin typeface="ＭＳ ゴシック" panose="020B0609070205080204" pitchFamily="49" charset="-128"/>
                <a:ea typeface="ＭＳ ゴシック" panose="020B0609070205080204" pitchFamily="49" charset="-128"/>
                <a:cs typeface="メイリオ"/>
              </a:rPr>
              <a:t>　</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　　</a:t>
            </a:r>
            <a:r>
              <a:rPr lang="en-US" altLang="ja-JP" sz="3200" dirty="0">
                <a:solidFill>
                  <a:prstClr val="black"/>
                </a:solidFill>
                <a:latin typeface="ＭＳ ゴシック" panose="020B0609070205080204" pitchFamily="49" charset="-128"/>
                <a:ea typeface="ＭＳ ゴシック" panose="020B0609070205080204" pitchFamily="49" charset="-128"/>
                <a:cs typeface="メイリオ"/>
              </a:rPr>
              <a:t>②</a:t>
            </a: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「市民生活実感調査に各局の希望に応じた質問を</a:t>
            </a: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a:p>
            <a:pPr marL="1612900" lvl="0" indent="0" defTabSz="457200">
              <a:lnSpc>
                <a:spcPct val="100000"/>
              </a:lnSpc>
              <a:spcBef>
                <a:spcPts val="0"/>
              </a:spcBef>
              <a:buNone/>
            </a:pPr>
            <a:r>
              <a:rPr lang="ja-JP" altLang="en-US" sz="3200" dirty="0">
                <a:solidFill>
                  <a:prstClr val="black"/>
                </a:solidFill>
                <a:latin typeface="ＭＳ ゴシック" panose="020B0609070205080204" pitchFamily="49" charset="-128"/>
                <a:ea typeface="ＭＳ ゴシック" panose="020B0609070205080204" pitchFamily="49" charset="-128"/>
                <a:cs typeface="メイリオ"/>
              </a:rPr>
              <a:t>追加する」という私たちの提言に対する意見を聞く</a:t>
            </a:r>
            <a:endParaRPr lang="en-US" altLang="ja-JP" sz="3200" dirty="0">
              <a:solidFill>
                <a:prstClr val="black"/>
              </a:solidFill>
              <a:latin typeface="ＭＳ ゴシック" panose="020B0609070205080204" pitchFamily="49" charset="-128"/>
              <a:ea typeface="ＭＳ ゴシック" panose="020B0609070205080204" pitchFamily="49" charset="-128"/>
              <a:cs typeface="メイリオ"/>
            </a:endParaRPr>
          </a:p>
        </p:txBody>
      </p:sp>
      <p:sp>
        <p:nvSpPr>
          <p:cNvPr id="16" name="テキスト ボックス 15"/>
          <p:cNvSpPr txBox="1"/>
          <p:nvPr/>
        </p:nvSpPr>
        <p:spPr>
          <a:xfrm>
            <a:off x="0" y="0"/>
            <a:ext cx="12192000" cy="720000"/>
          </a:xfrm>
          <a:prstGeom prst="rect">
            <a:avLst/>
          </a:prstGeom>
          <a:solidFill>
            <a:schemeClr val="accent5">
              <a:lumMod val="60000"/>
              <a:lumOff val="40000"/>
            </a:schemeClr>
          </a:solidFill>
        </p:spPr>
        <p:txBody>
          <a:bodyPr wrap="square" rtlCol="0">
            <a:spAutoFit/>
          </a:bodyPr>
          <a:lstStyle/>
          <a:p>
            <a:pPr algn="ctr"/>
            <a:r>
              <a:rPr kumimoji="1" lang="ja-JP" altLang="en-US" sz="4400" dirty="0">
                <a:latin typeface="HGPｺﾞｼｯｸE" pitchFamily="50" charset="-128"/>
                <a:ea typeface="HGPｺﾞｼｯｸE" pitchFamily="50" charset="-128"/>
              </a:rPr>
              <a:t>②インタビュー調査</a:t>
            </a:r>
          </a:p>
        </p:txBody>
      </p:sp>
      <p:sp>
        <p:nvSpPr>
          <p:cNvPr id="17" name="スライド番号プレースホルダ 16"/>
          <p:cNvSpPr>
            <a:spLocks noGrp="1"/>
          </p:cNvSpPr>
          <p:nvPr>
            <p:ph type="sldNum" sz="quarter" idx="12"/>
          </p:nvPr>
        </p:nvSpPr>
        <p:spPr/>
        <p:txBody>
          <a:bodyPr/>
          <a:lstStyle/>
          <a:p>
            <a:fld id="{5218DDFB-7021-49BB-B997-9D69FBDC9F8C}" type="slidenum">
              <a:rPr kumimoji="1" lang="ja-JP" altLang="en-US" smtClean="0"/>
              <a:pPr/>
              <a:t>33</a:t>
            </a:fld>
            <a:endParaRPr kumimoji="1" lang="ja-JP" altLang="en-US"/>
          </a:p>
        </p:txBody>
      </p:sp>
      <p:sp>
        <p:nvSpPr>
          <p:cNvPr id="18" name="テキスト ボックス 17"/>
          <p:cNvSpPr txBox="1"/>
          <p:nvPr/>
        </p:nvSpPr>
        <p:spPr>
          <a:xfrm>
            <a:off x="0" y="685799"/>
            <a:ext cx="1210588" cy="720000"/>
          </a:xfrm>
          <a:prstGeom prst="rect">
            <a:avLst/>
          </a:prstGeom>
          <a:solidFill>
            <a:schemeClr val="accent5">
              <a:lumMod val="60000"/>
              <a:lumOff val="40000"/>
            </a:schemeClr>
          </a:solidFill>
        </p:spPr>
        <p:txBody>
          <a:bodyPr wrap="none" rtlCol="0">
            <a:spAutoFit/>
          </a:bodyPr>
          <a:lstStyle/>
          <a:p>
            <a:r>
              <a:rPr kumimoji="1" lang="ja-JP" altLang="en-US" sz="4000" dirty="0">
                <a:latin typeface="HGPｺﾞｼｯｸE" pitchFamily="50" charset="-128"/>
                <a:ea typeface="HGPｺﾞｼｯｸE" pitchFamily="50" charset="-128"/>
              </a:rPr>
              <a:t>概要</a:t>
            </a:r>
          </a:p>
        </p:txBody>
      </p:sp>
      <p:pic>
        <p:nvPicPr>
          <p:cNvPr id="21506" name="Picture 2" descr="「会議　イラスト」の画像検索結果"/>
          <p:cNvPicPr>
            <a:picLocks noChangeAspect="1" noChangeArrowheads="1"/>
          </p:cNvPicPr>
          <p:nvPr/>
        </p:nvPicPr>
        <p:blipFill>
          <a:blip r:embed="rId2" cstate="print"/>
          <a:srcRect t="3908" b="13374"/>
          <a:stretch>
            <a:fillRect/>
          </a:stretch>
        </p:blipFill>
        <p:spPr bwMode="auto">
          <a:xfrm>
            <a:off x="7647238" y="946485"/>
            <a:ext cx="4324740" cy="2679031"/>
          </a:xfrm>
          <a:prstGeom prst="rect">
            <a:avLst/>
          </a:prstGeom>
          <a:noFill/>
        </p:spPr>
      </p:pic>
      <p:sp>
        <p:nvSpPr>
          <p:cNvPr id="7" name="テキスト ボックス 6"/>
          <p:cNvSpPr txBox="1"/>
          <p:nvPr/>
        </p:nvSpPr>
        <p:spPr>
          <a:xfrm>
            <a:off x="9384630" y="6627168"/>
            <a:ext cx="2807370" cy="230832"/>
          </a:xfrm>
          <a:prstGeom prst="rect">
            <a:avLst/>
          </a:prstGeom>
          <a:noFill/>
        </p:spPr>
        <p:txBody>
          <a:bodyPr wrap="square" rtlCol="0">
            <a:spAutoFit/>
          </a:bodyPr>
          <a:lstStyle/>
          <a:p>
            <a:r>
              <a:rPr kumimoji="1" lang="en-US" altLang="ja-JP" sz="900" dirty="0"/>
              <a:t>[</a:t>
            </a:r>
            <a:r>
              <a:rPr kumimoji="1" lang="ja-JP" altLang="en-US" sz="900" dirty="0"/>
              <a:t>出所</a:t>
            </a:r>
            <a:r>
              <a:rPr lang="en-US" altLang="ja-JP" sz="900" dirty="0"/>
              <a:t>] https://pixta.jp/illustration/5272135</a:t>
            </a:r>
            <a:endParaRPr kumimoji="1" lang="ja-JP" altLang="en-US" sz="900" dirty="0"/>
          </a:p>
        </p:txBody>
      </p:sp>
    </p:spTree>
    <p:extLst>
      <p:ext uri="{BB962C8B-B14F-4D97-AF65-F5344CB8AC3E}">
        <p14:creationId xmlns:p14="http://schemas.microsoft.com/office/powerpoint/2010/main" val="3865571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34</a:t>
            </a:fld>
            <a:endParaRPr kumimoji="1" lang="ja-JP" altLang="en-US"/>
          </a:p>
        </p:txBody>
      </p:sp>
      <p:grpSp>
        <p:nvGrpSpPr>
          <p:cNvPr id="18" name="グループ化 17"/>
          <p:cNvGrpSpPr/>
          <p:nvPr/>
        </p:nvGrpSpPr>
        <p:grpSpPr>
          <a:xfrm>
            <a:off x="1834016" y="2962655"/>
            <a:ext cx="7935257" cy="3078132"/>
            <a:chOff x="1834016" y="2962655"/>
            <a:chExt cx="7935257" cy="3078132"/>
          </a:xfrm>
        </p:grpSpPr>
        <p:grpSp>
          <p:nvGrpSpPr>
            <p:cNvPr id="3" name="グループ化 2"/>
            <p:cNvGrpSpPr/>
            <p:nvPr/>
          </p:nvGrpSpPr>
          <p:grpSpPr>
            <a:xfrm>
              <a:off x="1834016" y="2962655"/>
              <a:ext cx="7935257" cy="1799537"/>
              <a:chOff x="2880763" y="3877056"/>
              <a:chExt cx="7935257" cy="1799537"/>
            </a:xfrm>
          </p:grpSpPr>
          <p:grpSp>
            <p:nvGrpSpPr>
              <p:cNvPr id="4" name="グループ化 3"/>
              <p:cNvGrpSpPr/>
              <p:nvPr/>
            </p:nvGrpSpPr>
            <p:grpSpPr>
              <a:xfrm>
                <a:off x="2880763" y="3877056"/>
                <a:ext cx="1792278" cy="1792278"/>
                <a:chOff x="706669" y="3759833"/>
                <a:chExt cx="1792278" cy="1792278"/>
              </a:xfrm>
            </p:grpSpPr>
            <p:pic>
              <p:nvPicPr>
                <p:cNvPr id="11" name="図 4" descr="icon_001410_256.png"/>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6669" y="3759833"/>
                  <a:ext cx="1792278" cy="1792278"/>
                </a:xfrm>
                <a:prstGeom prst="rect">
                  <a:avLst/>
                </a:prstGeom>
              </p:spPr>
            </p:pic>
            <p:sp>
              <p:nvSpPr>
                <p:cNvPr id="12" name="テキスト ボックス 11"/>
                <p:cNvSpPr txBox="1"/>
                <p:nvPr/>
              </p:nvSpPr>
              <p:spPr>
                <a:xfrm>
                  <a:off x="1187254" y="3808266"/>
                  <a:ext cx="789534" cy="769441"/>
                </a:xfrm>
                <a:prstGeom prst="rect">
                  <a:avLst/>
                </a:prstGeom>
                <a:noFill/>
              </p:spPr>
              <p:txBody>
                <a:bodyPr wrap="square" rtlCol="0">
                  <a:spAutoFit/>
                </a:bodyPr>
                <a:lstStyle/>
                <a:p>
                  <a:pPr algn="ctr" defTabSz="457200"/>
                  <a:r>
                    <a:rPr lang="en-US" altLang="ja-JP" sz="4400" dirty="0">
                      <a:solidFill>
                        <a:prstClr val="white"/>
                      </a:solidFill>
                      <a:latin typeface="ＤＦＰ太丸ゴシック体"/>
                      <a:ea typeface="ＤＦＰ太丸ゴシック体"/>
                      <a:cs typeface="ＤＦＰ太丸ゴシック体"/>
                    </a:rPr>
                    <a:t>I</a:t>
                  </a:r>
                  <a:endParaRPr lang="ja-JP" altLang="en-US" sz="4400" dirty="0">
                    <a:solidFill>
                      <a:prstClr val="white"/>
                    </a:solidFill>
                    <a:latin typeface="ＤＦＰ太丸ゴシック体"/>
                    <a:ea typeface="ＤＦＰ太丸ゴシック体"/>
                    <a:cs typeface="ＤＦＰ太丸ゴシック体"/>
                  </a:endParaRPr>
                </a:p>
              </p:txBody>
            </p:sp>
          </p:grpSp>
          <p:grpSp>
            <p:nvGrpSpPr>
              <p:cNvPr id="5" name="グループ化 6"/>
              <p:cNvGrpSpPr/>
              <p:nvPr/>
            </p:nvGrpSpPr>
            <p:grpSpPr>
              <a:xfrm>
                <a:off x="5819465" y="3884315"/>
                <a:ext cx="1792278" cy="1792278"/>
                <a:chOff x="3636647" y="3683684"/>
                <a:chExt cx="1792278" cy="1792278"/>
              </a:xfrm>
            </p:grpSpPr>
            <p:pic>
              <p:nvPicPr>
                <p:cNvPr id="9" name="図 8" descr="icon_001410_256.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36647" y="3683684"/>
                  <a:ext cx="1792278" cy="1792278"/>
                </a:xfrm>
                <a:prstGeom prst="rect">
                  <a:avLst/>
                </a:prstGeom>
              </p:spPr>
            </p:pic>
            <p:sp>
              <p:nvSpPr>
                <p:cNvPr id="10" name="テキスト ボックス 9"/>
                <p:cNvSpPr txBox="1"/>
                <p:nvPr/>
              </p:nvSpPr>
              <p:spPr>
                <a:xfrm>
                  <a:off x="4104306" y="3761949"/>
                  <a:ext cx="907516" cy="769441"/>
                </a:xfrm>
                <a:prstGeom prst="rect">
                  <a:avLst/>
                </a:prstGeom>
                <a:noFill/>
              </p:spPr>
              <p:txBody>
                <a:bodyPr wrap="square" rtlCol="0">
                  <a:spAutoFit/>
                </a:bodyPr>
                <a:lstStyle/>
                <a:p>
                  <a:pPr algn="ctr" defTabSz="457200"/>
                  <a:r>
                    <a:rPr lang="en-US" altLang="ja-JP" sz="4400" dirty="0">
                      <a:solidFill>
                        <a:srgbClr val="FFFFFF"/>
                      </a:solidFill>
                      <a:latin typeface="ＤＦＰ太丸ゴシック体"/>
                      <a:ea typeface="ＤＦＰ太丸ゴシック体"/>
                      <a:cs typeface="ＤＦＰ太丸ゴシック体"/>
                    </a:rPr>
                    <a:t>K</a:t>
                  </a:r>
                  <a:endParaRPr lang="ja-JP" altLang="en-US" sz="4400" dirty="0">
                    <a:solidFill>
                      <a:srgbClr val="FFFFFF"/>
                    </a:solidFill>
                    <a:latin typeface="ＤＦＰ太丸ゴシック体"/>
                    <a:ea typeface="ＤＦＰ太丸ゴシック体"/>
                    <a:cs typeface="ＤＦＰ太丸ゴシック体"/>
                  </a:endParaRPr>
                </a:p>
              </p:txBody>
            </p:sp>
          </p:grpSp>
          <p:grpSp>
            <p:nvGrpSpPr>
              <p:cNvPr id="6" name="グループ化 9"/>
              <p:cNvGrpSpPr/>
              <p:nvPr/>
            </p:nvGrpSpPr>
            <p:grpSpPr>
              <a:xfrm>
                <a:off x="9023742" y="3884315"/>
                <a:ext cx="1792278" cy="1792278"/>
                <a:chOff x="6693347" y="3785076"/>
                <a:chExt cx="1792278" cy="1792278"/>
              </a:xfrm>
            </p:grpSpPr>
            <p:pic>
              <p:nvPicPr>
                <p:cNvPr id="7" name="図 6" descr="icon_001410_256.png"/>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93347" y="3785076"/>
                  <a:ext cx="1792278" cy="1792278"/>
                </a:xfrm>
                <a:prstGeom prst="rect">
                  <a:avLst/>
                </a:prstGeom>
              </p:spPr>
            </p:pic>
            <p:sp>
              <p:nvSpPr>
                <p:cNvPr id="8" name="テキスト ボックス 7"/>
                <p:cNvSpPr txBox="1"/>
                <p:nvPr/>
              </p:nvSpPr>
              <p:spPr>
                <a:xfrm>
                  <a:off x="7374835" y="3810382"/>
                  <a:ext cx="571993" cy="769441"/>
                </a:xfrm>
                <a:prstGeom prst="rect">
                  <a:avLst/>
                </a:prstGeom>
                <a:noFill/>
              </p:spPr>
              <p:txBody>
                <a:bodyPr wrap="square" rtlCol="0">
                  <a:spAutoFit/>
                </a:bodyPr>
                <a:lstStyle/>
                <a:p>
                  <a:pPr defTabSz="457200"/>
                  <a:r>
                    <a:rPr lang="en-US" altLang="ja-JP" sz="4400" dirty="0">
                      <a:solidFill>
                        <a:srgbClr val="FFFFFF"/>
                      </a:solidFill>
                      <a:latin typeface="ＤＦＰ太丸ゴシック体"/>
                      <a:ea typeface="ＤＦＰ太丸ゴシック体"/>
                      <a:cs typeface="ＤＦＰ太丸ゴシック体"/>
                    </a:rPr>
                    <a:t>Y</a:t>
                  </a:r>
                  <a:endParaRPr lang="ja-JP" altLang="en-US" sz="4400" dirty="0">
                    <a:solidFill>
                      <a:srgbClr val="FFFFFF"/>
                    </a:solidFill>
                    <a:latin typeface="ＤＦＰ太丸ゴシック体"/>
                    <a:ea typeface="ＤＦＰ太丸ゴシック体"/>
                    <a:cs typeface="ＤＦＰ太丸ゴシック体"/>
                  </a:endParaRPr>
                </a:p>
              </p:txBody>
            </p:sp>
          </p:grpSp>
        </p:grpSp>
        <p:sp>
          <p:nvSpPr>
            <p:cNvPr id="14" name="テキスト ボックス 13"/>
            <p:cNvSpPr txBox="1"/>
            <p:nvPr/>
          </p:nvSpPr>
          <p:spPr>
            <a:xfrm>
              <a:off x="2229037" y="4882132"/>
              <a:ext cx="954108" cy="461665"/>
            </a:xfrm>
            <a:prstGeom prst="rect">
              <a:avLst/>
            </a:prstGeom>
            <a:noFill/>
          </p:spPr>
          <p:txBody>
            <a:bodyPr wrap="none" rtlCol="0">
              <a:spAutoFit/>
            </a:bodyPr>
            <a:lstStyle/>
            <a:p>
              <a:pPr algn="ctr"/>
              <a:r>
                <a:rPr lang="en-US" altLang="ja-JP" sz="2400" dirty="0">
                  <a:latin typeface="ＭＳ ゴシック" panose="020B0609070205080204" pitchFamily="49" charset="-128"/>
                  <a:ea typeface="ＭＳ ゴシック" panose="020B0609070205080204" pitchFamily="49" charset="-128"/>
                  <a:cs typeface="メイリオ"/>
                </a:rPr>
                <a:t>I</a:t>
              </a:r>
              <a:r>
                <a:rPr lang="ja-JP" altLang="en-US" sz="2400" dirty="0" err="1">
                  <a:latin typeface="ＭＳ ゴシック" panose="020B0609070205080204" pitchFamily="49" charset="-128"/>
                  <a:ea typeface="ＭＳ ゴシック" panose="020B0609070205080204" pitchFamily="49" charset="-128"/>
                  <a:cs typeface="メイリオ"/>
                </a:rPr>
                <a:t>さん</a:t>
              </a:r>
              <a:endParaRPr lang="en-US" altLang="ja-JP" sz="2400" dirty="0">
                <a:latin typeface="ＭＳ ゴシック" panose="020B0609070205080204" pitchFamily="49" charset="-128"/>
                <a:ea typeface="ＭＳ ゴシック" panose="020B0609070205080204" pitchFamily="49" charset="-128"/>
                <a:cs typeface="メイリオ"/>
              </a:endParaRPr>
            </a:p>
          </p:txBody>
        </p:sp>
        <p:sp>
          <p:nvSpPr>
            <p:cNvPr id="15" name="テキスト ボックス 14"/>
            <p:cNvSpPr txBox="1"/>
            <p:nvPr/>
          </p:nvSpPr>
          <p:spPr>
            <a:xfrm>
              <a:off x="4252901" y="4840458"/>
              <a:ext cx="2954655" cy="1200329"/>
            </a:xfrm>
            <a:prstGeom prst="rect">
              <a:avLst/>
            </a:prstGeom>
            <a:noFill/>
          </p:spPr>
          <p:txBody>
            <a:bodyPr wrap="none" rtlCol="0">
              <a:spAutoFit/>
            </a:bodyPr>
            <a:lstStyle/>
            <a:p>
              <a:pPr algn="ctr"/>
              <a:r>
                <a:rPr kumimoji="1" lang="en-US" altLang="ja-JP" sz="2400" dirty="0">
                  <a:latin typeface="ＭＳ ゴシック" panose="020B0609070205080204" pitchFamily="49" charset="-128"/>
                  <a:ea typeface="ＭＳ ゴシック" panose="020B0609070205080204" pitchFamily="49" charset="-128"/>
                  <a:cs typeface="メイリオ"/>
                </a:rPr>
                <a:t>K</a:t>
              </a:r>
              <a:r>
                <a:rPr kumimoji="1" lang="ja-JP" altLang="en-US" sz="2400" dirty="0">
                  <a:latin typeface="ＭＳ ゴシック" panose="020B0609070205080204" pitchFamily="49" charset="-128"/>
                  <a:ea typeface="ＭＳ ゴシック" panose="020B0609070205080204" pitchFamily="49" charset="-128"/>
                  <a:cs typeface="メイリオ"/>
                </a:rPr>
                <a:t>さん</a:t>
              </a:r>
              <a:endParaRPr kumimoji="1" lang="en-US" altLang="ja-JP" sz="2400" dirty="0">
                <a:latin typeface="ＭＳ ゴシック" panose="020B0609070205080204" pitchFamily="49" charset="-128"/>
                <a:ea typeface="ＭＳ ゴシック" panose="020B0609070205080204" pitchFamily="49" charset="-128"/>
                <a:cs typeface="メイリオ"/>
              </a:endParaRPr>
            </a:p>
            <a:p>
              <a:pPr algn="ctr"/>
              <a:r>
                <a:rPr kumimoji="1" lang="ja-JP" altLang="en-US" sz="2400" dirty="0">
                  <a:latin typeface="ＭＳ ゴシック" panose="020B0609070205080204" pitchFamily="49" charset="-128"/>
                  <a:ea typeface="ＭＳ ゴシック" panose="020B0609070205080204" pitchFamily="49" charset="-128"/>
                  <a:cs typeface="メイリオ"/>
                </a:rPr>
                <a:t>事務事業の評価票の</a:t>
              </a:r>
              <a:endParaRPr kumimoji="1" lang="en-US" altLang="ja-JP" sz="2400" dirty="0">
                <a:latin typeface="ＭＳ ゴシック" panose="020B0609070205080204" pitchFamily="49" charset="-128"/>
                <a:ea typeface="ＭＳ ゴシック" panose="020B0609070205080204" pitchFamily="49" charset="-128"/>
                <a:cs typeface="メイリオ"/>
              </a:endParaRPr>
            </a:p>
            <a:p>
              <a:pPr algn="ctr"/>
              <a:r>
                <a:rPr kumimoji="1" lang="ja-JP" altLang="en-US" sz="2400" dirty="0">
                  <a:latin typeface="ＭＳ ゴシック" panose="020B0609070205080204" pitchFamily="49" charset="-128"/>
                  <a:ea typeface="ＭＳ ゴシック" panose="020B0609070205080204" pitchFamily="49" charset="-128"/>
                  <a:cs typeface="メイリオ"/>
                </a:rPr>
                <a:t>作成経験あり</a:t>
              </a:r>
            </a:p>
          </p:txBody>
        </p:sp>
        <p:sp>
          <p:nvSpPr>
            <p:cNvPr id="16" name="テキスト ボックス 15"/>
            <p:cNvSpPr txBox="1"/>
            <p:nvPr/>
          </p:nvSpPr>
          <p:spPr>
            <a:xfrm>
              <a:off x="8456238" y="4870101"/>
              <a:ext cx="954108" cy="461665"/>
            </a:xfrm>
            <a:prstGeom prst="rect">
              <a:avLst/>
            </a:prstGeom>
            <a:noFill/>
          </p:spPr>
          <p:txBody>
            <a:bodyPr wrap="none" rtlCol="0">
              <a:spAutoFit/>
            </a:bodyPr>
            <a:lstStyle/>
            <a:p>
              <a:pPr algn="ctr"/>
              <a:r>
                <a:rPr kumimoji="1" lang="en-US" altLang="ja-JP" sz="2400" dirty="0">
                  <a:latin typeface="ＭＳ ゴシック" panose="020B0609070205080204" pitchFamily="49" charset="-128"/>
                  <a:ea typeface="ＭＳ ゴシック" panose="020B0609070205080204" pitchFamily="49" charset="-128"/>
                  <a:cs typeface="メイリオ"/>
                </a:rPr>
                <a:t>Y</a:t>
              </a:r>
              <a:r>
                <a:rPr kumimoji="1" lang="ja-JP" altLang="en-US" sz="2400" dirty="0" err="1">
                  <a:latin typeface="ＭＳ ゴシック" panose="020B0609070205080204" pitchFamily="49" charset="-128"/>
                  <a:ea typeface="ＭＳ ゴシック" panose="020B0609070205080204" pitchFamily="49" charset="-128"/>
                  <a:cs typeface="メイリオ"/>
                </a:rPr>
                <a:t>さん</a:t>
              </a:r>
              <a:endParaRPr kumimoji="1" lang="en-US" altLang="ja-JP" sz="2400" dirty="0">
                <a:latin typeface="ＭＳ ゴシック" panose="020B0609070205080204" pitchFamily="49" charset="-128"/>
                <a:ea typeface="ＭＳ ゴシック" panose="020B0609070205080204" pitchFamily="49" charset="-128"/>
                <a:cs typeface="メイリオ"/>
              </a:endParaRPr>
            </a:p>
          </p:txBody>
        </p:sp>
      </p:grpSp>
      <p:sp>
        <p:nvSpPr>
          <p:cNvPr id="17" name="テキスト ボックス 16"/>
          <p:cNvSpPr txBox="1"/>
          <p:nvPr/>
        </p:nvSpPr>
        <p:spPr>
          <a:xfrm>
            <a:off x="240632" y="685800"/>
            <a:ext cx="11046614" cy="2062103"/>
          </a:xfrm>
          <a:prstGeom prst="rect">
            <a:avLst/>
          </a:prstGeom>
          <a:noFill/>
        </p:spPr>
        <p:txBody>
          <a:bodyPr wrap="none" rtlCol="0">
            <a:spAutoFit/>
          </a:bodyPr>
          <a:lstStyle/>
          <a:p>
            <a:r>
              <a:rPr kumimoji="1" lang="ja-JP" altLang="en-US" sz="3200" dirty="0"/>
              <a:t>回答者：アンケート調査の回答者の中から</a:t>
            </a:r>
            <a:r>
              <a:rPr kumimoji="1" lang="en-US" altLang="ja-JP" sz="3200" dirty="0"/>
              <a:t>3</a:t>
            </a:r>
            <a:r>
              <a:rPr kumimoji="1" lang="ja-JP" altLang="en-US" sz="3200" dirty="0"/>
              <a:t>名</a:t>
            </a:r>
            <a:endParaRPr kumimoji="1" lang="en-US" altLang="ja-JP" sz="3200" dirty="0"/>
          </a:p>
          <a:p>
            <a:pPr marL="1612900"/>
            <a:r>
              <a:rPr lang="en-US" altLang="ja-JP" sz="3200" dirty="0"/>
              <a:t>3</a:t>
            </a:r>
            <a:r>
              <a:rPr lang="ja-JP" altLang="en-US" sz="3200" dirty="0"/>
              <a:t>名とも総合企画局　市長公室　政策企画調整担当</a:t>
            </a:r>
            <a:endParaRPr lang="en-US" altLang="ja-JP" sz="3200" dirty="0"/>
          </a:p>
          <a:p>
            <a:pPr marL="1612900"/>
            <a:r>
              <a:rPr kumimoji="1" lang="ja-JP" altLang="en-US" sz="3200" dirty="0"/>
              <a:t>政策評価</a:t>
            </a:r>
            <a:r>
              <a:rPr lang="ja-JP" altLang="en-US" sz="3200" dirty="0"/>
              <a:t>で</a:t>
            </a:r>
            <a:r>
              <a:rPr kumimoji="1" lang="ja-JP" altLang="en-US" sz="3200" dirty="0"/>
              <a:t>は各局の評価票をチェックするという</a:t>
            </a:r>
            <a:endParaRPr kumimoji="1" lang="en-US" altLang="ja-JP" sz="3200" dirty="0"/>
          </a:p>
          <a:p>
            <a:pPr marL="1612900"/>
            <a:r>
              <a:rPr kumimoji="1" lang="ja-JP" altLang="en-US" sz="3200" dirty="0"/>
              <a:t>役割を担っている</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5218DDFB-7021-49BB-B997-9D69FBDC9F8C}" type="slidenum">
              <a:rPr kumimoji="1" lang="ja-JP" altLang="en-US" smtClean="0"/>
              <a:pPr/>
              <a:t>35</a:t>
            </a:fld>
            <a:endParaRPr kumimoji="1" lang="ja-JP" altLang="en-US"/>
          </a:p>
        </p:txBody>
      </p:sp>
      <p:grpSp>
        <p:nvGrpSpPr>
          <p:cNvPr id="26" name="グループ化 25"/>
          <p:cNvGrpSpPr/>
          <p:nvPr/>
        </p:nvGrpSpPr>
        <p:grpSpPr>
          <a:xfrm>
            <a:off x="4551101" y="2137662"/>
            <a:ext cx="7179688" cy="1590517"/>
            <a:chOff x="4551101" y="2137662"/>
            <a:chExt cx="7179688" cy="1590517"/>
          </a:xfrm>
        </p:grpSpPr>
        <p:sp>
          <p:nvSpPr>
            <p:cNvPr id="5" name="角丸四角形吹き出し 8"/>
            <p:cNvSpPr/>
            <p:nvPr/>
          </p:nvSpPr>
          <p:spPr>
            <a:xfrm>
              <a:off x="4551101" y="2137662"/>
              <a:ext cx="7083435" cy="1590517"/>
            </a:xfrm>
            <a:prstGeom prst="wedgeRoundRectCallout">
              <a:avLst>
                <a:gd name="adj1" fmla="val -64705"/>
                <a:gd name="adj2" fmla="val -17278"/>
                <a:gd name="adj3" fmla="val 16667"/>
              </a:avLst>
            </a:prstGeom>
            <a:solidFill>
              <a:schemeClr val="accent5">
                <a:lumMod val="20000"/>
                <a:lumOff val="80000"/>
              </a:schemeClr>
            </a:solidFill>
            <a:ln w="76200" cap="flat" cmpd="sng" algn="ctr">
              <a:solidFill>
                <a:schemeClr val="accent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4596063" y="2201608"/>
              <a:ext cx="7134726" cy="138499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正確な評価を心がけ、評価票を作成することがゴールだと思っていたため、評価結果の活用については考えたことがなかった</a:t>
              </a:r>
            </a:p>
          </p:txBody>
        </p:sp>
      </p:grpSp>
      <p:sp>
        <p:nvSpPr>
          <p:cNvPr id="9" name="テキスト ボックス 8"/>
          <p:cNvSpPr txBox="1"/>
          <p:nvPr/>
        </p:nvSpPr>
        <p:spPr>
          <a:xfrm>
            <a:off x="3361348" y="3925489"/>
            <a:ext cx="789534" cy="769441"/>
          </a:xfrm>
          <a:prstGeom prst="rect">
            <a:avLst/>
          </a:prstGeom>
          <a:noFill/>
        </p:spPr>
        <p:txBody>
          <a:bodyPr wrap="square" rtlCol="0">
            <a:spAutoFit/>
          </a:bodyPr>
          <a:lstStyle/>
          <a:p>
            <a:pPr algn="ctr" defTabSz="457200"/>
            <a:r>
              <a:rPr lang="en-US" altLang="ja-JP" sz="4400" dirty="0">
                <a:solidFill>
                  <a:prstClr val="white"/>
                </a:solidFill>
                <a:latin typeface="ＤＦＰ太丸ゴシック体"/>
                <a:ea typeface="ＤＦＰ太丸ゴシック体"/>
                <a:cs typeface="ＤＦＰ太丸ゴシック体"/>
              </a:rPr>
              <a:t>I</a:t>
            </a:r>
            <a:endParaRPr lang="ja-JP" altLang="en-US" sz="4400" dirty="0">
              <a:solidFill>
                <a:prstClr val="white"/>
              </a:solidFill>
              <a:latin typeface="ＤＦＰ太丸ゴシック体"/>
              <a:ea typeface="ＤＦＰ太丸ゴシック体"/>
              <a:cs typeface="ＤＦＰ太丸ゴシック体"/>
            </a:endParaRPr>
          </a:p>
        </p:txBody>
      </p:sp>
      <p:grpSp>
        <p:nvGrpSpPr>
          <p:cNvPr id="27" name="グループ化 26"/>
          <p:cNvGrpSpPr/>
          <p:nvPr/>
        </p:nvGrpSpPr>
        <p:grpSpPr>
          <a:xfrm>
            <a:off x="1070811" y="4884821"/>
            <a:ext cx="6376736" cy="1405120"/>
            <a:chOff x="1070811" y="4884821"/>
            <a:chExt cx="6376736" cy="1405120"/>
          </a:xfrm>
        </p:grpSpPr>
        <p:sp>
          <p:nvSpPr>
            <p:cNvPr id="12" name="角丸四角形吹き出し 12"/>
            <p:cNvSpPr/>
            <p:nvPr/>
          </p:nvSpPr>
          <p:spPr>
            <a:xfrm>
              <a:off x="1070811" y="4884821"/>
              <a:ext cx="6376736" cy="1352166"/>
            </a:xfrm>
            <a:prstGeom prst="wedgeRoundRectCallout">
              <a:avLst>
                <a:gd name="adj1" fmla="val 70678"/>
                <a:gd name="adj2" fmla="val -7672"/>
                <a:gd name="adj3" fmla="val 16667"/>
              </a:avLst>
            </a:prstGeom>
            <a:solidFill>
              <a:schemeClr val="accent5">
                <a:lumMod val="20000"/>
                <a:lumOff val="80000"/>
              </a:schemeClr>
            </a:solidFill>
            <a:ln w="76200" cap="flat" cmpd="sng" algn="ctr">
              <a:solidFill>
                <a:schemeClr val="accent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138932" y="4904946"/>
              <a:ext cx="6236426" cy="138499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rPr>
                <a:t>評価票の様式を理解するまでに時間がかかることや、</a:t>
              </a:r>
              <a:r>
                <a:rPr kumimoji="0" lang="ja-JP" altLang="en-US" sz="2800" kern="0" dirty="0">
                  <a:solidFill>
                    <a:prstClr val="black"/>
                  </a:solidFill>
                  <a:latin typeface="ＭＳ ゴシック" pitchFamily="49" charset="-128"/>
                  <a:ea typeface="ＭＳ ゴシック" pitchFamily="49" charset="-128"/>
                </a:rPr>
                <a:t>照会が多いことが負担になっているのではないか</a:t>
              </a:r>
              <a:endPar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endParaRPr>
            </a:p>
          </p:txBody>
        </p:sp>
      </p:grpSp>
      <p:pic>
        <p:nvPicPr>
          <p:cNvPr id="15" name="図 14" descr="icon_001410_256.png"/>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8838440" y="4829891"/>
            <a:ext cx="1535489" cy="1458367"/>
          </a:xfrm>
          <a:prstGeom prst="rect">
            <a:avLst/>
          </a:prstGeom>
        </p:spPr>
      </p:pic>
      <p:sp>
        <p:nvSpPr>
          <p:cNvPr id="19" name="テキスト ボックス 18"/>
          <p:cNvSpPr txBox="1"/>
          <p:nvPr/>
        </p:nvSpPr>
        <p:spPr>
          <a:xfrm>
            <a:off x="0" y="0"/>
            <a:ext cx="7451079" cy="720000"/>
          </a:xfrm>
          <a:prstGeom prst="rect">
            <a:avLst/>
          </a:prstGeom>
          <a:solidFill>
            <a:schemeClr val="accent5">
              <a:lumMod val="60000"/>
              <a:lumOff val="40000"/>
            </a:schemeClr>
          </a:solidFill>
        </p:spPr>
        <p:txBody>
          <a:bodyPr wrap="none" rtlCol="0">
            <a:spAutoFit/>
          </a:bodyPr>
          <a:lstStyle/>
          <a:p>
            <a:r>
              <a:rPr kumimoji="1" lang="ja-JP" altLang="en-US" sz="4000" dirty="0">
                <a:latin typeface="HGPｺﾞｼｯｸE" pitchFamily="50" charset="-128"/>
                <a:ea typeface="HGPｺﾞｼｯｸE" pitchFamily="50" charset="-128"/>
              </a:rPr>
              <a:t>インタビュー調査からわかったこと</a:t>
            </a:r>
          </a:p>
        </p:txBody>
      </p:sp>
      <p:sp>
        <p:nvSpPr>
          <p:cNvPr id="20" name="テキスト ボックス 19"/>
          <p:cNvSpPr txBox="1"/>
          <p:nvPr/>
        </p:nvSpPr>
        <p:spPr>
          <a:xfrm>
            <a:off x="589548" y="1094875"/>
            <a:ext cx="4698722" cy="584775"/>
          </a:xfrm>
          <a:prstGeom prst="rect">
            <a:avLst/>
          </a:prstGeom>
          <a:noFill/>
        </p:spPr>
        <p:txBody>
          <a:bodyPr wrap="none" rtlCol="0">
            <a:spAutoFit/>
          </a:bodyPr>
          <a:lstStyle/>
          <a:p>
            <a:r>
              <a:rPr kumimoji="1" lang="ja-JP" altLang="en-US" sz="3200" dirty="0">
                <a:latin typeface="HGPｺﾞｼｯｸE" pitchFamily="50" charset="-128"/>
                <a:ea typeface="HGPｺﾞｼｯｸE" pitchFamily="50" charset="-128"/>
              </a:rPr>
              <a:t>評価結果の活用について</a:t>
            </a:r>
          </a:p>
        </p:txBody>
      </p:sp>
      <p:sp>
        <p:nvSpPr>
          <p:cNvPr id="21" name="テキスト ボックス 20"/>
          <p:cNvSpPr txBox="1"/>
          <p:nvPr/>
        </p:nvSpPr>
        <p:spPr>
          <a:xfrm>
            <a:off x="961341" y="4014113"/>
            <a:ext cx="3467616" cy="584775"/>
          </a:xfrm>
          <a:prstGeom prst="rect">
            <a:avLst/>
          </a:prstGeom>
          <a:noFill/>
        </p:spPr>
        <p:txBody>
          <a:bodyPr wrap="none" rtlCol="0">
            <a:spAutoFit/>
          </a:bodyPr>
          <a:lstStyle/>
          <a:p>
            <a:r>
              <a:rPr kumimoji="1" lang="ja-JP" altLang="en-US" sz="3200" dirty="0">
                <a:latin typeface="HGPｺﾞｼｯｸE" pitchFamily="50" charset="-128"/>
                <a:ea typeface="HGPｺﾞｼｯｸE" pitchFamily="50" charset="-128"/>
              </a:rPr>
              <a:t>職員負担について</a:t>
            </a:r>
          </a:p>
        </p:txBody>
      </p:sp>
      <p:pic>
        <p:nvPicPr>
          <p:cNvPr id="23" name="図 22" descr="icon_001410_256.png"/>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782878" y="2094713"/>
            <a:ext cx="1535489" cy="1458367"/>
          </a:xfrm>
          <a:prstGeom prst="rect">
            <a:avLst/>
          </a:prstGeom>
        </p:spPr>
      </p:pic>
    </p:spTree>
    <p:extLst>
      <p:ext uri="{BB962C8B-B14F-4D97-AF65-F5344CB8AC3E}">
        <p14:creationId xmlns:p14="http://schemas.microsoft.com/office/powerpoint/2010/main" val="3492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487778" y="1856413"/>
            <a:ext cx="7531769" cy="1548523"/>
            <a:chOff x="2927509" y="988488"/>
            <a:chExt cx="7531769" cy="1548523"/>
          </a:xfrm>
        </p:grpSpPr>
        <p:sp>
          <p:nvSpPr>
            <p:cNvPr id="5" name="角丸四角形吹き出し 7"/>
            <p:cNvSpPr/>
            <p:nvPr/>
          </p:nvSpPr>
          <p:spPr>
            <a:xfrm>
              <a:off x="2967321" y="988488"/>
              <a:ext cx="7275388" cy="1548523"/>
            </a:xfrm>
            <a:prstGeom prst="wedgeRoundRectCallout">
              <a:avLst>
                <a:gd name="adj1" fmla="val -62603"/>
                <a:gd name="adj2" fmla="val 1112"/>
                <a:gd name="adj3" fmla="val 16667"/>
              </a:avLst>
            </a:prstGeom>
            <a:solidFill>
              <a:schemeClr val="accent5">
                <a:lumMod val="20000"/>
                <a:lumOff val="80000"/>
              </a:schemeClr>
            </a:solidFill>
            <a:ln w="76200" cap="flat" cmpd="sng" algn="ctr">
              <a:solidFill>
                <a:schemeClr val="accent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2927509" y="1079408"/>
              <a:ext cx="7531769" cy="138499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評価結果の活用は促進されるだろう。</a:t>
              </a:r>
              <a:endParaRPr kumimoji="0" lang="en-US" altLang="ja-JP"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しかし、評価プロセスに参加することを負担に感じるのではないか。</a:t>
              </a:r>
            </a:p>
          </p:txBody>
        </p:sp>
      </p:grpSp>
      <p:pic>
        <p:nvPicPr>
          <p:cNvPr id="8" name="図 7" descr="icon_001410_256.png"/>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2156738" y="2013175"/>
            <a:ext cx="1535489" cy="1458367"/>
          </a:xfrm>
          <a:prstGeom prst="rect">
            <a:avLst/>
          </a:prstGeom>
        </p:spPr>
      </p:pic>
      <p:pic>
        <p:nvPicPr>
          <p:cNvPr id="12" name="図 11" descr="icon_001410_256.png"/>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9595528" y="4980448"/>
            <a:ext cx="1535489" cy="1458367"/>
          </a:xfrm>
          <a:prstGeom prst="rect">
            <a:avLst/>
          </a:prstGeom>
        </p:spPr>
      </p:pic>
      <p:grpSp>
        <p:nvGrpSpPr>
          <p:cNvPr id="22" name="グループ化 21"/>
          <p:cNvGrpSpPr/>
          <p:nvPr/>
        </p:nvGrpSpPr>
        <p:grpSpPr>
          <a:xfrm>
            <a:off x="421111" y="4439655"/>
            <a:ext cx="8746952" cy="2249904"/>
            <a:chOff x="950500" y="4235117"/>
            <a:chExt cx="8746952" cy="2249904"/>
          </a:xfrm>
        </p:grpSpPr>
        <p:sp>
          <p:nvSpPr>
            <p:cNvPr id="16" name="角丸四角形吹き出し 12"/>
            <p:cNvSpPr/>
            <p:nvPr/>
          </p:nvSpPr>
          <p:spPr>
            <a:xfrm>
              <a:off x="1094874" y="4235117"/>
              <a:ext cx="8325852" cy="2249904"/>
            </a:xfrm>
            <a:prstGeom prst="wedgeRoundRectCallout">
              <a:avLst>
                <a:gd name="adj1" fmla="val 58241"/>
                <a:gd name="adj2" fmla="val 5826"/>
                <a:gd name="adj3" fmla="val 16667"/>
              </a:avLst>
            </a:prstGeom>
            <a:solidFill>
              <a:schemeClr val="accent5">
                <a:lumMod val="20000"/>
                <a:lumOff val="80000"/>
              </a:schemeClr>
            </a:solidFill>
            <a:ln w="76200" cap="flat" cmpd="sng" algn="ctr">
              <a:solidFill>
                <a:schemeClr val="accent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950500" y="4414842"/>
              <a:ext cx="8746952" cy="181588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・実際に各局からそのような意見はあり、市民の</a:t>
              </a:r>
              <a:endParaRPr kumimoji="0" lang="en-US" altLang="ja-JP"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endParaRPr>
            </a:p>
            <a:p>
              <a:pPr marL="265113" marR="0" lvl="0" defTabSz="457200" eaLnBrk="1" fontAlgn="auto" latinLnBrk="0" hangingPunct="1">
                <a:lnSpc>
                  <a:spcPct val="100000"/>
                </a:lnSpc>
                <a:spcBef>
                  <a:spcPts val="0"/>
                </a:spcBef>
                <a:spcAft>
                  <a:spcPts val="0"/>
                </a:spcAft>
                <a:buClrTx/>
                <a:buSzTx/>
                <a:buFontTx/>
                <a:buNone/>
                <a:tabLst/>
                <a:defRPr/>
              </a:pPr>
              <a:r>
                <a:rPr kumimoji="0" lang="ja-JP" altLang="en-US" sz="2800" kern="0" dirty="0">
                  <a:solidFill>
                    <a:prstClr val="black"/>
                  </a:solidFill>
                  <a:latin typeface="ＭＳ ゴシック" pitchFamily="49" charset="-128"/>
                  <a:ea typeface="ＭＳ ゴシック" pitchFamily="49" charset="-128"/>
                  <a:cs typeface="メイリオ"/>
                </a:rPr>
                <a:t>意識を調査する</a:t>
              </a: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ことに対する需要</a:t>
              </a:r>
              <a:r>
                <a:rPr kumimoji="0" lang="ja-JP" altLang="en-US" sz="2800" kern="0" dirty="0">
                  <a:solidFill>
                    <a:prstClr val="black"/>
                  </a:solidFill>
                  <a:latin typeface="ＭＳ ゴシック" pitchFamily="49" charset="-128"/>
                  <a:ea typeface="ＭＳ ゴシック" pitchFamily="49" charset="-128"/>
                  <a:cs typeface="メイリオ"/>
                </a:rPr>
                <a:t>は</a:t>
              </a: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ある。</a:t>
              </a:r>
              <a:endParaRPr kumimoji="0" lang="en-US" altLang="ja-JP"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・質問の変更は難しいが、追加は可能であろう。</a:t>
              </a:r>
              <a:endParaRPr kumimoji="0" lang="en-US" altLang="ja-JP"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rPr>
                <a:t>・手間がかかりすぎなければ、非常に有意義である。</a:t>
              </a:r>
              <a:endParaRPr kumimoji="0" lang="en-US" altLang="ja-JP" sz="2800" b="0" i="0" u="none" strike="noStrike" kern="0" cap="none" spc="0" normalizeH="0" baseline="0" noProof="0" dirty="0">
                <a:ln>
                  <a:noFill/>
                </a:ln>
                <a:solidFill>
                  <a:prstClr val="black"/>
                </a:solidFill>
                <a:effectLst/>
                <a:uLnTx/>
                <a:uFillTx/>
                <a:latin typeface="ＭＳ ゴシック" pitchFamily="49" charset="-128"/>
                <a:ea typeface="ＭＳ ゴシック" pitchFamily="49" charset="-128"/>
                <a:cs typeface="メイリオ"/>
              </a:endParaRPr>
            </a:p>
          </p:txBody>
        </p:sp>
      </p:grpSp>
      <p:sp>
        <p:nvSpPr>
          <p:cNvPr id="18" name="スライド番号プレースホルダ 17"/>
          <p:cNvSpPr>
            <a:spLocks noGrp="1"/>
          </p:cNvSpPr>
          <p:nvPr>
            <p:ph type="sldNum" sz="quarter" idx="12"/>
          </p:nvPr>
        </p:nvSpPr>
        <p:spPr/>
        <p:txBody>
          <a:bodyPr/>
          <a:lstStyle/>
          <a:p>
            <a:fld id="{5218DDFB-7021-49BB-B997-9D69FBDC9F8C}" type="slidenum">
              <a:rPr kumimoji="1" lang="ja-JP" altLang="en-US" smtClean="0"/>
              <a:pPr/>
              <a:t>36</a:t>
            </a:fld>
            <a:endParaRPr kumimoji="1" lang="ja-JP" altLang="en-US"/>
          </a:p>
        </p:txBody>
      </p:sp>
      <p:sp>
        <p:nvSpPr>
          <p:cNvPr id="19" name="テキスト ボックス 18"/>
          <p:cNvSpPr txBox="1"/>
          <p:nvPr/>
        </p:nvSpPr>
        <p:spPr>
          <a:xfrm>
            <a:off x="0" y="0"/>
            <a:ext cx="5067413" cy="707886"/>
          </a:xfrm>
          <a:prstGeom prst="rect">
            <a:avLst/>
          </a:prstGeom>
          <a:solidFill>
            <a:schemeClr val="accent5">
              <a:lumMod val="60000"/>
              <a:lumOff val="40000"/>
            </a:schemeClr>
          </a:solidFill>
        </p:spPr>
        <p:txBody>
          <a:bodyPr wrap="none" rtlCol="0">
            <a:spAutoFit/>
          </a:bodyPr>
          <a:lstStyle/>
          <a:p>
            <a:r>
              <a:rPr lang="ja-JP" altLang="en-US" sz="4000" dirty="0">
                <a:solidFill>
                  <a:prstClr val="black"/>
                </a:solidFill>
                <a:latin typeface="HGPｺﾞｼｯｸE" pitchFamily="50" charset="-128"/>
                <a:ea typeface="HGPｺﾞｼｯｸE" pitchFamily="50" charset="-128"/>
                <a:cs typeface="メイリオ"/>
              </a:rPr>
              <a:t>私たちの提言について</a:t>
            </a:r>
            <a:endParaRPr kumimoji="1" lang="ja-JP" altLang="en-US" sz="4000" dirty="0">
              <a:latin typeface="HGPｺﾞｼｯｸE" pitchFamily="50" charset="-128"/>
              <a:ea typeface="HGPｺﾞｼｯｸE" pitchFamily="50" charset="-128"/>
            </a:endParaRPr>
          </a:p>
        </p:txBody>
      </p:sp>
      <p:sp>
        <p:nvSpPr>
          <p:cNvPr id="21" name="テキスト ボックス 20"/>
          <p:cNvSpPr txBox="1"/>
          <p:nvPr/>
        </p:nvSpPr>
        <p:spPr>
          <a:xfrm>
            <a:off x="613610" y="998620"/>
            <a:ext cx="4698722" cy="584775"/>
          </a:xfrm>
          <a:prstGeom prst="rect">
            <a:avLst/>
          </a:prstGeom>
          <a:noFill/>
        </p:spPr>
        <p:txBody>
          <a:bodyPr wrap="none" rtlCol="0">
            <a:spAutoFit/>
          </a:bodyPr>
          <a:lstStyle/>
          <a:p>
            <a:r>
              <a:rPr kumimoji="1" lang="ja-JP" altLang="en-US" sz="3200" dirty="0">
                <a:latin typeface="HGPｺﾞｼｯｸE" pitchFamily="50" charset="-128"/>
                <a:ea typeface="HGPｺﾞｼｯｸE" pitchFamily="50" charset="-128"/>
              </a:rPr>
              <a:t>活用志向型評価について</a:t>
            </a:r>
          </a:p>
        </p:txBody>
      </p:sp>
      <p:sp>
        <p:nvSpPr>
          <p:cNvPr id="24" name="テキスト ボックス 23"/>
          <p:cNvSpPr txBox="1"/>
          <p:nvPr/>
        </p:nvSpPr>
        <p:spPr>
          <a:xfrm>
            <a:off x="549441" y="3701714"/>
            <a:ext cx="7853432" cy="584775"/>
          </a:xfrm>
          <a:prstGeom prst="rect">
            <a:avLst/>
          </a:prstGeom>
          <a:noFill/>
        </p:spPr>
        <p:txBody>
          <a:bodyPr wrap="none" rtlCol="0">
            <a:spAutoFit/>
          </a:bodyPr>
          <a:lstStyle/>
          <a:p>
            <a:r>
              <a:rPr lang="ja-JP" altLang="en-US" sz="3200" dirty="0">
                <a:latin typeface="HGPｺﾞｼｯｸE" pitchFamily="50" charset="-128"/>
                <a:ea typeface="HGPｺﾞｼｯｸE" pitchFamily="50" charset="-128"/>
              </a:rPr>
              <a:t>市民生活実感調査への質問の追加</a:t>
            </a:r>
            <a:r>
              <a:rPr kumimoji="1" lang="ja-JP" altLang="en-US" sz="3200" dirty="0">
                <a:latin typeface="HGPｺﾞｼｯｸE" pitchFamily="50" charset="-128"/>
                <a:ea typeface="HGPｺﾞｼｯｸE" pitchFamily="50" charset="-128"/>
              </a:rPr>
              <a:t>について</a:t>
            </a:r>
          </a:p>
        </p:txBody>
      </p:sp>
    </p:spTree>
    <p:extLst>
      <p:ext uri="{BB962C8B-B14F-4D97-AF65-F5344CB8AC3E}">
        <p14:creationId xmlns:p14="http://schemas.microsoft.com/office/powerpoint/2010/main" val="8371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3114674"/>
            <a:ext cx="12220575" cy="720000"/>
          </a:xfrm>
          <a:solidFill>
            <a:schemeClr val="accent5">
              <a:lumMod val="60000"/>
              <a:lumOff val="40000"/>
            </a:schemeClr>
          </a:solidFill>
        </p:spPr>
        <p:txBody>
          <a:bodyPr>
            <a:normAutofit/>
          </a:bodyPr>
          <a:lstStyle/>
          <a:p>
            <a:r>
              <a:rPr lang="ja-JP" altLang="en-US" sz="4400" dirty="0">
                <a:latin typeface="HGPｺﾞｼｯｸE" panose="020B0900000000000000" pitchFamily="50" charset="-128"/>
                <a:ea typeface="HGPｺﾞｼｯｸE" panose="020B0900000000000000" pitchFamily="50" charset="-128"/>
              </a:rPr>
              <a:t>６　　</a:t>
            </a:r>
            <a:r>
              <a:rPr kumimoji="1" lang="ja-JP" altLang="en-US" sz="4400" dirty="0">
                <a:latin typeface="HGPｺﾞｼｯｸE" panose="020B0900000000000000" pitchFamily="50" charset="-128"/>
                <a:ea typeface="HGPｺﾞｼｯｸE" panose="020B0900000000000000" pitchFamily="50" charset="-128"/>
              </a:rPr>
              <a:t>調査結果の分析と結論</a:t>
            </a:r>
          </a:p>
        </p:txBody>
      </p:sp>
    </p:spTree>
    <p:extLst>
      <p:ext uri="{BB962C8B-B14F-4D97-AF65-F5344CB8AC3E}">
        <p14:creationId xmlns:p14="http://schemas.microsoft.com/office/powerpoint/2010/main" val="29113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発表　イラスト」の画像検索結果"/>
          <p:cNvPicPr>
            <a:picLocks noChangeAspect="1" noChangeArrowheads="1"/>
          </p:cNvPicPr>
          <p:nvPr/>
        </p:nvPicPr>
        <p:blipFill>
          <a:blip r:embed="rId2" cstate="print"/>
          <a:srcRect l="5828" t="11621" r="19056" b="8547"/>
          <a:stretch>
            <a:fillRect/>
          </a:stretch>
        </p:blipFill>
        <p:spPr bwMode="auto">
          <a:xfrm>
            <a:off x="8188075" y="3080083"/>
            <a:ext cx="3554748" cy="3777917"/>
          </a:xfrm>
          <a:prstGeom prst="rect">
            <a:avLst/>
          </a:prstGeom>
          <a:noFill/>
        </p:spPr>
      </p:pic>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38</a:t>
            </a:fld>
            <a:endParaRPr kumimoji="1" lang="ja-JP" altLang="en-US"/>
          </a:p>
        </p:txBody>
      </p:sp>
      <p:sp>
        <p:nvSpPr>
          <p:cNvPr id="2" name="タイトル 1"/>
          <p:cNvSpPr>
            <a:spLocks noGrp="1"/>
          </p:cNvSpPr>
          <p:nvPr>
            <p:ph type="title" idx="4294967295"/>
          </p:nvPr>
        </p:nvSpPr>
        <p:spPr>
          <a:xfrm>
            <a:off x="0" y="0"/>
            <a:ext cx="8843211" cy="720000"/>
          </a:xfrm>
          <a:solidFill>
            <a:schemeClr val="accent5">
              <a:lumMod val="60000"/>
              <a:lumOff val="40000"/>
            </a:schemeClr>
          </a:solidFill>
        </p:spPr>
        <p:txBody>
          <a:bodyPr>
            <a:normAutofit/>
          </a:bodyPr>
          <a:lstStyle/>
          <a:p>
            <a:r>
              <a:rPr lang="ja-JP" altLang="en-US" sz="4000" dirty="0">
                <a:latin typeface="HGPｺﾞｼｯｸE" pitchFamily="50" charset="-128"/>
                <a:ea typeface="HGPｺﾞｼｯｸE" pitchFamily="50" charset="-128"/>
              </a:rPr>
              <a:t>結論①　京都市の評価結果の活用実態</a:t>
            </a:r>
            <a:endParaRPr kumimoji="1" lang="ja-JP" altLang="en-US" sz="4000" dirty="0">
              <a:latin typeface="HGPｺﾞｼｯｸE" pitchFamily="50" charset="-128"/>
              <a:ea typeface="HGPｺﾞｼｯｸE" pitchFamily="50" charset="-128"/>
            </a:endParaRPr>
          </a:p>
        </p:txBody>
      </p:sp>
      <p:sp>
        <p:nvSpPr>
          <p:cNvPr id="3" name="コンテンツ プレースホルダー 2"/>
          <p:cNvSpPr>
            <a:spLocks noGrp="1"/>
          </p:cNvSpPr>
          <p:nvPr>
            <p:ph idx="4294967295"/>
          </p:nvPr>
        </p:nvSpPr>
        <p:spPr>
          <a:xfrm>
            <a:off x="573505" y="974557"/>
            <a:ext cx="10804358" cy="2021306"/>
          </a:xfrm>
          <a:solidFill>
            <a:schemeClr val="accent4">
              <a:lumMod val="60000"/>
              <a:lumOff val="40000"/>
            </a:schemeClr>
          </a:solidFill>
        </p:spPr>
        <p:txBody>
          <a:bodyPr>
            <a:normAutofit/>
          </a:bodyPr>
          <a:lstStyle/>
          <a:p>
            <a:pPr marL="0" indent="0" algn="ctr">
              <a:buNone/>
            </a:pPr>
            <a:r>
              <a:rPr lang="ja-JP" altLang="en-US" sz="3600" dirty="0">
                <a:latin typeface="ＭＳ ゴシック" panose="020B0609070205080204" pitchFamily="49" charset="-128"/>
                <a:ea typeface="ＭＳ ゴシック" panose="020B0609070205080204" pitchFamily="49" charset="-128"/>
              </a:rPr>
              <a:t>京都市では、評価結果はある程度活用されている。</a:t>
            </a:r>
            <a:endParaRPr lang="en-US" altLang="ja-JP" sz="3600" dirty="0">
              <a:latin typeface="ＭＳ ゴシック" panose="020B0609070205080204" pitchFamily="49" charset="-128"/>
              <a:ea typeface="ＭＳ ゴシック" panose="020B0609070205080204" pitchFamily="49" charset="-128"/>
            </a:endParaRPr>
          </a:p>
          <a:p>
            <a:pPr marL="0" indent="0" algn="ctr">
              <a:buNone/>
            </a:pPr>
            <a:endParaRPr lang="en-US" altLang="ja-JP" sz="3600" dirty="0">
              <a:latin typeface="ＭＳ ゴシック" panose="020B0609070205080204" pitchFamily="49" charset="-128"/>
              <a:ea typeface="ＭＳ ゴシック" panose="020B0609070205080204" pitchFamily="49" charset="-128"/>
            </a:endParaRPr>
          </a:p>
          <a:p>
            <a:pPr marL="0" indent="0" algn="ctr">
              <a:buNone/>
            </a:pPr>
            <a:r>
              <a:rPr lang="ja-JP" altLang="en-US" sz="3600" dirty="0">
                <a:latin typeface="ＭＳ ゴシック" panose="020B0609070205080204" pitchFamily="49" charset="-128"/>
                <a:ea typeface="ＭＳ ゴシック" panose="020B0609070205080204" pitchFamily="49" charset="-128"/>
              </a:rPr>
              <a:t>しかし、より積極的に活用される余地がある。</a:t>
            </a:r>
            <a:endParaRPr lang="en-US" altLang="ja-JP" sz="36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0" y="6627168"/>
            <a:ext cx="7975260" cy="230832"/>
          </a:xfrm>
          <a:prstGeom prst="rect">
            <a:avLst/>
          </a:prstGeom>
          <a:noFill/>
        </p:spPr>
        <p:txBody>
          <a:bodyPr wrap="none" rtlCol="0">
            <a:spAutoFit/>
          </a:bodyPr>
          <a:lstStyle/>
          <a:p>
            <a:r>
              <a:rPr lang="en-US" altLang="ja-JP" sz="900" dirty="0"/>
              <a:t>[</a:t>
            </a:r>
            <a:r>
              <a:rPr lang="ja-JP" altLang="en-US" sz="900" dirty="0"/>
              <a:t>出所</a:t>
            </a:r>
            <a:r>
              <a:rPr lang="en-US" altLang="ja-JP" sz="900" dirty="0"/>
              <a:t>]https://www.templatebank.com/gold/eps/dli.asp?id=250_0008&amp;key=%94%AD%95%5C&amp;rt=list_key.asp%3Fkey%3D%2594%25AD%2595%255C%26Dir%3D1</a:t>
            </a:r>
            <a:endParaRPr kumimoji="1" lang="ja-JP" altLang="en-US" sz="900" dirty="0"/>
          </a:p>
        </p:txBody>
      </p:sp>
    </p:spTree>
    <p:extLst>
      <p:ext uri="{BB962C8B-B14F-4D97-AF65-F5344CB8AC3E}">
        <p14:creationId xmlns:p14="http://schemas.microsoft.com/office/powerpoint/2010/main" val="405434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39</a:t>
            </a:fld>
            <a:endParaRPr kumimoji="1" lang="ja-JP" altLang="en-US"/>
          </a:p>
        </p:txBody>
      </p:sp>
      <p:sp>
        <p:nvSpPr>
          <p:cNvPr id="2" name="タイトル 1"/>
          <p:cNvSpPr>
            <a:spLocks noGrp="1"/>
          </p:cNvSpPr>
          <p:nvPr>
            <p:ph type="title" idx="4294967295"/>
          </p:nvPr>
        </p:nvSpPr>
        <p:spPr>
          <a:xfrm>
            <a:off x="0" y="0"/>
            <a:ext cx="8831179" cy="720000"/>
          </a:xfrm>
          <a:solidFill>
            <a:schemeClr val="accent5">
              <a:lumMod val="60000"/>
              <a:lumOff val="40000"/>
            </a:schemeClr>
          </a:solidFill>
        </p:spPr>
        <p:txBody>
          <a:bodyPr>
            <a:normAutofit fontScale="90000"/>
          </a:bodyPr>
          <a:lstStyle/>
          <a:p>
            <a:r>
              <a:rPr kumimoji="1" lang="ja-JP" altLang="en-US" sz="4000" dirty="0">
                <a:latin typeface="ＭＳ ゴシック" pitchFamily="49" charset="-128"/>
                <a:ea typeface="ＭＳ ゴシック" pitchFamily="49" charset="-128"/>
              </a:rPr>
              <a:t>ある程度活用されていると判断した根拠</a:t>
            </a:r>
          </a:p>
        </p:txBody>
      </p:sp>
      <p:sp>
        <p:nvSpPr>
          <p:cNvPr id="3" name="コンテンツ プレースホルダー 2"/>
          <p:cNvSpPr>
            <a:spLocks noGrp="1"/>
          </p:cNvSpPr>
          <p:nvPr>
            <p:ph idx="4294967295"/>
          </p:nvPr>
        </p:nvSpPr>
        <p:spPr>
          <a:xfrm>
            <a:off x="1034716" y="1643564"/>
            <a:ext cx="10515600" cy="822910"/>
          </a:xfrm>
          <a:solidFill>
            <a:schemeClr val="accent4">
              <a:lumMod val="60000"/>
              <a:lumOff val="40000"/>
            </a:schemeClr>
          </a:solidFill>
        </p:spPr>
        <p:txBody>
          <a:bodyPr>
            <a:normAutofit lnSpcReduction="10000"/>
          </a:bodyPr>
          <a:lstStyle/>
          <a:p>
            <a:pPr marL="0" indent="0">
              <a:buNone/>
            </a:pPr>
            <a:r>
              <a:rPr lang="ja-JP" altLang="en-US" dirty="0">
                <a:latin typeface="ＭＳ ゴシック" panose="020B0609070205080204" pitchFamily="49" charset="-128"/>
                <a:ea typeface="ＭＳ ゴシック" panose="020B0609070205080204" pitchFamily="49" charset="-128"/>
              </a:rPr>
              <a:t>全ての評価票を読む人は少ないが、少なくとも総合評価結果は確認し、自分の仕事やそれに関連する評価票を読んでいる</a:t>
            </a:r>
            <a:endParaRPr lang="en-US" altLang="ja-JP"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577515" y="1034716"/>
            <a:ext cx="8302273" cy="523220"/>
          </a:xfrm>
          <a:prstGeom prst="rect">
            <a:avLst/>
          </a:prstGeom>
          <a:noFill/>
        </p:spPr>
        <p:txBody>
          <a:bodyPr wrap="none" rtlCol="0">
            <a:spAutoFit/>
          </a:bodyPr>
          <a:lstStyle/>
          <a:p>
            <a:r>
              <a:rPr kumimoji="1" lang="ja-JP" altLang="en-US" sz="2800" b="1" dirty="0">
                <a:latin typeface="ＭＳ ゴシック" pitchFamily="49" charset="-128"/>
                <a:ea typeface="ＭＳ ゴシック" pitchFamily="49" charset="-128"/>
              </a:rPr>
              <a:t>アンケート：</a:t>
            </a:r>
            <a:r>
              <a:rPr kumimoji="1" lang="en-US" altLang="ja-JP" sz="2800" b="1" dirty="0">
                <a:latin typeface="ＭＳ ゴシック" pitchFamily="49" charset="-128"/>
                <a:ea typeface="ＭＳ ゴシック" pitchFamily="49" charset="-128"/>
              </a:rPr>
              <a:t>Q1</a:t>
            </a:r>
            <a:r>
              <a:rPr lang="en-US" altLang="ja-JP" sz="2800" b="1" dirty="0">
                <a:latin typeface="ＭＳ ゴシック" pitchFamily="49" charset="-128"/>
                <a:ea typeface="ＭＳ ゴシック" pitchFamily="49" charset="-128"/>
              </a:rPr>
              <a:t>.</a:t>
            </a:r>
            <a:r>
              <a:rPr lang="ja-JP" altLang="en-US" sz="2800" b="1" dirty="0">
                <a:solidFill>
                  <a:prstClr val="black"/>
                </a:solidFill>
                <a:latin typeface="ＭＳ ゴシック" panose="020B0609070205080204" pitchFamily="49" charset="-128"/>
                <a:ea typeface="ＭＳ ゴシック" panose="020B0609070205080204" pitchFamily="49" charset="-128"/>
              </a:rPr>
              <a:t>評価結果をどの程度読んでいるか</a:t>
            </a:r>
            <a:endParaRPr kumimoji="1" lang="ja-JP" altLang="en-US" b="1" dirty="0"/>
          </a:p>
        </p:txBody>
      </p:sp>
      <p:sp>
        <p:nvSpPr>
          <p:cNvPr id="7" name="テキスト ボックス 6"/>
          <p:cNvSpPr txBox="1"/>
          <p:nvPr/>
        </p:nvSpPr>
        <p:spPr>
          <a:xfrm>
            <a:off x="589548" y="2971800"/>
            <a:ext cx="7220246" cy="523220"/>
          </a:xfrm>
          <a:prstGeom prst="rect">
            <a:avLst/>
          </a:prstGeom>
          <a:noFill/>
        </p:spPr>
        <p:txBody>
          <a:bodyPr wrap="none" rtlCol="0">
            <a:spAutoFit/>
          </a:bodyPr>
          <a:lstStyle/>
          <a:p>
            <a:r>
              <a:rPr lang="ja-JP" altLang="en-US" sz="2800" b="1" dirty="0">
                <a:solidFill>
                  <a:prstClr val="black"/>
                </a:solidFill>
                <a:latin typeface="ＭＳ ゴシック" panose="020B0609070205080204" pitchFamily="49" charset="-128"/>
                <a:ea typeface="ＭＳ ゴシック" panose="020B0609070205080204" pitchFamily="49" charset="-128"/>
              </a:rPr>
              <a:t>アンケート：</a:t>
            </a:r>
            <a:r>
              <a:rPr lang="en-US" altLang="ja-JP" sz="2800" b="1" dirty="0">
                <a:solidFill>
                  <a:prstClr val="black"/>
                </a:solidFill>
                <a:latin typeface="ＭＳ ゴシック" panose="020B0609070205080204" pitchFamily="49" charset="-128"/>
                <a:ea typeface="ＭＳ ゴシック" panose="020B0609070205080204" pitchFamily="49" charset="-128"/>
              </a:rPr>
              <a:t>Q2.</a:t>
            </a:r>
            <a:r>
              <a:rPr lang="ja-JP" altLang="en-US" sz="2800" b="1" dirty="0">
                <a:solidFill>
                  <a:prstClr val="black"/>
                </a:solidFill>
                <a:latin typeface="ＭＳ ゴシック" panose="020B0609070205080204" pitchFamily="49" charset="-128"/>
                <a:ea typeface="ＭＳ ゴシック" panose="020B0609070205080204" pitchFamily="49" charset="-128"/>
              </a:rPr>
              <a:t>評価結果の現在の活用方法</a:t>
            </a:r>
            <a:endParaRPr kumimoji="1" lang="ja-JP" altLang="en-US" b="1" dirty="0"/>
          </a:p>
        </p:txBody>
      </p:sp>
      <p:sp>
        <p:nvSpPr>
          <p:cNvPr id="8" name="テキスト ボックス 7"/>
          <p:cNvSpPr txBox="1"/>
          <p:nvPr/>
        </p:nvSpPr>
        <p:spPr>
          <a:xfrm>
            <a:off x="601579" y="4668254"/>
            <a:ext cx="9384300" cy="480131"/>
          </a:xfrm>
          <a:prstGeom prst="rect">
            <a:avLst/>
          </a:prstGeom>
          <a:noFill/>
        </p:spPr>
        <p:txBody>
          <a:bodyPr wrap="none" rtlCol="0">
            <a:spAutoFit/>
          </a:bodyPr>
          <a:lstStyle/>
          <a:p>
            <a:pPr lvl="0">
              <a:lnSpc>
                <a:spcPct val="90000"/>
              </a:lnSpc>
              <a:spcBef>
                <a:spcPts val="1000"/>
              </a:spcBef>
            </a:pPr>
            <a:r>
              <a:rPr lang="ja-JP" altLang="en-US" sz="2800" b="1" dirty="0">
                <a:solidFill>
                  <a:prstClr val="black"/>
                </a:solidFill>
                <a:latin typeface="ＭＳ ゴシック" panose="020B0609070205080204" pitchFamily="49" charset="-128"/>
                <a:ea typeface="ＭＳ ゴシック" panose="020B0609070205080204" pitchFamily="49" charset="-128"/>
              </a:rPr>
              <a:t>アンケート：</a:t>
            </a:r>
            <a:r>
              <a:rPr lang="en-US" altLang="ja-JP" sz="2800" b="1" dirty="0">
                <a:solidFill>
                  <a:prstClr val="black"/>
                </a:solidFill>
                <a:latin typeface="ＭＳ ゴシック" panose="020B0609070205080204" pitchFamily="49" charset="-128"/>
                <a:ea typeface="ＭＳ ゴシック" panose="020B0609070205080204" pitchFamily="49" charset="-128"/>
              </a:rPr>
              <a:t>Q3.</a:t>
            </a:r>
            <a:r>
              <a:rPr lang="ja-JP" altLang="en-US" sz="2800" b="1" dirty="0">
                <a:solidFill>
                  <a:prstClr val="black"/>
                </a:solidFill>
                <a:latin typeface="ＭＳ ゴシック" panose="020B0609070205080204" pitchFamily="49" charset="-128"/>
                <a:ea typeface="ＭＳ ゴシック" panose="020B0609070205080204" pitchFamily="49" charset="-128"/>
              </a:rPr>
              <a:t>予算編成における評価結果の活用の程度</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1034715" y="3633537"/>
            <a:ext cx="5211683" cy="523220"/>
          </a:xfrm>
          <a:prstGeom prst="rect">
            <a:avLst/>
          </a:prstGeom>
          <a:solidFill>
            <a:schemeClr val="accent4">
              <a:lumMod val="60000"/>
              <a:lumOff val="40000"/>
            </a:schemeClr>
          </a:solidFill>
        </p:spPr>
        <p:txBody>
          <a:bodyPr wrap="none" rtlCol="0">
            <a:spAutoFit/>
          </a:bodyPr>
          <a:lstStyle/>
          <a:p>
            <a:r>
              <a:rPr lang="ja-JP" altLang="en-US" sz="2800" dirty="0">
                <a:solidFill>
                  <a:prstClr val="black"/>
                </a:solidFill>
                <a:latin typeface="ＭＳ ゴシック" panose="020B0609070205080204" pitchFamily="49" charset="-128"/>
                <a:ea typeface="ＭＳ ゴシック" panose="020B0609070205080204" pitchFamily="49" charset="-128"/>
              </a:rPr>
              <a:t>何らかの形で活用はされている</a:t>
            </a:r>
            <a:endParaRPr kumimoji="1" lang="ja-JP" altLang="en-US" dirty="0"/>
          </a:p>
        </p:txBody>
      </p:sp>
      <p:sp>
        <p:nvSpPr>
          <p:cNvPr id="10" name="テキスト ボックス 9"/>
          <p:cNvSpPr txBox="1"/>
          <p:nvPr/>
        </p:nvSpPr>
        <p:spPr>
          <a:xfrm>
            <a:off x="1058779" y="5462336"/>
            <a:ext cx="9161482" cy="480131"/>
          </a:xfrm>
          <a:prstGeom prst="rect">
            <a:avLst/>
          </a:prstGeom>
          <a:solidFill>
            <a:schemeClr val="accent4">
              <a:lumMod val="60000"/>
              <a:lumOff val="40000"/>
            </a:schemeClr>
          </a:solidFill>
        </p:spPr>
        <p:txBody>
          <a:bodyPr wrap="none" rtlCol="0">
            <a:spAutoFit/>
          </a:bodyPr>
          <a:lstStyle/>
          <a:p>
            <a:pPr lvl="0">
              <a:lnSpc>
                <a:spcPct val="90000"/>
              </a:lnSpc>
              <a:spcBef>
                <a:spcPts val="1000"/>
              </a:spcBef>
            </a:pPr>
            <a:r>
              <a:rPr lang="en-US" altLang="ja-JP" sz="2800" dirty="0">
                <a:solidFill>
                  <a:prstClr val="black"/>
                </a:solidFill>
                <a:latin typeface="ＭＳ ゴシック" panose="020B0609070205080204" pitchFamily="49" charset="-128"/>
                <a:ea typeface="ＭＳ ゴシック" panose="020B0609070205080204" pitchFamily="49" charset="-128"/>
              </a:rPr>
              <a:t>42</a:t>
            </a:r>
            <a:r>
              <a:rPr lang="ja-JP" altLang="en-US" sz="2800" dirty="0">
                <a:solidFill>
                  <a:prstClr val="black"/>
                </a:solidFill>
                <a:latin typeface="ＭＳ ゴシック" panose="020B0609070205080204" pitchFamily="49" charset="-128"/>
                <a:ea typeface="ＭＳ ゴシック" panose="020B0609070205080204" pitchFamily="49" charset="-128"/>
              </a:rPr>
              <a:t>人中</a:t>
            </a:r>
            <a:r>
              <a:rPr lang="en-US" altLang="ja-JP" sz="2800" dirty="0">
                <a:solidFill>
                  <a:prstClr val="black"/>
                </a:solidFill>
                <a:latin typeface="ＭＳ ゴシック" panose="020B0609070205080204" pitchFamily="49" charset="-128"/>
                <a:ea typeface="ＭＳ ゴシック" panose="020B0609070205080204" pitchFamily="49" charset="-128"/>
              </a:rPr>
              <a:t>32</a:t>
            </a:r>
            <a:r>
              <a:rPr lang="ja-JP" altLang="en-US" sz="2800" dirty="0">
                <a:solidFill>
                  <a:prstClr val="black"/>
                </a:solidFill>
                <a:latin typeface="ＭＳ ゴシック" panose="020B0609070205080204" pitchFamily="49" charset="-128"/>
                <a:ea typeface="ＭＳ ゴシック" panose="020B0609070205080204" pitchFamily="49" charset="-128"/>
              </a:rPr>
              <a:t>人が一定程度あるいは参考程度に活用している</a:t>
            </a:r>
            <a:endParaRPr lang="en-US" altLang="ja-JP" sz="28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63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563324" y="1066801"/>
            <a:ext cx="11265031" cy="5278582"/>
          </a:xfrm>
        </p:spPr>
        <p:txBody>
          <a:bodyPr>
            <a:noAutofit/>
          </a:bodyPr>
          <a:lstStyle/>
          <a:p>
            <a:pPr marL="0" indent="0">
              <a:buNone/>
            </a:pPr>
            <a:r>
              <a:rPr lang="en-US" altLang="ja-JP" sz="3200" dirty="0">
                <a:latin typeface="ＭＳ ゴシック" panose="020B0609070205080204" pitchFamily="49" charset="-128"/>
                <a:ea typeface="ＭＳ ゴシック" panose="020B0609070205080204" pitchFamily="49" charset="-128"/>
              </a:rPr>
              <a:t>5</a:t>
            </a: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7</a:t>
            </a:r>
            <a:r>
              <a:rPr lang="ja-JP" altLang="en-US" sz="3200" dirty="0">
                <a:latin typeface="ＭＳ ゴシック" panose="020B0609070205080204" pitchFamily="49" charset="-128"/>
                <a:ea typeface="ＭＳ ゴシック" panose="020B0609070205080204" pitchFamily="49" charset="-128"/>
              </a:rPr>
              <a:t>月　・研究に必要な知識を深める　</a:t>
            </a:r>
            <a:endParaRPr lang="en-US" altLang="ja-JP" sz="3200" dirty="0">
              <a:latin typeface="ＭＳ ゴシック" panose="020B0609070205080204" pitchFamily="49" charset="-128"/>
              <a:ea typeface="ＭＳ ゴシック" panose="020B0609070205080204" pitchFamily="49" charset="-128"/>
            </a:endParaRPr>
          </a:p>
          <a:p>
            <a:pPr marL="2327275" indent="0">
              <a:buNone/>
            </a:pPr>
            <a:r>
              <a:rPr lang="ja-JP" altLang="en-US" sz="3200" dirty="0">
                <a:latin typeface="ＭＳ ゴシック" panose="020B0609070205080204" pitchFamily="49" charset="-128"/>
                <a:ea typeface="ＭＳ ゴシック" panose="020B0609070205080204" pitchFamily="49" charset="-128"/>
              </a:rPr>
              <a:t>自治体評価制度に関する文献</a:t>
            </a:r>
            <a:endParaRPr lang="en-US" altLang="ja-JP" sz="3200" dirty="0">
              <a:latin typeface="ＭＳ ゴシック" panose="020B0609070205080204" pitchFamily="49" charset="-128"/>
              <a:ea typeface="ＭＳ ゴシック" panose="020B0609070205080204" pitchFamily="49" charset="-128"/>
            </a:endParaRPr>
          </a:p>
          <a:p>
            <a:pPr marL="2244725" indent="0">
              <a:buNone/>
            </a:pP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実用重視の事業評価入門</a:t>
            </a:r>
            <a:r>
              <a:rPr lang="en-US" altLang="ja-JP" sz="3200" dirty="0">
                <a:latin typeface="ＭＳ ゴシック" panose="020B0609070205080204" pitchFamily="49" charset="-128"/>
                <a:ea typeface="ＭＳ ゴシック" panose="020B0609070205080204" pitchFamily="49" charset="-128"/>
              </a:rPr>
              <a:t>』</a:t>
            </a:r>
          </a:p>
          <a:p>
            <a:pPr marL="2327275" indent="0">
              <a:buNone/>
            </a:pPr>
            <a:r>
              <a:rPr lang="ja-JP" altLang="en-US" sz="3200" dirty="0">
                <a:latin typeface="ＭＳ ゴシック" panose="020B0609070205080204" pitchFamily="49" charset="-128"/>
                <a:ea typeface="ＭＳ ゴシック" panose="020B0609070205080204" pitchFamily="49" charset="-128"/>
              </a:rPr>
              <a:t>政治学や地方自治に関する文献</a:t>
            </a:r>
            <a:endParaRPr lang="en-US" altLang="ja-JP" sz="3200" dirty="0">
              <a:latin typeface="ＭＳ ゴシック" panose="020B0609070205080204" pitchFamily="49" charset="-128"/>
              <a:ea typeface="ＭＳ ゴシック" panose="020B0609070205080204" pitchFamily="49" charset="-128"/>
            </a:endParaRPr>
          </a:p>
          <a:p>
            <a:pPr marL="1703388" indent="0">
              <a:buNone/>
            </a:pPr>
            <a:r>
              <a:rPr lang="ja-JP" altLang="en-US" sz="3200" dirty="0">
                <a:latin typeface="ＭＳ ゴシック" panose="020B0609070205080204" pitchFamily="49" charset="-128"/>
                <a:ea typeface="ＭＳ ゴシック" panose="020B0609070205080204" pitchFamily="49" charset="-128"/>
              </a:rPr>
              <a:t>・自転車防犯活動（</a:t>
            </a:r>
            <a:r>
              <a:rPr lang="en-US" altLang="ja-JP" sz="3200" dirty="0">
                <a:latin typeface="ＭＳ ゴシック" panose="020B0609070205080204" pitchFamily="49" charset="-128"/>
                <a:ea typeface="ＭＳ ゴシック" panose="020B0609070205080204" pitchFamily="49" charset="-128"/>
              </a:rPr>
              <a:t>1</a:t>
            </a:r>
            <a:r>
              <a:rPr lang="ja-JP" altLang="en-US" sz="3200" dirty="0">
                <a:latin typeface="ＭＳ ゴシック" panose="020B0609070205080204" pitchFamily="49" charset="-128"/>
                <a:ea typeface="ＭＳ ゴシック" panose="020B0609070205080204" pitchFamily="49" charset="-128"/>
              </a:rPr>
              <a:t>回目）</a:t>
            </a:r>
            <a:endParaRPr lang="en-US" altLang="ja-JP" sz="3200" dirty="0">
              <a:latin typeface="ＭＳ ゴシック" panose="020B0609070205080204" pitchFamily="49" charset="-128"/>
              <a:ea typeface="ＭＳ ゴシック" panose="020B0609070205080204" pitchFamily="49" charset="-128"/>
            </a:endParaRPr>
          </a:p>
          <a:p>
            <a:pPr marL="1703388" indent="0">
              <a:buNone/>
            </a:pPr>
            <a:r>
              <a:rPr lang="ja-JP" altLang="en-US" sz="3200" dirty="0">
                <a:latin typeface="ＭＳ ゴシック" panose="020B0609070205080204" pitchFamily="49" charset="-128"/>
                <a:ea typeface="ＭＳ ゴシック" panose="020B0609070205080204" pitchFamily="49" charset="-128"/>
              </a:rPr>
              <a:t>・アンケート調査実施の決定</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en-US" altLang="ja-JP" sz="3200" dirty="0">
                <a:latin typeface="ＭＳ ゴシック" panose="020B0609070205080204" pitchFamily="49" charset="-128"/>
                <a:ea typeface="ＭＳ ゴシック" panose="020B0609070205080204" pitchFamily="49" charset="-128"/>
              </a:rPr>
              <a:t>8</a:t>
            </a:r>
            <a:r>
              <a:rPr lang="ja-JP" altLang="en-US" sz="3200" dirty="0">
                <a:latin typeface="ＭＳ ゴシック" panose="020B0609070205080204" pitchFamily="49" charset="-128"/>
                <a:ea typeface="ＭＳ ゴシック" panose="020B0609070205080204" pitchFamily="49" charset="-128"/>
              </a:rPr>
              <a:t>月　　 ・アンケート案作成</a:t>
            </a:r>
            <a:endParaRPr lang="en-US" altLang="ja-JP" sz="3200" dirty="0">
              <a:latin typeface="ＭＳ ゴシック" panose="020B0609070205080204" pitchFamily="49" charset="-128"/>
              <a:ea typeface="ＭＳ ゴシック" panose="020B0609070205080204" pitchFamily="49" charset="-128"/>
            </a:endParaRPr>
          </a:p>
          <a:p>
            <a:pPr marL="1884363" indent="0">
              <a:buNone/>
            </a:pP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市職員用・市会議員用・記者クラブ用</a:t>
            </a:r>
            <a:r>
              <a:rPr lang="en-US" altLang="ja-JP" sz="3200" dirty="0">
                <a:latin typeface="ＭＳ ゴシック" panose="020B0609070205080204" pitchFamily="49" charset="-128"/>
                <a:ea typeface="ＭＳ ゴシック" panose="020B0609070205080204" pitchFamily="49" charset="-128"/>
              </a:rPr>
              <a:t>)</a:t>
            </a:r>
          </a:p>
          <a:p>
            <a:pPr marL="0" indent="0">
              <a:buNone/>
            </a:pPr>
            <a:r>
              <a:rPr lang="en-US" altLang="ja-JP" sz="3200" dirty="0">
                <a:latin typeface="ＭＳ ゴシック" panose="020B0609070205080204" pitchFamily="49" charset="-128"/>
                <a:ea typeface="ＭＳ ゴシック" panose="020B0609070205080204" pitchFamily="49" charset="-128"/>
              </a:rPr>
              <a:t>9</a:t>
            </a:r>
            <a:r>
              <a:rPr lang="ja-JP" altLang="en-US" sz="3200" dirty="0">
                <a:latin typeface="ＭＳ ゴシック" panose="020B0609070205080204" pitchFamily="49" charset="-128"/>
                <a:ea typeface="ＭＳ ゴシック" panose="020B0609070205080204" pitchFamily="49" charset="-128"/>
              </a:rPr>
              <a:t>月　　 ・アンケートの校正・改善・完成</a:t>
            </a:r>
            <a:endParaRPr lang="en-US" altLang="ja-JP" sz="3200"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sp>
        <p:nvSpPr>
          <p:cNvPr id="6" name="スライド番号プレースホルダ 5"/>
          <p:cNvSpPr>
            <a:spLocks noGrp="1"/>
          </p:cNvSpPr>
          <p:nvPr>
            <p:ph type="sldNum" sz="quarter" idx="12"/>
          </p:nvPr>
        </p:nvSpPr>
        <p:spPr/>
        <p:txBody>
          <a:bodyPr/>
          <a:lstStyle/>
          <a:p>
            <a:fld id="{5218DDFB-7021-49BB-B997-9D69FBDC9F8C}" type="slidenum">
              <a:rPr kumimoji="1" lang="ja-JP" altLang="en-US" smtClean="0"/>
              <a:pPr/>
              <a:t>4</a:t>
            </a:fld>
            <a:endParaRPr kumimoji="1" lang="ja-JP" altLang="en-US"/>
          </a:p>
        </p:txBody>
      </p:sp>
    </p:spTree>
    <p:extLst>
      <p:ext uri="{BB962C8B-B14F-4D97-AF65-F5344CB8AC3E}">
        <p14:creationId xmlns:p14="http://schemas.microsoft.com/office/powerpoint/2010/main" val="200672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14021" cy="878305"/>
          </a:xfrm>
          <a:solidFill>
            <a:schemeClr val="accent5">
              <a:lumMod val="60000"/>
              <a:lumOff val="40000"/>
            </a:schemeClr>
          </a:solidFill>
        </p:spPr>
        <p:txBody>
          <a:bodyPr>
            <a:noAutofit/>
          </a:bodyPr>
          <a:lstStyle/>
          <a:p>
            <a:r>
              <a:rPr lang="ja-JP" altLang="en-US" sz="3600" dirty="0">
                <a:latin typeface="ＭＳ ゴシック" pitchFamily="49" charset="-128"/>
                <a:ea typeface="ＭＳ ゴシック" pitchFamily="49" charset="-128"/>
              </a:rPr>
              <a:t>積極的に活用される余地があると判断した根拠</a:t>
            </a:r>
            <a:endParaRPr kumimoji="1" lang="ja-JP" altLang="en-US" sz="3600"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a:xfrm>
            <a:off x="581526" y="1737393"/>
            <a:ext cx="8823158" cy="468000"/>
          </a:xfrm>
          <a:noFill/>
        </p:spPr>
        <p:txBody>
          <a:bodyPr>
            <a:noAutofit/>
          </a:bodyPr>
          <a:lstStyle/>
          <a:p>
            <a:pPr marL="0" indent="0">
              <a:buNone/>
            </a:pPr>
            <a:r>
              <a:rPr lang="ja-JP" altLang="en-US" b="1" dirty="0">
                <a:latin typeface="ＭＳ ゴシック" panose="020B0609070205080204" pitchFamily="49" charset="-128"/>
                <a:ea typeface="ＭＳ ゴシック" panose="020B0609070205080204" pitchFamily="49" charset="-128"/>
              </a:rPr>
              <a:t>アンケート：</a:t>
            </a:r>
            <a:r>
              <a:rPr lang="en-US" altLang="ja-JP" b="1" dirty="0">
                <a:latin typeface="ＭＳ ゴシック" panose="020B0609070205080204" pitchFamily="49" charset="-128"/>
                <a:ea typeface="ＭＳ ゴシック" panose="020B0609070205080204" pitchFamily="49" charset="-128"/>
              </a:rPr>
              <a:t>Q5.</a:t>
            </a:r>
            <a:r>
              <a:rPr lang="ja-JP" altLang="en-US" b="1" dirty="0">
                <a:latin typeface="ＭＳ ゴシック" panose="020B0609070205080204" pitchFamily="49" charset="-128"/>
                <a:ea typeface="ＭＳ ゴシック" panose="020B0609070205080204" pitchFamily="49" charset="-128"/>
              </a:rPr>
              <a:t>政策評価をより活用するための方策</a:t>
            </a:r>
            <a:endParaRPr lang="en-US" altLang="ja-JP" b="1" dirty="0">
              <a:latin typeface="ＭＳ ゴシック" panose="020B0609070205080204" pitchFamily="49" charset="-128"/>
              <a:ea typeface="ＭＳ ゴシック" panose="020B0609070205080204" pitchFamily="49" charset="-128"/>
            </a:endParaRPr>
          </a:p>
        </p:txBody>
      </p:sp>
      <p:sp>
        <p:nvSpPr>
          <p:cNvPr id="8" name="スライド番号プレースホルダ 7"/>
          <p:cNvSpPr>
            <a:spLocks noGrp="1"/>
          </p:cNvSpPr>
          <p:nvPr>
            <p:ph type="sldNum" sz="quarter" idx="12"/>
          </p:nvPr>
        </p:nvSpPr>
        <p:spPr/>
        <p:txBody>
          <a:bodyPr/>
          <a:lstStyle/>
          <a:p>
            <a:fld id="{5218DDFB-7021-49BB-B997-9D69FBDC9F8C}" type="slidenum">
              <a:rPr kumimoji="1" lang="ja-JP" altLang="en-US" smtClean="0"/>
              <a:pPr/>
              <a:t>40</a:t>
            </a:fld>
            <a:endParaRPr kumimoji="1" lang="ja-JP" altLang="en-US"/>
          </a:p>
        </p:txBody>
      </p:sp>
      <p:sp>
        <p:nvSpPr>
          <p:cNvPr id="9" name="テキスト ボックス 8"/>
          <p:cNvSpPr txBox="1"/>
          <p:nvPr/>
        </p:nvSpPr>
        <p:spPr>
          <a:xfrm>
            <a:off x="541420" y="1155032"/>
            <a:ext cx="7904728" cy="523220"/>
          </a:xfrm>
          <a:prstGeom prst="rect">
            <a:avLst/>
          </a:prstGeom>
          <a:noFill/>
        </p:spPr>
        <p:txBody>
          <a:bodyPr wrap="square" rtlCol="0">
            <a:spAutoFit/>
          </a:bodyPr>
          <a:lstStyle/>
          <a:p>
            <a:r>
              <a:rPr kumimoji="1" lang="ja-JP" altLang="en-US" sz="2800" b="1" dirty="0">
                <a:latin typeface="ＭＳ ゴシック" pitchFamily="49" charset="-128"/>
                <a:ea typeface="ＭＳ ゴシック" pitchFamily="49" charset="-128"/>
              </a:rPr>
              <a:t>アンケート：</a:t>
            </a:r>
            <a:r>
              <a:rPr kumimoji="1" lang="en-US" altLang="ja-JP" sz="2800" b="1" dirty="0">
                <a:latin typeface="ＭＳ ゴシック" pitchFamily="49" charset="-128"/>
                <a:ea typeface="ＭＳ ゴシック" pitchFamily="49" charset="-128"/>
              </a:rPr>
              <a:t>Q4.</a:t>
            </a:r>
            <a:r>
              <a:rPr kumimoji="1" lang="ja-JP" altLang="en-US" sz="2800" b="1" dirty="0">
                <a:latin typeface="ＭＳ ゴシック" pitchFamily="49" charset="-128"/>
                <a:ea typeface="ＭＳ ゴシック" pitchFamily="49" charset="-128"/>
              </a:rPr>
              <a:t>京都市の</a:t>
            </a:r>
            <a:r>
              <a:rPr lang="ja-JP" altLang="en-US" sz="2800" b="1" dirty="0">
                <a:latin typeface="ＭＳ ゴシック" panose="020B0609070205080204" pitchFamily="49" charset="-128"/>
                <a:ea typeface="ＭＳ ゴシック" panose="020B0609070205080204" pitchFamily="49" charset="-128"/>
              </a:rPr>
              <a:t>政策評価における課題</a:t>
            </a:r>
            <a:endParaRPr kumimoji="1" lang="ja-JP" altLang="en-US" sz="2800" b="1" dirty="0">
              <a:latin typeface="ＭＳ ゴシック" pitchFamily="49" charset="-128"/>
              <a:ea typeface="ＭＳ ゴシック" pitchFamily="49" charset="-128"/>
            </a:endParaRPr>
          </a:p>
        </p:txBody>
      </p:sp>
      <p:sp>
        <p:nvSpPr>
          <p:cNvPr id="10" name="テキスト ボックス 9"/>
          <p:cNvSpPr txBox="1"/>
          <p:nvPr/>
        </p:nvSpPr>
        <p:spPr>
          <a:xfrm>
            <a:off x="553453" y="4620127"/>
            <a:ext cx="7758855" cy="523220"/>
          </a:xfrm>
          <a:prstGeom prst="rect">
            <a:avLst/>
          </a:prstGeom>
          <a:noFill/>
        </p:spPr>
        <p:txBody>
          <a:bodyPr wrap="none" rtlCol="0">
            <a:spAutoFit/>
          </a:bodyPr>
          <a:lstStyle/>
          <a:p>
            <a:r>
              <a:rPr kumimoji="1" lang="ja-JP" altLang="en-US" sz="2800" b="1" dirty="0">
                <a:latin typeface="ＭＳ ゴシック" pitchFamily="49" charset="-128"/>
                <a:ea typeface="ＭＳ ゴシック" pitchFamily="49" charset="-128"/>
              </a:rPr>
              <a:t>インタビュー：評価結果の活用に対する考え方</a:t>
            </a:r>
          </a:p>
        </p:txBody>
      </p:sp>
      <p:sp>
        <p:nvSpPr>
          <p:cNvPr id="11" name="テキスト ボックス 10"/>
          <p:cNvSpPr txBox="1"/>
          <p:nvPr/>
        </p:nvSpPr>
        <p:spPr>
          <a:xfrm>
            <a:off x="1229008" y="2334126"/>
            <a:ext cx="10962992" cy="1384995"/>
          </a:xfrm>
          <a:prstGeom prst="rect">
            <a:avLst/>
          </a:prstGeom>
          <a:solidFill>
            <a:schemeClr val="accent4">
              <a:lumMod val="60000"/>
              <a:lumOff val="40000"/>
            </a:schemeClr>
          </a:solidFill>
        </p:spPr>
        <p:txBody>
          <a:bodyPr wrap="square" rtlCol="0">
            <a:spAutoFit/>
          </a:bodyPr>
          <a:lstStyle/>
          <a:p>
            <a:r>
              <a:rPr kumimoji="1" lang="ja-JP" altLang="en-US" sz="2800" dirty="0"/>
              <a:t>課題は特にないと考えている職員が多い。</a:t>
            </a:r>
            <a:endParaRPr kumimoji="1" lang="en-US" altLang="ja-JP" sz="2800" dirty="0"/>
          </a:p>
          <a:p>
            <a:r>
              <a:rPr kumimoji="1" lang="ja-JP" altLang="en-US" sz="2800" dirty="0"/>
              <a:t>また、</a:t>
            </a:r>
            <a:r>
              <a:rPr lang="ja-JP" altLang="en-US" sz="2800" dirty="0">
                <a:latin typeface="ＭＳ ゴシック" pitchFamily="49" charset="-128"/>
                <a:ea typeface="ＭＳ ゴシック" pitchFamily="49" charset="-128"/>
              </a:rPr>
              <a:t>課題として認識されているのは、政策評価の必要性や重要性、</a:t>
            </a:r>
            <a:endParaRPr lang="en-US" altLang="ja-JP" sz="2800" dirty="0">
              <a:latin typeface="ＭＳ ゴシック" pitchFamily="49" charset="-128"/>
              <a:ea typeface="ＭＳ ゴシック" pitchFamily="49" charset="-128"/>
            </a:endParaRPr>
          </a:p>
          <a:p>
            <a:r>
              <a:rPr lang="ja-JP" altLang="en-US" sz="2800" dirty="0">
                <a:latin typeface="ＭＳ ゴシック" pitchFamily="49" charset="-128"/>
                <a:ea typeface="ＭＳ ゴシック" pitchFamily="49" charset="-128"/>
              </a:rPr>
              <a:t>正確性に対する疑問、職員の負担が大きいことが中心である。</a:t>
            </a:r>
          </a:p>
        </p:txBody>
      </p:sp>
      <p:sp>
        <p:nvSpPr>
          <p:cNvPr id="12" name="テキスト ボックス 11"/>
          <p:cNvSpPr txBox="1"/>
          <p:nvPr/>
        </p:nvSpPr>
        <p:spPr>
          <a:xfrm>
            <a:off x="1229008" y="5317957"/>
            <a:ext cx="8802410" cy="954107"/>
          </a:xfrm>
          <a:prstGeom prst="rect">
            <a:avLst/>
          </a:prstGeom>
          <a:solidFill>
            <a:schemeClr val="accent4">
              <a:lumMod val="60000"/>
              <a:lumOff val="40000"/>
            </a:schemeClr>
          </a:solidFill>
        </p:spPr>
        <p:txBody>
          <a:bodyPr wrap="none" rtlCol="0">
            <a:spAutoFit/>
          </a:bodyPr>
          <a:lstStyle/>
          <a:p>
            <a:pPr lvl="0"/>
            <a:r>
              <a:rPr kumimoji="0" lang="ja-JP" altLang="en-US" sz="2800" kern="0" dirty="0">
                <a:solidFill>
                  <a:prstClr val="black"/>
                </a:solidFill>
                <a:latin typeface="ＭＳ ゴシック" pitchFamily="49" charset="-128"/>
                <a:ea typeface="ＭＳ ゴシック" pitchFamily="49" charset="-128"/>
                <a:cs typeface="メイリオ"/>
              </a:rPr>
              <a:t>評価票を作成することがゴールだと思っていたため、</a:t>
            </a:r>
            <a:endParaRPr kumimoji="0" lang="en-US" altLang="ja-JP" sz="2800" kern="0" dirty="0">
              <a:solidFill>
                <a:prstClr val="black"/>
              </a:solidFill>
              <a:latin typeface="ＭＳ ゴシック" pitchFamily="49" charset="-128"/>
              <a:ea typeface="ＭＳ ゴシック" pitchFamily="49" charset="-128"/>
              <a:cs typeface="メイリオ"/>
            </a:endParaRPr>
          </a:p>
          <a:p>
            <a:pPr lvl="0"/>
            <a:r>
              <a:rPr kumimoji="0" lang="ja-JP" altLang="en-US" sz="2800" kern="0" dirty="0">
                <a:solidFill>
                  <a:prstClr val="black"/>
                </a:solidFill>
                <a:latin typeface="ＭＳ ゴシック" pitchFamily="49" charset="-128"/>
                <a:ea typeface="ＭＳ ゴシック" pitchFamily="49" charset="-128"/>
                <a:cs typeface="メイリオ"/>
              </a:rPr>
              <a:t>評価結果の活用については考えたことがなかった。</a:t>
            </a:r>
          </a:p>
        </p:txBody>
      </p:sp>
    </p:spTree>
    <p:extLst>
      <p:ext uri="{BB962C8B-B14F-4D97-AF65-F5344CB8AC3E}">
        <p14:creationId xmlns:p14="http://schemas.microsoft.com/office/powerpoint/2010/main" val="31886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5218DDFB-7021-49BB-B997-9D69FBDC9F8C}" type="slidenum">
              <a:rPr kumimoji="1" lang="ja-JP" altLang="en-US" smtClean="0"/>
              <a:pPr/>
              <a:t>41</a:t>
            </a:fld>
            <a:endParaRPr kumimoji="1" lang="ja-JP" altLang="en-US"/>
          </a:p>
        </p:txBody>
      </p:sp>
      <p:sp>
        <p:nvSpPr>
          <p:cNvPr id="2" name="タイトル 1"/>
          <p:cNvSpPr>
            <a:spLocks noGrp="1"/>
          </p:cNvSpPr>
          <p:nvPr>
            <p:ph type="title" idx="4294967295"/>
          </p:nvPr>
        </p:nvSpPr>
        <p:spPr>
          <a:xfrm>
            <a:off x="589548" y="409074"/>
            <a:ext cx="4882565" cy="468000"/>
          </a:xfrm>
          <a:noFill/>
        </p:spPr>
        <p:txBody>
          <a:bodyPr>
            <a:noAutofit/>
          </a:bodyPr>
          <a:lstStyle/>
          <a:p>
            <a:r>
              <a:rPr kumimoji="1" lang="ja-JP" altLang="en-US" sz="2800" b="1" dirty="0">
                <a:latin typeface="ＭＳ ゴシック" pitchFamily="49" charset="-128"/>
                <a:ea typeface="ＭＳ ゴシック" pitchFamily="49" charset="-128"/>
              </a:rPr>
              <a:t>先行研究：田渕</a:t>
            </a:r>
            <a:r>
              <a:rPr kumimoji="1" lang="en-US" altLang="ja-JP" sz="2800" b="1" dirty="0">
                <a:latin typeface="ＭＳ ゴシック" pitchFamily="49" charset="-128"/>
                <a:ea typeface="ＭＳ ゴシック" pitchFamily="49" charset="-128"/>
              </a:rPr>
              <a:t>(2010</a:t>
            </a:r>
            <a:r>
              <a:rPr kumimoji="1" lang="ja-JP" altLang="en-US" sz="2800" b="1" dirty="0">
                <a:latin typeface="ＭＳ ゴシック" pitchFamily="49" charset="-128"/>
                <a:ea typeface="ＭＳ ゴシック" pitchFamily="49" charset="-128"/>
              </a:rPr>
              <a:t>：</a:t>
            </a:r>
            <a:r>
              <a:rPr kumimoji="1" lang="en-US" altLang="ja-JP" sz="2800" b="1" dirty="0">
                <a:latin typeface="ＭＳ ゴシック" pitchFamily="49" charset="-128"/>
                <a:ea typeface="ＭＳ ゴシック" pitchFamily="49" charset="-128"/>
              </a:rPr>
              <a:t>p.43)</a:t>
            </a:r>
            <a:endParaRPr kumimoji="1" lang="ja-JP" altLang="en-US" sz="2800" b="1" dirty="0">
              <a:latin typeface="ＭＳ ゴシック" pitchFamily="49" charset="-128"/>
              <a:ea typeface="ＭＳ ゴシック" pitchFamily="49" charset="-128"/>
            </a:endParaRPr>
          </a:p>
        </p:txBody>
      </p:sp>
      <p:sp>
        <p:nvSpPr>
          <p:cNvPr id="6" name="テキスト ボックス 5"/>
          <p:cNvSpPr txBox="1"/>
          <p:nvPr/>
        </p:nvSpPr>
        <p:spPr>
          <a:xfrm>
            <a:off x="601578" y="2839453"/>
            <a:ext cx="7045518" cy="523220"/>
          </a:xfrm>
          <a:prstGeom prst="rect">
            <a:avLst/>
          </a:prstGeom>
          <a:noFill/>
        </p:spPr>
        <p:txBody>
          <a:bodyPr wrap="none" rtlCol="0">
            <a:spAutoFit/>
          </a:bodyPr>
          <a:lstStyle/>
          <a:p>
            <a:r>
              <a:rPr kumimoji="1" lang="ja-JP" altLang="en-US" sz="2800" b="1" dirty="0">
                <a:latin typeface="ＭＳ ゴシック" pitchFamily="49" charset="-128"/>
                <a:ea typeface="ＭＳ ゴシック" pitchFamily="49" charset="-128"/>
              </a:rPr>
              <a:t>先行研究：堀北・妹尾・横田</a:t>
            </a:r>
            <a:r>
              <a:rPr kumimoji="1" lang="en-US" altLang="ja-JP" sz="2800" b="1" dirty="0">
                <a:latin typeface="ＭＳ ゴシック" pitchFamily="49" charset="-128"/>
                <a:ea typeface="ＭＳ ゴシック" pitchFamily="49" charset="-128"/>
              </a:rPr>
              <a:t>(2010</a:t>
            </a:r>
            <a:r>
              <a:rPr kumimoji="1" lang="ja-JP" altLang="en-US" sz="2800" b="1" dirty="0">
                <a:latin typeface="ＭＳ ゴシック" pitchFamily="49" charset="-128"/>
                <a:ea typeface="ＭＳ ゴシック" pitchFamily="49" charset="-128"/>
              </a:rPr>
              <a:t>：</a:t>
            </a:r>
            <a:r>
              <a:rPr kumimoji="1" lang="en-US" altLang="ja-JP" sz="2800" b="1" dirty="0">
                <a:latin typeface="ＭＳ ゴシック" pitchFamily="49" charset="-128"/>
                <a:ea typeface="ＭＳ ゴシック" pitchFamily="49" charset="-128"/>
              </a:rPr>
              <a:t>p.44)</a:t>
            </a:r>
            <a:endParaRPr kumimoji="1" lang="ja-JP" altLang="en-US" sz="2800" b="1" dirty="0">
              <a:latin typeface="ＭＳ ゴシック" pitchFamily="49" charset="-128"/>
              <a:ea typeface="ＭＳ ゴシック" pitchFamily="49" charset="-128"/>
            </a:endParaRPr>
          </a:p>
        </p:txBody>
      </p:sp>
      <p:sp>
        <p:nvSpPr>
          <p:cNvPr id="7" name="テキスト ボックス 6"/>
          <p:cNvSpPr txBox="1"/>
          <p:nvPr/>
        </p:nvSpPr>
        <p:spPr>
          <a:xfrm>
            <a:off x="1070810" y="1142999"/>
            <a:ext cx="10238700" cy="954107"/>
          </a:xfrm>
          <a:prstGeom prst="rect">
            <a:avLst/>
          </a:prstGeom>
          <a:solidFill>
            <a:schemeClr val="accent4">
              <a:lumMod val="60000"/>
              <a:lumOff val="40000"/>
            </a:schemeClr>
          </a:solidFill>
        </p:spPr>
        <p:txBody>
          <a:bodyPr wrap="none" rtlCol="0">
            <a:spAutoFit/>
          </a:bodyPr>
          <a:lstStyle/>
          <a:p>
            <a:r>
              <a:rPr kumimoji="1" lang="ja-JP" altLang="en-US" sz="2800" dirty="0"/>
              <a:t>評価の必要性を理解できていない職員にとって、評価の実施は</a:t>
            </a:r>
            <a:endParaRPr kumimoji="1" lang="en-US" altLang="ja-JP" sz="2800" dirty="0"/>
          </a:p>
          <a:p>
            <a:r>
              <a:rPr kumimoji="1" lang="ja-JP" altLang="en-US" sz="2800" dirty="0"/>
              <a:t>強制されていることとなるため、負担であると認識される。</a:t>
            </a:r>
          </a:p>
        </p:txBody>
      </p:sp>
      <p:sp>
        <p:nvSpPr>
          <p:cNvPr id="9" name="テキスト ボックス 8"/>
          <p:cNvSpPr txBox="1"/>
          <p:nvPr/>
        </p:nvSpPr>
        <p:spPr>
          <a:xfrm>
            <a:off x="1034716" y="3525252"/>
            <a:ext cx="10956846" cy="954107"/>
          </a:xfrm>
          <a:prstGeom prst="rect">
            <a:avLst/>
          </a:prstGeom>
          <a:solidFill>
            <a:schemeClr val="accent4">
              <a:lumMod val="60000"/>
              <a:lumOff val="40000"/>
            </a:schemeClr>
          </a:solidFill>
        </p:spPr>
        <p:txBody>
          <a:bodyPr wrap="none" rtlCol="0">
            <a:spAutoFit/>
          </a:bodyPr>
          <a:lstStyle/>
          <a:p>
            <a:r>
              <a:rPr kumimoji="1" lang="ja-JP" altLang="en-US" sz="2800" dirty="0"/>
              <a:t>評価から得られた情報を活用する上での課題は認識されているが、</a:t>
            </a:r>
            <a:endParaRPr kumimoji="1" lang="en-US" altLang="ja-JP" sz="2800" dirty="0"/>
          </a:p>
          <a:p>
            <a:r>
              <a:rPr kumimoji="1" lang="ja-JP" altLang="en-US" sz="2800" dirty="0"/>
              <a:t>活用が課題であるということに対する認識は低い。</a:t>
            </a:r>
          </a:p>
        </p:txBody>
      </p:sp>
    </p:spTree>
    <p:extLst>
      <p:ext uri="{BB962C8B-B14F-4D97-AF65-F5344CB8AC3E}">
        <p14:creationId xmlns:p14="http://schemas.microsoft.com/office/powerpoint/2010/main" val="15734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5218DDFB-7021-49BB-B997-9D69FBDC9F8C}" type="slidenum">
              <a:rPr kumimoji="1" lang="ja-JP" altLang="en-US" smtClean="0"/>
              <a:pPr/>
              <a:t>42</a:t>
            </a:fld>
            <a:endParaRPr kumimoji="1" lang="ja-JP" altLang="en-US"/>
          </a:p>
        </p:txBody>
      </p:sp>
      <p:sp>
        <p:nvSpPr>
          <p:cNvPr id="3" name="コンテンツ プレースホルダー 2"/>
          <p:cNvSpPr>
            <a:spLocks noGrp="1"/>
          </p:cNvSpPr>
          <p:nvPr>
            <p:ph idx="4294967295"/>
          </p:nvPr>
        </p:nvSpPr>
        <p:spPr>
          <a:xfrm>
            <a:off x="890337" y="730751"/>
            <a:ext cx="10166684" cy="1314617"/>
          </a:xfrm>
        </p:spPr>
        <p:txBody>
          <a:bodyPr>
            <a:normAutofit lnSpcReduction="10000"/>
          </a:bodyPr>
          <a:lstStyle/>
          <a:p>
            <a:pPr algn="ctr">
              <a:buNone/>
            </a:pPr>
            <a:r>
              <a:rPr lang="ja-JP" altLang="en-US" sz="2400" dirty="0">
                <a:latin typeface="ＭＳ ゴシック" panose="020B0609070205080204" pitchFamily="49" charset="-128"/>
                <a:ea typeface="ＭＳ ゴシック" panose="020B0609070205080204" pitchFamily="49" charset="-128"/>
              </a:rPr>
              <a:t>京都市職員の希望</a:t>
            </a:r>
            <a:endParaRPr lang="en-US" altLang="ja-JP" sz="2400" dirty="0">
              <a:latin typeface="ＭＳ ゴシック" panose="020B0609070205080204" pitchFamily="49" charset="-128"/>
              <a:ea typeface="ＭＳ ゴシック" panose="020B0609070205080204" pitchFamily="49" charset="-128"/>
            </a:endParaRPr>
          </a:p>
          <a:p>
            <a:pPr marL="0" indent="0" algn="ctr">
              <a:buNone/>
            </a:pPr>
            <a:r>
              <a:rPr lang="ja-JP" altLang="en-US" sz="2400" dirty="0">
                <a:latin typeface="ＭＳ ゴシック" panose="020B0609070205080204" pitchFamily="49" charset="-128"/>
                <a:ea typeface="ＭＳ ゴシック" panose="020B0609070205080204" pitchFamily="49" charset="-128"/>
              </a:rPr>
              <a:t>現在の評価制度と評価結果の質を維持しつつ、</a:t>
            </a:r>
            <a:endParaRPr lang="en-US" altLang="ja-JP" sz="2400" dirty="0">
              <a:latin typeface="ＭＳ ゴシック" panose="020B0609070205080204" pitchFamily="49" charset="-128"/>
              <a:ea typeface="ＭＳ ゴシック" panose="020B0609070205080204" pitchFamily="49" charset="-128"/>
            </a:endParaRPr>
          </a:p>
          <a:p>
            <a:pPr marL="0" indent="0" algn="ctr">
              <a:buNone/>
            </a:pPr>
            <a:r>
              <a:rPr lang="ja-JP" altLang="en-US" sz="2400" dirty="0">
                <a:latin typeface="ＭＳ ゴシック" panose="020B0609070205080204" pitchFamily="49" charset="-128"/>
                <a:ea typeface="ＭＳ ゴシック" panose="020B0609070205080204" pitchFamily="49" charset="-128"/>
              </a:rPr>
              <a:t>職員の負担を軽減し、評価結果の正確性を向上させること</a:t>
            </a:r>
            <a:endParaRPr lang="en-US" altLang="ja-JP" sz="24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0" y="-1"/>
            <a:ext cx="10341293" cy="720000"/>
          </a:xfrm>
          <a:prstGeom prst="rect">
            <a:avLst/>
          </a:prstGeom>
          <a:solidFill>
            <a:schemeClr val="accent5">
              <a:lumMod val="60000"/>
              <a:lumOff val="40000"/>
            </a:schemeClr>
          </a:solidFill>
        </p:spPr>
        <p:txBody>
          <a:bodyPr wrap="none" rtlCol="0">
            <a:spAutoFit/>
          </a:bodyPr>
          <a:lstStyle/>
          <a:p>
            <a:r>
              <a:rPr kumimoji="1" lang="ja-JP" altLang="en-US" sz="3600" dirty="0">
                <a:latin typeface="ＭＳ ゴシック" pitchFamily="49" charset="-128"/>
                <a:ea typeface="ＭＳ ゴシック" pitchFamily="49" charset="-128"/>
              </a:rPr>
              <a:t>評価結果の活用促進を目指す方策を提言する理由</a:t>
            </a:r>
          </a:p>
        </p:txBody>
      </p:sp>
      <p:sp>
        <p:nvSpPr>
          <p:cNvPr id="10" name="テキスト ボックス 9"/>
          <p:cNvSpPr txBox="1"/>
          <p:nvPr/>
        </p:nvSpPr>
        <p:spPr>
          <a:xfrm>
            <a:off x="0" y="2622885"/>
            <a:ext cx="5233736" cy="1323439"/>
          </a:xfrm>
          <a:prstGeom prst="rect">
            <a:avLst/>
          </a:prstGeom>
          <a:solidFill>
            <a:schemeClr val="accent6">
              <a:lumMod val="40000"/>
              <a:lumOff val="60000"/>
            </a:schemeClr>
          </a:solid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職員負担を軽減するために</a:t>
            </a:r>
            <a:endParaRPr lang="en-US" altLang="ja-JP" sz="2000" dirty="0">
              <a:latin typeface="ＭＳ ゴシック" panose="020B0609070205080204" pitchFamily="49" charset="-128"/>
              <a:ea typeface="ＭＳ ゴシック" panose="020B0609070205080204" pitchFamily="49" charset="-128"/>
            </a:endParaRPr>
          </a:p>
          <a:p>
            <a:pPr marL="180975"/>
            <a:r>
              <a:rPr lang="ja-JP" altLang="en-US" sz="2000" dirty="0">
                <a:latin typeface="ＭＳ ゴシック" panose="020B0609070205080204" pitchFamily="49" charset="-128"/>
                <a:ea typeface="ＭＳ ゴシック" panose="020B0609070205080204" pitchFamily="49" charset="-128"/>
              </a:rPr>
              <a:t>・評価の実施頻度を数年に</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回にする</a:t>
            </a:r>
            <a:endParaRPr lang="en-US" altLang="ja-JP" sz="2000" dirty="0">
              <a:latin typeface="ＭＳ ゴシック" panose="020B0609070205080204" pitchFamily="49" charset="-128"/>
              <a:ea typeface="ＭＳ ゴシック" panose="020B0609070205080204" pitchFamily="49" charset="-128"/>
            </a:endParaRPr>
          </a:p>
          <a:p>
            <a:pPr marL="180975"/>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1</a:t>
            </a:r>
            <a:r>
              <a:rPr lang="ja-JP" altLang="en-US" sz="2000" dirty="0">
                <a:latin typeface="ＭＳ ゴシック" panose="020B0609070205080204" pitchFamily="49" charset="-128"/>
                <a:ea typeface="ＭＳ ゴシック" panose="020B0609070205080204" pitchFamily="49" charset="-128"/>
              </a:rPr>
              <a:t>年あたりの評価対象の数を減らす</a:t>
            </a:r>
            <a:endParaRPr lang="en-US" altLang="ja-JP" sz="2000" dirty="0">
              <a:latin typeface="ＭＳ ゴシック" panose="020B0609070205080204" pitchFamily="49" charset="-128"/>
              <a:ea typeface="ＭＳ ゴシック" panose="020B0609070205080204" pitchFamily="49" charset="-128"/>
            </a:endParaRPr>
          </a:p>
          <a:p>
            <a:pPr marL="180975"/>
            <a:r>
              <a:rPr lang="ja-JP" altLang="en-US" sz="2000" dirty="0">
                <a:latin typeface="ＭＳ ゴシック" panose="020B0609070205080204" pitchFamily="49" charset="-128"/>
                <a:ea typeface="ＭＳ ゴシック" panose="020B0609070205080204" pitchFamily="49" charset="-128"/>
              </a:rPr>
              <a:t>・評価票の記入項目数や記入量を減らす</a:t>
            </a:r>
            <a:endParaRPr lang="en-US" altLang="ja-JP" sz="20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6749717" y="2646947"/>
            <a:ext cx="5240537" cy="707886"/>
          </a:xfrm>
          <a:prstGeom prst="rect">
            <a:avLst/>
          </a:prstGeom>
          <a:solidFill>
            <a:schemeClr val="accent6">
              <a:lumMod val="40000"/>
              <a:lumOff val="60000"/>
            </a:schemeClr>
          </a:solidFill>
        </p:spPr>
        <p:txBody>
          <a:bodyPr wrap="none" rtlCol="0">
            <a:spAutoFit/>
          </a:bodyPr>
          <a:lstStyle/>
          <a:p>
            <a:r>
              <a:rPr lang="ja-JP" altLang="en-US" sz="2000" dirty="0">
                <a:latin typeface="ＭＳ ゴシック" panose="020B0609070205080204" pitchFamily="49" charset="-128"/>
                <a:ea typeface="ＭＳ ゴシック" panose="020B0609070205080204" pitchFamily="49" charset="-128"/>
              </a:rPr>
              <a:t>評価結果の正確性を向上させるために</a:t>
            </a:r>
            <a:endParaRPr lang="en-US" altLang="ja-JP" sz="2000" dirty="0">
              <a:latin typeface="ＭＳ ゴシック" panose="020B0609070205080204" pitchFamily="49" charset="-128"/>
              <a:ea typeface="ＭＳ ゴシック" panose="020B0609070205080204" pitchFamily="49" charset="-128"/>
            </a:endParaRPr>
          </a:p>
          <a:p>
            <a:pPr marL="180975"/>
            <a:r>
              <a:rPr lang="ja-JP" altLang="en-US" sz="2000" dirty="0">
                <a:latin typeface="ＭＳ ゴシック" panose="020B0609070205080204" pitchFamily="49" charset="-128"/>
                <a:ea typeface="ＭＳ ゴシック" panose="020B0609070205080204" pitchFamily="49" charset="-128"/>
              </a:rPr>
              <a:t>・より正確な結果が得られる手法を用いる</a:t>
            </a:r>
            <a:endParaRPr lang="en-US" altLang="ja-JP" sz="2000" dirty="0">
              <a:latin typeface="ＭＳ ゴシック" panose="020B0609070205080204" pitchFamily="49" charset="-128"/>
              <a:ea typeface="ＭＳ ゴシック" panose="020B0609070205080204" pitchFamily="49" charset="-128"/>
            </a:endParaRPr>
          </a:p>
        </p:txBody>
      </p:sp>
      <p:grpSp>
        <p:nvGrpSpPr>
          <p:cNvPr id="18" name="グループ化 17"/>
          <p:cNvGrpSpPr/>
          <p:nvPr/>
        </p:nvGrpSpPr>
        <p:grpSpPr>
          <a:xfrm>
            <a:off x="0" y="3934326"/>
            <a:ext cx="5827236" cy="1997207"/>
            <a:chOff x="0" y="3934326"/>
            <a:chExt cx="5827236" cy="1997207"/>
          </a:xfrm>
        </p:grpSpPr>
        <p:sp>
          <p:nvSpPr>
            <p:cNvPr id="11" name="テキスト ボックス 10"/>
            <p:cNvSpPr txBox="1"/>
            <p:nvPr/>
          </p:nvSpPr>
          <p:spPr>
            <a:xfrm>
              <a:off x="0" y="4608094"/>
              <a:ext cx="5827236" cy="1323439"/>
            </a:xfrm>
            <a:prstGeom prst="rect">
              <a:avLst/>
            </a:prstGeom>
            <a:solidFill>
              <a:schemeClr val="accent2">
                <a:lumMod val="40000"/>
                <a:lumOff val="60000"/>
              </a:schemeClr>
            </a:solidFill>
          </p:spPr>
          <p:txBody>
            <a:bodyPr wrap="none" rtlCol="0">
              <a:spAutoFit/>
            </a:bodyPr>
            <a:lstStyle/>
            <a:p>
              <a:r>
                <a:rPr lang="ja-JP" altLang="en-US" sz="2000" dirty="0">
                  <a:latin typeface="ＭＳ ゴシック" panose="020B0609070205080204" pitchFamily="49" charset="-128"/>
                  <a:ea typeface="ＭＳ ゴシック" panose="020B0609070205080204" pitchFamily="49" charset="-128"/>
                </a:rPr>
                <a:t>・都合の良いものだけを評価し、</a:t>
              </a:r>
              <a:endParaRPr lang="en-US" altLang="ja-JP" sz="2000" dirty="0">
                <a:latin typeface="ＭＳ ゴシック" panose="020B0609070205080204" pitchFamily="49" charset="-128"/>
                <a:ea typeface="ＭＳ ゴシック" panose="020B0609070205080204" pitchFamily="49" charset="-128"/>
              </a:endParaRPr>
            </a:p>
            <a:p>
              <a:pPr marL="180975"/>
              <a:r>
                <a:rPr lang="ja-JP" altLang="en-US" sz="2000" dirty="0">
                  <a:latin typeface="ＭＳ ゴシック" panose="020B0609070205080204" pitchFamily="49" charset="-128"/>
                  <a:ea typeface="ＭＳ ゴシック" panose="020B0609070205080204" pitchFamily="49" charset="-128"/>
                </a:rPr>
                <a:t>都合の悪いものは隠そうとする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・評価結果の正確性や信頼性の担保が困難になる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・必要な情報が得られなくなる</a:t>
              </a:r>
              <a:endParaRPr kumimoji="1" lang="ja-JP" altLang="en-US" sz="2000" dirty="0"/>
            </a:p>
          </p:txBody>
        </p:sp>
        <p:sp>
          <p:nvSpPr>
            <p:cNvPr id="14" name="下矢印 13"/>
            <p:cNvSpPr/>
            <p:nvPr/>
          </p:nvSpPr>
          <p:spPr>
            <a:xfrm>
              <a:off x="2105525" y="3934326"/>
              <a:ext cx="445169" cy="649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5955633" y="3517230"/>
            <a:ext cx="6266459" cy="1829802"/>
            <a:chOff x="5955633" y="3517230"/>
            <a:chExt cx="6266459" cy="1829802"/>
          </a:xfrm>
        </p:grpSpPr>
        <p:sp>
          <p:nvSpPr>
            <p:cNvPr id="13" name="テキスト ボックス 12"/>
            <p:cNvSpPr txBox="1"/>
            <p:nvPr/>
          </p:nvSpPr>
          <p:spPr>
            <a:xfrm>
              <a:off x="5955633" y="4331369"/>
              <a:ext cx="6266459" cy="1015663"/>
            </a:xfrm>
            <a:prstGeom prst="rect">
              <a:avLst/>
            </a:prstGeom>
            <a:solidFill>
              <a:schemeClr val="accent2">
                <a:lumMod val="40000"/>
                <a:lumOff val="60000"/>
              </a:schemeClr>
            </a:solidFill>
          </p:spPr>
          <p:txBody>
            <a:bodyPr wrap="none" rtlCol="0">
              <a:spAutoFit/>
            </a:bodyPr>
            <a:lstStyle/>
            <a:p>
              <a:r>
                <a:rPr lang="ja-JP" altLang="en-US" sz="2000" dirty="0">
                  <a:latin typeface="ＭＳ ゴシック" panose="020B0609070205080204" pitchFamily="49" charset="-128"/>
                  <a:ea typeface="ＭＳ ゴシック" panose="020B0609070205080204" pitchFamily="49" charset="-128"/>
                </a:rPr>
                <a:t>・高度な手法となるため、評価の実施を外部の</a:t>
              </a:r>
              <a:endParaRPr lang="en-US" altLang="ja-JP" sz="2000" dirty="0">
                <a:latin typeface="ＭＳ ゴシック" panose="020B0609070205080204" pitchFamily="49" charset="-128"/>
                <a:ea typeface="ＭＳ ゴシック" panose="020B0609070205080204" pitchFamily="49" charset="-128"/>
              </a:endParaRPr>
            </a:p>
            <a:p>
              <a:pPr marL="180975"/>
              <a:r>
                <a:rPr lang="ja-JP" altLang="en-US" sz="2000" dirty="0">
                  <a:latin typeface="ＭＳ ゴシック" panose="020B0609070205080204" pitchFamily="49" charset="-128"/>
                  <a:ea typeface="ＭＳ ゴシック" panose="020B0609070205080204" pitchFamily="49" charset="-128"/>
                </a:rPr>
                <a:t>専門家に依頼する必要があり、時間と費用がかかる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・評価のプロセスや結果は、より難解になる</a:t>
              </a:r>
              <a:endParaRPr lang="en-US" altLang="ja-JP" sz="2000" dirty="0">
                <a:latin typeface="ＭＳ ゴシック" panose="020B0609070205080204" pitchFamily="49" charset="-128"/>
                <a:ea typeface="ＭＳ ゴシック" panose="020B0609070205080204" pitchFamily="49" charset="-128"/>
              </a:endParaRPr>
            </a:p>
          </p:txBody>
        </p:sp>
        <p:sp>
          <p:nvSpPr>
            <p:cNvPr id="16" name="下矢印 15"/>
            <p:cNvSpPr/>
            <p:nvPr/>
          </p:nvSpPr>
          <p:spPr>
            <a:xfrm>
              <a:off x="9244261" y="3517230"/>
              <a:ext cx="445169" cy="649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1275347" y="5478378"/>
            <a:ext cx="9520555" cy="1205010"/>
            <a:chOff x="1275347" y="5478378"/>
            <a:chExt cx="9520555" cy="1205010"/>
          </a:xfrm>
        </p:grpSpPr>
        <p:sp>
          <p:nvSpPr>
            <p:cNvPr id="15" name="テキスト ボックス 14"/>
            <p:cNvSpPr txBox="1"/>
            <p:nvPr/>
          </p:nvSpPr>
          <p:spPr>
            <a:xfrm>
              <a:off x="1275347" y="6160168"/>
              <a:ext cx="9520555" cy="523220"/>
            </a:xfrm>
            <a:prstGeom prst="rect">
              <a:avLst/>
            </a:prstGeom>
            <a:solidFill>
              <a:schemeClr val="accent4">
                <a:lumMod val="60000"/>
                <a:lumOff val="40000"/>
              </a:schemeClr>
            </a:solidFill>
          </p:spPr>
          <p:txBody>
            <a:bodyPr wrap="none" rtlCol="0">
              <a:spAutoFit/>
            </a:bodyPr>
            <a:lstStyle/>
            <a:p>
              <a:r>
                <a:rPr kumimoji="1" lang="ja-JP" altLang="en-US" sz="2800" dirty="0"/>
                <a:t>職員の負担感はむしろ増大し、正確性の向上も実現しない</a:t>
              </a:r>
            </a:p>
          </p:txBody>
        </p:sp>
        <p:sp>
          <p:nvSpPr>
            <p:cNvPr id="17" name="下矢印 16"/>
            <p:cNvSpPr/>
            <p:nvPr/>
          </p:nvSpPr>
          <p:spPr>
            <a:xfrm>
              <a:off x="5803229" y="5478378"/>
              <a:ext cx="445169" cy="649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5085347" y="1973179"/>
            <a:ext cx="2663954" cy="1022684"/>
            <a:chOff x="5775158" y="2574758"/>
            <a:chExt cx="2663954" cy="1022684"/>
          </a:xfrm>
        </p:grpSpPr>
        <p:sp>
          <p:nvSpPr>
            <p:cNvPr id="7" name="上下矢印 6"/>
            <p:cNvSpPr/>
            <p:nvPr/>
          </p:nvSpPr>
          <p:spPr>
            <a:xfrm>
              <a:off x="5775158" y="2574758"/>
              <a:ext cx="457200" cy="10226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00010" y="2839452"/>
              <a:ext cx="2339102" cy="523220"/>
            </a:xfrm>
            <a:prstGeom prst="rect">
              <a:avLst/>
            </a:prstGeom>
            <a:noFill/>
          </p:spPr>
          <p:txBody>
            <a:bodyPr wrap="none" rtlCol="0">
              <a:spAutoFit/>
            </a:bodyPr>
            <a:lstStyle/>
            <a:p>
              <a:r>
                <a:rPr kumimoji="1" lang="ja-JP" altLang="en-US" sz="2800" dirty="0">
                  <a:latin typeface="ＭＳ ゴシック" pitchFamily="49" charset="-128"/>
                  <a:ea typeface="ＭＳ ゴシック" pitchFamily="49" charset="-128"/>
                </a:rPr>
                <a:t>しかし・・・</a:t>
              </a:r>
            </a:p>
          </p:txBody>
        </p:sp>
      </p:grpSp>
    </p:spTree>
    <p:extLst>
      <p:ext uri="{BB962C8B-B14F-4D97-AF65-F5344CB8AC3E}">
        <p14:creationId xmlns:p14="http://schemas.microsoft.com/office/powerpoint/2010/main" val="9963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発表　イラスト」の画像検索結果"/>
          <p:cNvPicPr>
            <a:picLocks noChangeAspect="1" noChangeArrowheads="1"/>
          </p:cNvPicPr>
          <p:nvPr/>
        </p:nvPicPr>
        <p:blipFill>
          <a:blip r:embed="rId2" cstate="print"/>
          <a:srcRect l="5828" t="11621" r="19056" b="8547"/>
          <a:stretch>
            <a:fillRect/>
          </a:stretch>
        </p:blipFill>
        <p:spPr bwMode="auto">
          <a:xfrm>
            <a:off x="7988969" y="2391101"/>
            <a:ext cx="4203032" cy="4466900"/>
          </a:xfrm>
          <a:prstGeom prst="rect">
            <a:avLst/>
          </a:prstGeom>
          <a:noFill/>
        </p:spPr>
      </p:pic>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43</a:t>
            </a:fld>
            <a:endParaRPr kumimoji="1" lang="ja-JP" altLang="en-US"/>
          </a:p>
        </p:txBody>
      </p:sp>
      <p:sp>
        <p:nvSpPr>
          <p:cNvPr id="2" name="タイトル 1"/>
          <p:cNvSpPr>
            <a:spLocks noGrp="1"/>
          </p:cNvSpPr>
          <p:nvPr>
            <p:ph type="title" idx="4294967295"/>
          </p:nvPr>
        </p:nvSpPr>
        <p:spPr>
          <a:xfrm>
            <a:off x="0" y="0"/>
            <a:ext cx="10418763" cy="946150"/>
          </a:xfrm>
          <a:solidFill>
            <a:schemeClr val="accent5">
              <a:lumMod val="60000"/>
              <a:lumOff val="40000"/>
            </a:schemeClr>
          </a:solidFill>
        </p:spPr>
        <p:txBody>
          <a:bodyPr>
            <a:normAutofit/>
          </a:bodyPr>
          <a:lstStyle/>
          <a:p>
            <a:r>
              <a:rPr lang="ja-JP" altLang="en-US" sz="4000" dirty="0">
                <a:latin typeface="HGPｺﾞｼｯｸE" pitchFamily="50" charset="-128"/>
                <a:ea typeface="HGPｺﾞｼｯｸE" pitchFamily="50" charset="-128"/>
                <a:cs typeface="ＤＦＰ太丸ゴシック体"/>
              </a:rPr>
              <a:t>結論②　評価結果のさらなる活用に向けた提言</a:t>
            </a:r>
            <a:endParaRPr kumimoji="1" lang="ja-JP" altLang="en-US" sz="4000" dirty="0">
              <a:latin typeface="HGPｺﾞｼｯｸE" pitchFamily="50" charset="-128"/>
              <a:ea typeface="HGPｺﾞｼｯｸE" pitchFamily="50" charset="-128"/>
            </a:endParaRPr>
          </a:p>
        </p:txBody>
      </p:sp>
      <p:sp>
        <p:nvSpPr>
          <p:cNvPr id="3" name="コンテンツ プレースホルダー 2"/>
          <p:cNvSpPr>
            <a:spLocks noGrp="1"/>
          </p:cNvSpPr>
          <p:nvPr>
            <p:ph idx="4294967295"/>
          </p:nvPr>
        </p:nvSpPr>
        <p:spPr>
          <a:xfrm>
            <a:off x="782052" y="1103730"/>
            <a:ext cx="10515600" cy="1266491"/>
          </a:xfrm>
          <a:solidFill>
            <a:schemeClr val="accent4">
              <a:lumMod val="60000"/>
              <a:lumOff val="40000"/>
            </a:schemeClr>
          </a:solidFill>
        </p:spPr>
        <p:txBody>
          <a:bodyPr>
            <a:normAutofit/>
          </a:bodyPr>
          <a:lstStyle/>
          <a:p>
            <a:pPr marL="0" indent="0" algn="ctr">
              <a:buNone/>
            </a:pPr>
            <a:r>
              <a:rPr lang="en-US" altLang="ja-JP" sz="3200" dirty="0">
                <a:latin typeface="ＭＳ ゴシック" panose="020B0609070205080204" pitchFamily="49" charset="-128"/>
                <a:ea typeface="ＭＳ ゴシック" panose="020B0609070205080204" pitchFamily="49" charset="-128"/>
              </a:rPr>
              <a:t>Patton</a:t>
            </a:r>
            <a:r>
              <a:rPr lang="ja-JP" altLang="en-US" sz="3200" dirty="0">
                <a:latin typeface="ＭＳ ゴシック" panose="020B0609070205080204" pitchFamily="49" charset="-128"/>
                <a:ea typeface="ＭＳ ゴシック" panose="020B0609070205080204" pitchFamily="49" charset="-128"/>
              </a:rPr>
              <a:t>の活用志向型評価を取り入れ、</a:t>
            </a:r>
            <a:endParaRPr lang="en-US" altLang="ja-JP" sz="3200" dirty="0">
              <a:latin typeface="ＭＳ ゴシック" panose="020B0609070205080204" pitchFamily="49" charset="-128"/>
              <a:ea typeface="ＭＳ ゴシック" panose="020B0609070205080204" pitchFamily="49" charset="-128"/>
            </a:endParaRPr>
          </a:p>
          <a:p>
            <a:pPr marL="0" indent="0" algn="ctr">
              <a:buNone/>
            </a:pPr>
            <a:r>
              <a:rPr lang="ja-JP" altLang="en-US" sz="3200" dirty="0">
                <a:latin typeface="ＭＳ ゴシック" panose="020B0609070205080204" pitchFamily="49" charset="-128"/>
                <a:ea typeface="ＭＳ ゴシック" panose="020B0609070205080204" pitchFamily="49" charset="-128"/>
              </a:rPr>
              <a:t>各局の希望に応じて市民生活実感調査に質問を追加する</a:t>
            </a:r>
            <a:endParaRPr lang="en-US" altLang="ja-JP" sz="3200"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grpSp>
        <p:nvGrpSpPr>
          <p:cNvPr id="10" name="グループ化 9"/>
          <p:cNvGrpSpPr/>
          <p:nvPr/>
        </p:nvGrpSpPr>
        <p:grpSpPr>
          <a:xfrm>
            <a:off x="661737" y="2646948"/>
            <a:ext cx="10956846" cy="2319265"/>
            <a:chOff x="661737" y="2646948"/>
            <a:chExt cx="10956846" cy="2319265"/>
          </a:xfrm>
        </p:grpSpPr>
        <p:sp>
          <p:nvSpPr>
            <p:cNvPr id="5" name="下矢印 4"/>
            <p:cNvSpPr/>
            <p:nvPr/>
          </p:nvSpPr>
          <p:spPr>
            <a:xfrm>
              <a:off x="5823284" y="26469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61737" y="3765884"/>
              <a:ext cx="10956846" cy="1200329"/>
            </a:xfrm>
            <a:prstGeom prst="rect">
              <a:avLst/>
            </a:prstGeom>
            <a:noFill/>
          </p:spPr>
          <p:txBody>
            <a:bodyPr wrap="none" rtlCol="0">
              <a:spAutoFit/>
            </a:bodyPr>
            <a:lstStyle/>
            <a:p>
              <a:r>
                <a:rPr kumimoji="1" lang="ja-JP" altLang="en-US" sz="2400" dirty="0"/>
                <a:t>・各局が必要とする情報を得られるようになり、評価結果の活用が促進される</a:t>
              </a:r>
              <a:endParaRPr kumimoji="1" lang="en-US" altLang="ja-JP" sz="2400" dirty="0"/>
            </a:p>
            <a:p>
              <a:r>
                <a:rPr lang="ja-JP" altLang="en-US" sz="2400" dirty="0"/>
                <a:t>・行政職員が評価に参加することで評価に対する理解が深まる</a:t>
              </a:r>
              <a:endParaRPr lang="en-US" altLang="ja-JP" sz="2400" dirty="0"/>
            </a:p>
            <a:p>
              <a:r>
                <a:rPr kumimoji="1" lang="ja-JP" altLang="en-US" sz="2400" dirty="0"/>
                <a:t>・結果的には職員負担の軽減にもつながる</a:t>
              </a:r>
            </a:p>
          </p:txBody>
        </p:sp>
      </p:grpSp>
      <p:sp>
        <p:nvSpPr>
          <p:cNvPr id="8" name="テキスト ボックス 7"/>
          <p:cNvSpPr txBox="1"/>
          <p:nvPr/>
        </p:nvSpPr>
        <p:spPr>
          <a:xfrm>
            <a:off x="0" y="6627168"/>
            <a:ext cx="7975260" cy="230832"/>
          </a:xfrm>
          <a:prstGeom prst="rect">
            <a:avLst/>
          </a:prstGeom>
          <a:noFill/>
        </p:spPr>
        <p:txBody>
          <a:bodyPr wrap="none" rtlCol="0">
            <a:spAutoFit/>
          </a:bodyPr>
          <a:lstStyle/>
          <a:p>
            <a:r>
              <a:rPr lang="en-US" altLang="ja-JP" sz="900" dirty="0"/>
              <a:t>[</a:t>
            </a:r>
            <a:r>
              <a:rPr lang="ja-JP" altLang="en-US" sz="900" dirty="0"/>
              <a:t>出所</a:t>
            </a:r>
            <a:r>
              <a:rPr lang="en-US" altLang="ja-JP" sz="900" dirty="0"/>
              <a:t>]https://www.templatebank.com/gold/eps/dli.asp?id=250_0008&amp;key=%94%AD%95%5C&amp;rt=list_key.asp%3Fkey%3D%2594%25AD%2595%255C%26Dir%3D1</a:t>
            </a:r>
            <a:endParaRPr kumimoji="1" lang="ja-JP" altLang="en-US" sz="900" dirty="0"/>
          </a:p>
        </p:txBody>
      </p:sp>
    </p:spTree>
    <p:extLst>
      <p:ext uri="{BB962C8B-B14F-4D97-AF65-F5344CB8AC3E}">
        <p14:creationId xmlns:p14="http://schemas.microsoft.com/office/powerpoint/2010/main" val="380427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44</a:t>
            </a:fld>
            <a:endParaRPr kumimoji="1" lang="ja-JP" altLang="en-US"/>
          </a:p>
        </p:txBody>
      </p:sp>
      <p:sp>
        <p:nvSpPr>
          <p:cNvPr id="4" name="タイトル 1"/>
          <p:cNvSpPr txBox="1">
            <a:spLocks/>
          </p:cNvSpPr>
          <p:nvPr/>
        </p:nvSpPr>
        <p:spPr>
          <a:xfrm>
            <a:off x="1" y="0"/>
            <a:ext cx="9829800" cy="720000"/>
          </a:xfrm>
          <a:prstGeom prst="rect">
            <a:avLst/>
          </a:prstGeom>
          <a:solidFill>
            <a:schemeClr val="accent5">
              <a:lumMod val="60000"/>
              <a:lumOff val="4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schemeClr val="tx1"/>
                </a:solidFill>
                <a:effectLst/>
                <a:uLnTx/>
                <a:uFillTx/>
                <a:latin typeface="ＭＳ ゴシック" pitchFamily="49" charset="-128"/>
                <a:ea typeface="ＭＳ ゴシック" pitchFamily="49" charset="-128"/>
                <a:cs typeface="+mj-cs"/>
              </a:rPr>
              <a:t>市民生活実感調査に追加する質問の具体例</a:t>
            </a:r>
          </a:p>
        </p:txBody>
      </p:sp>
      <p:sp>
        <p:nvSpPr>
          <p:cNvPr id="3" name="テキスト ボックス 2"/>
          <p:cNvSpPr txBox="1"/>
          <p:nvPr/>
        </p:nvSpPr>
        <p:spPr>
          <a:xfrm>
            <a:off x="494199" y="3576892"/>
            <a:ext cx="10153748" cy="1877437"/>
          </a:xfrm>
          <a:prstGeom prst="rect">
            <a:avLst/>
          </a:prstGeom>
          <a:noFill/>
          <a:ln>
            <a:solidFill>
              <a:schemeClr val="tx1"/>
            </a:solidFill>
          </a:ln>
        </p:spPr>
        <p:txBody>
          <a:bodyPr wrap="square" rtlCol="0">
            <a:spAutoFit/>
          </a:bodyPr>
          <a:lstStyle/>
          <a:p>
            <a:r>
              <a:rPr lang="ja-JP" altLang="en-US" sz="3200" dirty="0"/>
              <a:t>例</a:t>
            </a:r>
            <a:r>
              <a:rPr lang="en-US" altLang="ja-JP" sz="3200" dirty="0"/>
              <a:t>1</a:t>
            </a:r>
            <a:r>
              <a:rPr kumimoji="1" lang="ja-JP" altLang="en-US" sz="3200" dirty="0"/>
              <a:t>：人権・男女共同参画（政策番号</a:t>
            </a:r>
            <a:r>
              <a:rPr kumimoji="1" lang="en-US" altLang="ja-JP" sz="3200" dirty="0"/>
              <a:t>2</a:t>
            </a:r>
            <a:r>
              <a:rPr kumimoji="1" lang="ja-JP" altLang="en-US" sz="3200" dirty="0"/>
              <a:t>）</a:t>
            </a:r>
            <a:endParaRPr kumimoji="1" lang="en-US" altLang="ja-JP" sz="3200" dirty="0"/>
          </a:p>
          <a:p>
            <a:r>
              <a:rPr lang="ja-JP" altLang="en-US" sz="2800" dirty="0"/>
              <a:t>・人権や男女共同参画について学習する機会がある</a:t>
            </a:r>
            <a:endParaRPr lang="en-US" altLang="ja-JP" sz="2800" dirty="0"/>
          </a:p>
          <a:p>
            <a:r>
              <a:rPr lang="ja-JP" altLang="en-US" sz="2800" dirty="0"/>
              <a:t>・人権や男女共同参画について学習する機会あれば</a:t>
            </a:r>
            <a:r>
              <a:rPr kumimoji="1" lang="ja-JP" altLang="en-US" sz="2800" dirty="0"/>
              <a:t>参加したい</a:t>
            </a:r>
            <a:endParaRPr kumimoji="1" lang="en-US" altLang="ja-JP" sz="2800" dirty="0"/>
          </a:p>
          <a:p>
            <a:r>
              <a:rPr lang="ja-JP" altLang="en-US" sz="2800" dirty="0"/>
              <a:t>・人権の保護や男女共同参画の推進のために自ら行動したい</a:t>
            </a:r>
            <a:endParaRPr kumimoji="1" lang="ja-JP" altLang="en-US" sz="2800" dirty="0"/>
          </a:p>
        </p:txBody>
      </p:sp>
      <p:sp>
        <p:nvSpPr>
          <p:cNvPr id="7" name="テキスト ボックス 6"/>
          <p:cNvSpPr txBox="1"/>
          <p:nvPr/>
        </p:nvSpPr>
        <p:spPr>
          <a:xfrm>
            <a:off x="288757" y="998622"/>
            <a:ext cx="9520555" cy="1815882"/>
          </a:xfrm>
          <a:prstGeom prst="rect">
            <a:avLst/>
          </a:prstGeom>
          <a:noFill/>
        </p:spPr>
        <p:txBody>
          <a:bodyPr wrap="none" rtlCol="0">
            <a:spAutoFit/>
          </a:bodyPr>
          <a:lstStyle/>
          <a:p>
            <a:r>
              <a:rPr kumimoji="1" lang="ja-JP" altLang="en-US" sz="2800" dirty="0"/>
              <a:t>・</a:t>
            </a:r>
            <a:r>
              <a:rPr kumimoji="1" lang="en-US" altLang="ja-JP" sz="2800" dirty="0"/>
              <a:t>2016</a:t>
            </a:r>
            <a:r>
              <a:rPr kumimoji="1" lang="ja-JP" altLang="en-US" sz="2800" dirty="0"/>
              <a:t>年度の評価が下がった施策、評価が低かった施策が</a:t>
            </a:r>
            <a:endParaRPr kumimoji="1" lang="en-US" altLang="ja-JP" sz="2800" dirty="0"/>
          </a:p>
          <a:p>
            <a:r>
              <a:rPr lang="ja-JP" altLang="en-US" sz="2800" dirty="0"/>
              <a:t>　</a:t>
            </a:r>
            <a:r>
              <a:rPr kumimoji="1" lang="ja-JP" altLang="en-US" sz="2800" dirty="0"/>
              <a:t>含まれる政策を選択</a:t>
            </a:r>
            <a:endParaRPr kumimoji="1" lang="en-US" altLang="ja-JP" sz="2800" dirty="0"/>
          </a:p>
          <a:p>
            <a:r>
              <a:rPr kumimoji="1" lang="ja-JP" altLang="en-US" sz="2800" dirty="0"/>
              <a:t>・政策ごとの生活実感を問う部分に質問を追加し、</a:t>
            </a:r>
            <a:endParaRPr kumimoji="1" lang="en-US" altLang="ja-JP" sz="2800" dirty="0"/>
          </a:p>
          <a:p>
            <a:r>
              <a:rPr kumimoji="1" lang="ja-JP" altLang="en-US" sz="2800" dirty="0"/>
              <a:t>「そう思う」から「そう思わない」の</a:t>
            </a:r>
            <a:r>
              <a:rPr kumimoji="1" lang="en-US" altLang="ja-JP" sz="2800" dirty="0"/>
              <a:t>5</a:t>
            </a:r>
            <a:r>
              <a:rPr kumimoji="1" lang="ja-JP" altLang="en-US" sz="2800" dirty="0"/>
              <a:t>段階で回答する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45</a:t>
            </a:fld>
            <a:endParaRPr kumimoji="1" lang="ja-JP" altLang="en-US"/>
          </a:p>
        </p:txBody>
      </p:sp>
      <p:sp>
        <p:nvSpPr>
          <p:cNvPr id="3" name="テキスト ボックス 2"/>
          <p:cNvSpPr txBox="1"/>
          <p:nvPr/>
        </p:nvSpPr>
        <p:spPr>
          <a:xfrm>
            <a:off x="277631" y="3668375"/>
            <a:ext cx="8529485" cy="1446550"/>
          </a:xfrm>
          <a:prstGeom prst="rect">
            <a:avLst/>
          </a:prstGeom>
          <a:noFill/>
          <a:ln>
            <a:solidFill>
              <a:schemeClr val="tx1"/>
            </a:solidFill>
          </a:ln>
        </p:spPr>
        <p:txBody>
          <a:bodyPr wrap="square" rtlCol="0">
            <a:spAutoFit/>
          </a:bodyPr>
          <a:lstStyle/>
          <a:p>
            <a:r>
              <a:rPr kumimoji="1" lang="ja-JP" altLang="en-US" sz="3200" dirty="0"/>
              <a:t>例</a:t>
            </a:r>
            <a:r>
              <a:rPr kumimoji="1" lang="en-US" altLang="ja-JP" sz="3200" dirty="0"/>
              <a:t>3</a:t>
            </a:r>
            <a:r>
              <a:rPr kumimoji="1" lang="ja-JP" altLang="en-US" sz="3200" dirty="0"/>
              <a:t>：景観（政策番号</a:t>
            </a:r>
            <a:r>
              <a:rPr kumimoji="1" lang="en-US" altLang="ja-JP" sz="3200" dirty="0"/>
              <a:t>22</a:t>
            </a:r>
            <a:r>
              <a:rPr kumimoji="1" lang="ja-JP" altLang="en-US" sz="3200" dirty="0"/>
              <a:t>）</a:t>
            </a:r>
            <a:endParaRPr kumimoji="1" lang="en-US" altLang="ja-JP" sz="3200" dirty="0"/>
          </a:p>
          <a:p>
            <a:r>
              <a:rPr lang="ja-JP" altLang="en-US" sz="2800" dirty="0"/>
              <a:t>・良好な景観の形成に関わりたい</a:t>
            </a:r>
            <a:endParaRPr lang="en-US" altLang="ja-JP" sz="2800" dirty="0"/>
          </a:p>
          <a:p>
            <a:r>
              <a:rPr kumimoji="1" lang="ja-JP" altLang="en-US" sz="2800" dirty="0"/>
              <a:t>・企業・事業者は良好な景観の形成に配慮している</a:t>
            </a:r>
          </a:p>
        </p:txBody>
      </p:sp>
      <p:sp>
        <p:nvSpPr>
          <p:cNvPr id="4" name="テキスト ボックス 3"/>
          <p:cNvSpPr txBox="1"/>
          <p:nvPr/>
        </p:nvSpPr>
        <p:spPr>
          <a:xfrm>
            <a:off x="228854" y="711754"/>
            <a:ext cx="11381622" cy="2308324"/>
          </a:xfrm>
          <a:prstGeom prst="rect">
            <a:avLst/>
          </a:prstGeom>
          <a:noFill/>
          <a:ln>
            <a:solidFill>
              <a:schemeClr val="tx1"/>
            </a:solidFill>
          </a:ln>
        </p:spPr>
        <p:txBody>
          <a:bodyPr wrap="square" rtlCol="0">
            <a:spAutoFit/>
          </a:bodyPr>
          <a:lstStyle/>
          <a:p>
            <a:r>
              <a:rPr kumimoji="1" lang="ja-JP" altLang="en-US" sz="3200" dirty="0"/>
              <a:t>例</a:t>
            </a:r>
            <a:r>
              <a:rPr kumimoji="1" lang="en-US" altLang="ja-JP" sz="3200" dirty="0"/>
              <a:t>2</a:t>
            </a:r>
            <a:r>
              <a:rPr kumimoji="1" lang="ja-JP" altLang="en-US" sz="3200" dirty="0"/>
              <a:t>：青少年の成長と参加（政策番号</a:t>
            </a:r>
            <a:r>
              <a:rPr kumimoji="1" lang="en-US" altLang="ja-JP" sz="3200" dirty="0"/>
              <a:t>3</a:t>
            </a:r>
            <a:r>
              <a:rPr kumimoji="1" lang="ja-JP" altLang="en-US" sz="3200" dirty="0"/>
              <a:t>）</a:t>
            </a:r>
            <a:endParaRPr kumimoji="1" lang="en-US" altLang="ja-JP" sz="3200" dirty="0"/>
          </a:p>
          <a:p>
            <a:r>
              <a:rPr lang="ja-JP" altLang="en-US" sz="2800" dirty="0"/>
              <a:t>・青少年が社会参加・社会貢献する機会が提供されている</a:t>
            </a:r>
            <a:endParaRPr lang="en-US" altLang="ja-JP" sz="2800" dirty="0"/>
          </a:p>
          <a:p>
            <a:r>
              <a:rPr kumimoji="1" lang="ja-JP" altLang="en-US" sz="2800" dirty="0"/>
              <a:t>・企業や地域社会は青少年の社会体験・参加の機会を提供している</a:t>
            </a:r>
            <a:endParaRPr lang="en-US" altLang="ja-JP" sz="2800" dirty="0"/>
          </a:p>
          <a:p>
            <a:r>
              <a:rPr lang="ja-JP" altLang="en-US" sz="2800" dirty="0"/>
              <a:t>・行政、家庭、学校、地域、企業、団体の情報交換・連携の仕組みに</a:t>
            </a:r>
            <a:endParaRPr lang="en-US" altLang="ja-JP" sz="2800" dirty="0"/>
          </a:p>
          <a:p>
            <a:r>
              <a:rPr kumimoji="1" lang="ja-JP" altLang="en-US" sz="2800" dirty="0"/>
              <a:t>　参加したい</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5218DDFB-7021-49BB-B997-9D69FBDC9F8C}" type="slidenum">
              <a:rPr kumimoji="1" lang="ja-JP" altLang="en-US" smtClean="0"/>
              <a:pPr/>
              <a:t>46</a:t>
            </a:fld>
            <a:endParaRPr kumimoji="1" lang="ja-JP" altLang="en-US"/>
          </a:p>
        </p:txBody>
      </p:sp>
      <p:graphicFrame>
        <p:nvGraphicFramePr>
          <p:cNvPr id="4" name="図表 3"/>
          <p:cNvGraphicFramePr/>
          <p:nvPr>
            <p:extLst>
              <p:ext uri="{D42A27DB-BD31-4B8C-83A1-F6EECF244321}">
                <p14:modId xmlns:p14="http://schemas.microsoft.com/office/powerpoint/2010/main" val="1625775600"/>
              </p:ext>
            </p:extLst>
          </p:nvPr>
        </p:nvGraphicFramePr>
        <p:xfrm>
          <a:off x="332509" y="843628"/>
          <a:ext cx="10792691" cy="564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a:xfrm>
            <a:off x="1" y="0"/>
            <a:ext cx="3260558" cy="720000"/>
          </a:xfrm>
          <a:prstGeom prst="rect">
            <a:avLst/>
          </a:prstGeom>
          <a:solidFill>
            <a:schemeClr val="accent5">
              <a:lumMod val="60000"/>
              <a:lumOff val="4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schemeClr val="tx1"/>
                </a:solidFill>
                <a:effectLst/>
                <a:uLnTx/>
                <a:uFillTx/>
                <a:latin typeface="ＭＳ ゴシック" pitchFamily="49" charset="-128"/>
                <a:ea typeface="ＭＳ ゴシック" pitchFamily="49" charset="-128"/>
                <a:cs typeface="+mj-cs"/>
              </a:rPr>
              <a:t>スケジュール</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057526"/>
            <a:ext cx="12192000" cy="720000"/>
          </a:xfrm>
          <a:prstGeom prst="rect">
            <a:avLst/>
          </a:prstGeom>
          <a:solidFill>
            <a:schemeClr val="accent5">
              <a:lumMod val="60000"/>
              <a:lumOff val="40000"/>
            </a:schemeClr>
          </a:solidFill>
        </p:spPr>
        <p:txBody>
          <a:bodyPr wrap="square" rtlCol="0">
            <a:spAutoFit/>
          </a:bodyPr>
          <a:lstStyle/>
          <a:p>
            <a:pPr algn="ctr"/>
            <a:r>
              <a:rPr kumimoji="1" lang="ja-JP" altLang="en-US" sz="4400" dirty="0">
                <a:latin typeface="HGPｺﾞｼｯｸE" panose="020B0900000000000000" pitchFamily="50" charset="-128"/>
                <a:ea typeface="HGPｺﾞｼｯｸE" panose="020B0900000000000000" pitchFamily="50" charset="-128"/>
              </a:rPr>
              <a:t>７　　参考文献、参考ホームページ</a:t>
            </a:r>
          </a:p>
        </p:txBody>
      </p:sp>
      <p:sp>
        <p:nvSpPr>
          <p:cNvPr id="3" name="スライド番号プレースホルダ 2"/>
          <p:cNvSpPr>
            <a:spLocks noGrp="1"/>
          </p:cNvSpPr>
          <p:nvPr>
            <p:ph type="sldNum" sz="quarter" idx="12"/>
          </p:nvPr>
        </p:nvSpPr>
        <p:spPr/>
        <p:txBody>
          <a:bodyPr/>
          <a:lstStyle/>
          <a:p>
            <a:fld id="{5218DDFB-7021-49BB-B997-9D69FBDC9F8C}" type="slidenum">
              <a:rPr kumimoji="1" lang="ja-JP" altLang="en-US" smtClean="0"/>
              <a:pPr/>
              <a:t>47</a:t>
            </a:fld>
            <a:endParaRPr kumimoji="1" lang="ja-JP" altLang="en-US"/>
          </a:p>
        </p:txBody>
      </p:sp>
    </p:spTree>
    <p:extLst>
      <p:ext uri="{BB962C8B-B14F-4D97-AF65-F5344CB8AC3E}">
        <p14:creationId xmlns:p14="http://schemas.microsoft.com/office/powerpoint/2010/main" val="2277183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48</a:t>
            </a:fld>
            <a:endParaRPr kumimoji="1" lang="ja-JP" altLang="en-US"/>
          </a:p>
        </p:txBody>
      </p:sp>
      <p:sp>
        <p:nvSpPr>
          <p:cNvPr id="2" name="タイトル 1"/>
          <p:cNvSpPr>
            <a:spLocks noGrp="1"/>
          </p:cNvSpPr>
          <p:nvPr>
            <p:ph type="title" idx="4294967295"/>
          </p:nvPr>
        </p:nvSpPr>
        <p:spPr>
          <a:xfrm>
            <a:off x="0" y="0"/>
            <a:ext cx="2479964" cy="963613"/>
          </a:xfrm>
          <a:solidFill>
            <a:schemeClr val="accent5">
              <a:lumMod val="40000"/>
              <a:lumOff val="60000"/>
            </a:schemeClr>
          </a:solidFill>
        </p:spPr>
        <p:txBody>
          <a:bodyPr>
            <a:normAutofit/>
          </a:bodyPr>
          <a:lstStyle/>
          <a:p>
            <a:r>
              <a:rPr kumimoji="1" lang="ja-JP" altLang="en-US" sz="4000" dirty="0">
                <a:latin typeface="HGPｺﾞｼｯｸE" panose="020B0900000000000000" pitchFamily="50" charset="-128"/>
                <a:ea typeface="HGPｺﾞｼｯｸE" panose="020B0900000000000000" pitchFamily="50" charset="-128"/>
              </a:rPr>
              <a:t>参考文献</a:t>
            </a:r>
          </a:p>
        </p:txBody>
      </p:sp>
      <p:sp>
        <p:nvSpPr>
          <p:cNvPr id="6" name="コンテンツ プレースホルダー 2"/>
          <p:cNvSpPr txBox="1">
            <a:spLocks/>
          </p:cNvSpPr>
          <p:nvPr/>
        </p:nvSpPr>
        <p:spPr>
          <a:xfrm>
            <a:off x="838200" y="912544"/>
            <a:ext cx="10515600" cy="5175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2200" dirty="0"/>
          </a:p>
        </p:txBody>
      </p:sp>
      <p:sp>
        <p:nvSpPr>
          <p:cNvPr id="7" name="テキスト ボックス 6"/>
          <p:cNvSpPr txBox="1"/>
          <p:nvPr/>
        </p:nvSpPr>
        <p:spPr>
          <a:xfrm>
            <a:off x="224589" y="1235242"/>
            <a:ext cx="11694695" cy="5016758"/>
          </a:xfrm>
          <a:prstGeom prst="rect">
            <a:avLst/>
          </a:prstGeom>
          <a:noFill/>
        </p:spPr>
        <p:txBody>
          <a:bodyPr wrap="square" rtlCol="0">
            <a:spAutoFit/>
          </a:bodyPr>
          <a:lstStyle/>
          <a:p>
            <a:r>
              <a:rPr lang="ja-JP" altLang="ja-JP" sz="2000" dirty="0"/>
              <a:t>佐々木亮（</a:t>
            </a:r>
            <a:r>
              <a:rPr lang="en-US" altLang="ja-JP" sz="2000" dirty="0"/>
              <a:t>2010</a:t>
            </a:r>
            <a:r>
              <a:rPr lang="ja-JP" altLang="ja-JP" sz="2000" dirty="0"/>
              <a:t>）『評価論理　評価学の基礎』、多賀出版</a:t>
            </a:r>
          </a:p>
          <a:p>
            <a:r>
              <a:rPr lang="ja-JP" altLang="ja-JP" sz="2000" dirty="0"/>
              <a:t>田渕雪子（</a:t>
            </a:r>
            <a:r>
              <a:rPr lang="en-US" altLang="ja-JP" sz="2000" dirty="0"/>
              <a:t>2010</a:t>
            </a:r>
            <a:r>
              <a:rPr lang="ja-JP" altLang="ja-JP" sz="2000" dirty="0"/>
              <a:t>）「地方自治体における行政評価</a:t>
            </a:r>
            <a:r>
              <a:rPr lang="en-US" altLang="ja-JP" sz="2000" dirty="0"/>
              <a:t>12</a:t>
            </a:r>
            <a:r>
              <a:rPr lang="ja-JP" altLang="ja-JP" sz="2000" dirty="0"/>
              <a:t>年の歩みと今後の展望」、『三菱総合研</a:t>
            </a:r>
          </a:p>
          <a:p>
            <a:pPr marL="176213"/>
            <a:r>
              <a:rPr lang="ja-JP" altLang="ja-JP" sz="2000" dirty="0"/>
              <a:t>究所所報』、（</a:t>
            </a:r>
            <a:r>
              <a:rPr lang="en-US" altLang="ja-JP" sz="2000" dirty="0"/>
              <a:t>53</a:t>
            </a:r>
            <a:r>
              <a:rPr lang="ja-JP" altLang="ja-JP" sz="2000" dirty="0"/>
              <a:t>）：</a:t>
            </a:r>
            <a:r>
              <a:rPr lang="en-US" altLang="ja-JP" sz="2000" dirty="0"/>
              <a:t>30-53</a:t>
            </a:r>
            <a:endParaRPr lang="ja-JP" altLang="ja-JP" sz="2000" dirty="0"/>
          </a:p>
          <a:p>
            <a:r>
              <a:rPr lang="ja-JP" altLang="ja-JP" sz="2000" dirty="0"/>
              <a:t>総務省行政評価局（</a:t>
            </a:r>
            <a:r>
              <a:rPr lang="en-US" altLang="ja-JP" sz="2000" dirty="0"/>
              <a:t>2015</a:t>
            </a:r>
            <a:r>
              <a:rPr lang="ja-JP" altLang="ja-JP" sz="2000" dirty="0"/>
              <a:t>）『政策評価</a:t>
            </a:r>
            <a:r>
              <a:rPr lang="en-US" altLang="ja-JP" sz="2000" dirty="0"/>
              <a:t>Q&amp;A</a:t>
            </a:r>
            <a:r>
              <a:rPr lang="ja-JP" altLang="ja-JP" sz="2000" dirty="0"/>
              <a:t>（政策評価に関する問答集）』</a:t>
            </a:r>
          </a:p>
          <a:p>
            <a:r>
              <a:rPr lang="ja-JP" altLang="ja-JP" sz="2000" dirty="0"/>
              <a:t>総務省自治行政局行政経営支援室（</a:t>
            </a:r>
            <a:r>
              <a:rPr lang="en-US" altLang="ja-JP" sz="2000" dirty="0"/>
              <a:t>2014</a:t>
            </a:r>
            <a:r>
              <a:rPr lang="ja-JP" altLang="ja-JP" sz="2000" dirty="0"/>
              <a:t>）『地方公共団体における行政評価の取組状況等に</a:t>
            </a:r>
          </a:p>
          <a:p>
            <a:pPr marL="176213"/>
            <a:r>
              <a:rPr lang="ja-JP" altLang="ja-JP" sz="2000" dirty="0"/>
              <a:t>関する調査結果』</a:t>
            </a:r>
          </a:p>
          <a:p>
            <a:r>
              <a:rPr lang="ja-JP" altLang="ja-JP" sz="2000" dirty="0"/>
              <a:t>林建志（</a:t>
            </a:r>
            <a:r>
              <a:rPr lang="en-US" altLang="ja-JP" sz="2000" dirty="0"/>
              <a:t>2010</a:t>
            </a:r>
            <a:r>
              <a:rPr lang="ja-JP" altLang="ja-JP" sz="2000" dirty="0"/>
              <a:t>）「京都市における行政評価の取組」、『評価クォータリー』、（</a:t>
            </a:r>
            <a:r>
              <a:rPr lang="en-US" altLang="ja-JP" sz="2000" dirty="0"/>
              <a:t>4</a:t>
            </a:r>
            <a:r>
              <a:rPr lang="ja-JP" altLang="ja-JP" sz="2000" dirty="0"/>
              <a:t>）：</a:t>
            </a:r>
            <a:r>
              <a:rPr lang="en-US" altLang="ja-JP" sz="2000" dirty="0"/>
              <a:t>35-42</a:t>
            </a:r>
            <a:endParaRPr lang="ja-JP" altLang="ja-JP" sz="2000" dirty="0"/>
          </a:p>
          <a:p>
            <a:r>
              <a:rPr lang="ja-JP" altLang="ja-JP" sz="2000" dirty="0"/>
              <a:t>古川俊一（</a:t>
            </a:r>
            <a:r>
              <a:rPr lang="en-US" altLang="ja-JP" sz="2000" dirty="0"/>
              <a:t>2008</a:t>
            </a:r>
            <a:r>
              <a:rPr lang="ja-JP" altLang="ja-JP" sz="2000" dirty="0"/>
              <a:t>）「自治体評価」、三好皓一『評価論を学ぶ人のために』、世界思想社、</a:t>
            </a:r>
          </a:p>
          <a:p>
            <a:pPr marL="176213"/>
            <a:r>
              <a:rPr lang="en-US" altLang="ja-JP" sz="2000" dirty="0"/>
              <a:t>134-150</a:t>
            </a:r>
            <a:endParaRPr lang="ja-JP" altLang="ja-JP" sz="2000" dirty="0"/>
          </a:p>
          <a:p>
            <a:r>
              <a:rPr lang="ja-JP" altLang="ja-JP" sz="2000" dirty="0"/>
              <a:t>堀北秀一・妹尾剛好・横田絵里（</a:t>
            </a:r>
            <a:r>
              <a:rPr lang="en-US" altLang="ja-JP" sz="2000" dirty="0"/>
              <a:t>2010</a:t>
            </a:r>
            <a:r>
              <a:rPr lang="ja-JP" altLang="ja-JP" sz="2000" dirty="0"/>
              <a:t>）「地方政府のマネジメント・コントロールにおける情報活用</a:t>
            </a:r>
            <a:endParaRPr lang="en-US" altLang="ja-JP" sz="2000" dirty="0"/>
          </a:p>
          <a:p>
            <a:pPr marL="176213"/>
            <a:r>
              <a:rPr lang="ja-JP" altLang="ja-JP" sz="2000" dirty="0"/>
              <a:t>－日本での実態調査からの示唆」、『三田商学研究』、</a:t>
            </a:r>
            <a:r>
              <a:rPr lang="en-US" altLang="ja-JP" sz="2000" dirty="0"/>
              <a:t>53</a:t>
            </a:r>
            <a:r>
              <a:rPr lang="ja-JP" altLang="ja-JP" sz="2000" dirty="0"/>
              <a:t>（</a:t>
            </a:r>
            <a:r>
              <a:rPr lang="en-US" altLang="ja-JP" sz="2000" dirty="0"/>
              <a:t>4</a:t>
            </a:r>
            <a:r>
              <a:rPr lang="ja-JP" altLang="ja-JP" sz="2000" dirty="0"/>
              <a:t>）：</a:t>
            </a:r>
            <a:r>
              <a:rPr lang="en-US" altLang="ja-JP" sz="2000" dirty="0"/>
              <a:t>35-53</a:t>
            </a:r>
            <a:endParaRPr lang="ja-JP" altLang="ja-JP" sz="2000" dirty="0"/>
          </a:p>
          <a:p>
            <a:r>
              <a:rPr lang="ja-JP" altLang="ja-JP" sz="2000" dirty="0"/>
              <a:t>マイケル・クイン・パットン</a:t>
            </a:r>
            <a:r>
              <a:rPr lang="en-US" altLang="ja-JP" sz="2000" dirty="0"/>
              <a:t>[</a:t>
            </a:r>
            <a:r>
              <a:rPr lang="ja-JP" altLang="ja-JP" sz="2000" dirty="0"/>
              <a:t>著</a:t>
            </a:r>
            <a:r>
              <a:rPr lang="en-US" altLang="ja-JP" sz="2000" dirty="0"/>
              <a:t>]</a:t>
            </a:r>
            <a:r>
              <a:rPr lang="ja-JP" altLang="ja-JP" sz="2000" dirty="0" err="1"/>
              <a:t>、</a:t>
            </a:r>
            <a:r>
              <a:rPr lang="ja-JP" altLang="ja-JP" sz="2000" dirty="0"/>
              <a:t>大森彌</a:t>
            </a:r>
            <a:r>
              <a:rPr lang="en-US" altLang="ja-JP" sz="2000" dirty="0"/>
              <a:t>[</a:t>
            </a:r>
            <a:r>
              <a:rPr lang="ja-JP" altLang="ja-JP" sz="2000" dirty="0"/>
              <a:t>監修</a:t>
            </a:r>
            <a:r>
              <a:rPr lang="en-US" altLang="ja-JP" sz="2000" dirty="0"/>
              <a:t>]</a:t>
            </a:r>
            <a:r>
              <a:rPr lang="ja-JP" altLang="ja-JP" sz="2000" dirty="0" err="1"/>
              <a:t>、</a:t>
            </a:r>
            <a:r>
              <a:rPr lang="ja-JP" altLang="ja-JP" sz="2000" dirty="0"/>
              <a:t>山本泰・長尾真文</a:t>
            </a:r>
            <a:r>
              <a:rPr lang="en-US" altLang="ja-JP" sz="2000" dirty="0"/>
              <a:t>[</a:t>
            </a:r>
            <a:r>
              <a:rPr lang="ja-JP" altLang="ja-JP" sz="2000" dirty="0"/>
              <a:t>編</a:t>
            </a:r>
            <a:r>
              <a:rPr lang="en-US" altLang="ja-JP" sz="2000" dirty="0"/>
              <a:t>]</a:t>
            </a:r>
            <a:r>
              <a:rPr lang="ja-JP" altLang="ja-JP" sz="2000" dirty="0"/>
              <a:t>（</a:t>
            </a:r>
            <a:r>
              <a:rPr lang="en-US" altLang="ja-JP" sz="2000" dirty="0"/>
              <a:t>2001</a:t>
            </a:r>
            <a:r>
              <a:rPr lang="ja-JP" altLang="ja-JP" sz="2000" dirty="0"/>
              <a:t>）『実用重視の事業</a:t>
            </a:r>
            <a:endParaRPr lang="en-US" altLang="ja-JP" sz="2000" dirty="0"/>
          </a:p>
          <a:p>
            <a:pPr marL="176213"/>
            <a:r>
              <a:rPr lang="ja-JP" altLang="ja-JP" sz="2000" dirty="0"/>
              <a:t>評価入門』、清水弘文堂書房</a:t>
            </a:r>
          </a:p>
          <a:p>
            <a:r>
              <a:rPr lang="ja-JP" altLang="ja-JP" sz="2000" dirty="0"/>
              <a:t>山本哲平（</a:t>
            </a:r>
            <a:r>
              <a:rPr lang="en-US" altLang="ja-JP" sz="2000" dirty="0"/>
              <a:t>2013</a:t>
            </a:r>
            <a:r>
              <a:rPr lang="ja-JP" altLang="ja-JP" sz="2000" dirty="0"/>
              <a:t>）「地方自治体予算における議会の参画－行政評価を活用した決算審査からの考察」</a:t>
            </a:r>
            <a:r>
              <a:rPr lang="ja-JP" altLang="en-US" sz="2000" dirty="0"/>
              <a:t>、</a:t>
            </a:r>
            <a:endParaRPr lang="en-US" altLang="ja-JP" sz="2000" dirty="0"/>
          </a:p>
          <a:p>
            <a:pPr marL="176213"/>
            <a:r>
              <a:rPr lang="ja-JP" altLang="ja-JP" sz="2000" dirty="0"/>
              <a:t>『評価クオータリー』、（</a:t>
            </a:r>
            <a:r>
              <a:rPr lang="en-US" altLang="ja-JP" sz="2000" dirty="0"/>
              <a:t>27</a:t>
            </a:r>
            <a:r>
              <a:rPr lang="ja-JP" altLang="ja-JP" sz="2000" dirty="0"/>
              <a:t>）：</a:t>
            </a:r>
            <a:r>
              <a:rPr lang="en-US" altLang="ja-JP" sz="2000" dirty="0"/>
              <a:t>32-47</a:t>
            </a:r>
            <a:endParaRPr lang="ja-JP" altLang="ja-JP" sz="2000" dirty="0"/>
          </a:p>
          <a:p>
            <a:r>
              <a:rPr lang="ja-JP" altLang="ja-JP" sz="2000" dirty="0"/>
              <a:t>和川央（</a:t>
            </a:r>
            <a:r>
              <a:rPr lang="en-US" altLang="ja-JP" sz="2000" dirty="0"/>
              <a:t>2008</a:t>
            </a:r>
            <a:r>
              <a:rPr lang="ja-JP" altLang="ja-JP" sz="2000" dirty="0"/>
              <a:t>）「都道府県が実施する世論調査の意義と現状」、『総合政策』、</a:t>
            </a:r>
            <a:r>
              <a:rPr lang="en-US" altLang="ja-JP" sz="2000" dirty="0"/>
              <a:t>10</a:t>
            </a:r>
            <a:r>
              <a:rPr lang="ja-JP" altLang="ja-JP" sz="2000" dirty="0"/>
              <a:t>（</a:t>
            </a:r>
            <a:r>
              <a:rPr lang="en-US" altLang="ja-JP" sz="2000" dirty="0"/>
              <a:t>1</a:t>
            </a:r>
            <a:r>
              <a:rPr lang="ja-JP" altLang="ja-JP" sz="2000" dirty="0"/>
              <a:t>）：</a:t>
            </a:r>
            <a:r>
              <a:rPr lang="en-US" altLang="ja-JP" sz="2000" dirty="0"/>
              <a:t>69-84</a:t>
            </a:r>
            <a:endParaRPr lang="ja-JP" altLang="ja-JP" sz="2000" dirty="0"/>
          </a:p>
        </p:txBody>
      </p:sp>
    </p:spTree>
    <p:extLst>
      <p:ext uri="{BB962C8B-B14F-4D97-AF65-F5344CB8AC3E}">
        <p14:creationId xmlns:p14="http://schemas.microsoft.com/office/powerpoint/2010/main" val="1634120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49</a:t>
            </a:fld>
            <a:endParaRPr kumimoji="1" lang="ja-JP" altLang="en-US"/>
          </a:p>
        </p:txBody>
      </p:sp>
      <p:sp>
        <p:nvSpPr>
          <p:cNvPr id="6" name="タイトル 1"/>
          <p:cNvSpPr txBox="1">
            <a:spLocks/>
          </p:cNvSpPr>
          <p:nvPr/>
        </p:nvSpPr>
        <p:spPr>
          <a:xfrm>
            <a:off x="0" y="0"/>
            <a:ext cx="4294909" cy="963613"/>
          </a:xfrm>
          <a:prstGeom prst="rect">
            <a:avLst/>
          </a:prstGeom>
          <a:solidFill>
            <a:schemeClr val="accent5">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HGPｺﾞｼｯｸE" panose="020B0900000000000000" pitchFamily="50" charset="-128"/>
                <a:ea typeface="HGPｺﾞｼｯｸE" panose="020B0900000000000000" pitchFamily="50" charset="-128"/>
              </a:rPr>
              <a:t>参考ホームページ</a:t>
            </a:r>
          </a:p>
        </p:txBody>
      </p:sp>
      <p:sp>
        <p:nvSpPr>
          <p:cNvPr id="7" name="テキスト ボックス 6"/>
          <p:cNvSpPr txBox="1"/>
          <p:nvPr/>
        </p:nvSpPr>
        <p:spPr>
          <a:xfrm>
            <a:off x="625643" y="1187116"/>
            <a:ext cx="9033242" cy="2554545"/>
          </a:xfrm>
          <a:prstGeom prst="rect">
            <a:avLst/>
          </a:prstGeom>
          <a:noFill/>
        </p:spPr>
        <p:txBody>
          <a:bodyPr wrap="none" rtlCol="0">
            <a:spAutoFit/>
          </a:bodyPr>
          <a:lstStyle/>
          <a:p>
            <a:r>
              <a:rPr lang="ja-JP" altLang="ja-JP" sz="2000" dirty="0"/>
              <a:t>京都市情報館　政策評価制度</a:t>
            </a:r>
          </a:p>
          <a:p>
            <a:pPr marL="176213"/>
            <a:r>
              <a:rPr lang="en-US" altLang="ja-JP" sz="2000" dirty="0">
                <a:hlinkClick r:id="rId2"/>
              </a:rPr>
              <a:t>http://www.city.kyoto.lg.jp/sogo/page/0000035589.html</a:t>
            </a:r>
            <a:endParaRPr lang="ja-JP" altLang="ja-JP" sz="2000" dirty="0"/>
          </a:p>
          <a:p>
            <a:r>
              <a:rPr lang="ja-JP" altLang="ja-JP" sz="2000" dirty="0"/>
              <a:t>京都市政策評価制度実施要領</a:t>
            </a:r>
          </a:p>
          <a:p>
            <a:pPr marL="176213"/>
            <a:r>
              <a:rPr lang="en-US" altLang="ja-JP" sz="2000" u="sng" dirty="0">
                <a:hlinkClick r:id="rId3"/>
              </a:rPr>
              <a:t>http://www.city.kyoto.lg.jp/sogo/page/0000121992.html</a:t>
            </a:r>
            <a:endParaRPr lang="ja-JP" altLang="ja-JP" sz="2000" dirty="0"/>
          </a:p>
          <a:p>
            <a:r>
              <a:rPr lang="ja-JP" altLang="ja-JP" sz="2000" dirty="0"/>
              <a:t>総務省　地方公共団体における行政評価の取組状況（平成</a:t>
            </a:r>
            <a:r>
              <a:rPr lang="en-US" altLang="ja-JP" sz="2000" dirty="0"/>
              <a:t>26</a:t>
            </a:r>
            <a:r>
              <a:rPr lang="ja-JP" altLang="ja-JP" sz="2000" dirty="0"/>
              <a:t>年</a:t>
            </a:r>
            <a:r>
              <a:rPr lang="en-US" altLang="ja-JP" sz="2000" dirty="0"/>
              <a:t>3</a:t>
            </a:r>
            <a:r>
              <a:rPr lang="ja-JP" altLang="ja-JP" sz="2000" dirty="0"/>
              <a:t>月</a:t>
            </a:r>
            <a:r>
              <a:rPr lang="en-US" altLang="ja-JP" sz="2000" dirty="0"/>
              <a:t>25</a:t>
            </a:r>
            <a:r>
              <a:rPr lang="ja-JP" altLang="ja-JP" sz="2000" dirty="0"/>
              <a:t>日公表）</a:t>
            </a:r>
          </a:p>
          <a:p>
            <a:pPr marL="96838"/>
            <a:r>
              <a:rPr lang="en-US" altLang="ja-JP" sz="2000" u="sng" dirty="0">
                <a:hlinkClick r:id="rId4"/>
              </a:rPr>
              <a:t>http://www.soumu.go.jp/iken/83106_2.html</a:t>
            </a:r>
            <a:endParaRPr lang="ja-JP" altLang="ja-JP" sz="2000" dirty="0"/>
          </a:p>
          <a:p>
            <a:r>
              <a:rPr lang="en-US" altLang="ja-JP" sz="2000" dirty="0"/>
              <a:t> </a:t>
            </a:r>
            <a:endParaRPr lang="ja-JP" altLang="ja-JP" sz="2000" dirty="0"/>
          </a:p>
          <a:p>
            <a:r>
              <a:rPr lang="ja-JP" altLang="ja-JP" sz="2000" dirty="0"/>
              <a:t>最終閲覧：</a:t>
            </a:r>
            <a:r>
              <a:rPr lang="en-US" altLang="ja-JP" sz="2000" dirty="0"/>
              <a:t>2017</a:t>
            </a:r>
            <a:r>
              <a:rPr lang="ja-JP" altLang="ja-JP" sz="2000" dirty="0"/>
              <a:t>年</a:t>
            </a:r>
            <a:r>
              <a:rPr lang="en-US" altLang="ja-JP" sz="2000" dirty="0"/>
              <a:t>2</a:t>
            </a:r>
            <a:r>
              <a:rPr lang="ja-JP" altLang="ja-JP" sz="2000" dirty="0"/>
              <a:t>月</a:t>
            </a:r>
            <a:r>
              <a:rPr lang="en-US" altLang="ja-JP" sz="2000" dirty="0"/>
              <a:t>2</a:t>
            </a:r>
            <a:r>
              <a:rPr lang="ja-JP" altLang="ja-JP" sz="2000" dirty="0"/>
              <a:t>日</a:t>
            </a:r>
          </a:p>
        </p:txBody>
      </p:sp>
    </p:spTree>
    <p:extLst>
      <p:ext uri="{BB962C8B-B14F-4D97-AF65-F5344CB8AC3E}">
        <p14:creationId xmlns:p14="http://schemas.microsoft.com/office/powerpoint/2010/main" val="281881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51709" y="1798661"/>
            <a:ext cx="9147376" cy="3392724"/>
          </a:xfrm>
          <a:prstGeom prst="rect">
            <a:avLst/>
          </a:prstGeom>
          <a:noFill/>
        </p:spPr>
        <p:txBody>
          <a:bodyPr wrap="none" rtlCol="0">
            <a:spAutoFit/>
          </a:bodyPr>
          <a:lstStyle/>
          <a:p>
            <a:pPr lvl="0">
              <a:lnSpc>
                <a:spcPct val="90000"/>
              </a:lnSpc>
              <a:spcBef>
                <a:spcPts val="1000"/>
              </a:spcBef>
            </a:pPr>
            <a:r>
              <a:rPr lang="en-US" altLang="ja-JP" sz="3200" dirty="0">
                <a:solidFill>
                  <a:prstClr val="black"/>
                </a:solidFill>
                <a:latin typeface="ＭＳ ゴシック" panose="020B0609070205080204" pitchFamily="49" charset="-128"/>
                <a:ea typeface="ＭＳ ゴシック" panose="020B0609070205080204" pitchFamily="49" charset="-128"/>
              </a:rPr>
              <a:t>10</a:t>
            </a:r>
            <a:r>
              <a:rPr lang="ja-JP" altLang="en-US" sz="3200" dirty="0">
                <a:solidFill>
                  <a:prstClr val="black"/>
                </a:solidFill>
                <a:latin typeface="ＭＳ ゴシック" panose="020B0609070205080204" pitchFamily="49" charset="-128"/>
                <a:ea typeface="ＭＳ ゴシック" panose="020B0609070205080204" pitchFamily="49" charset="-128"/>
              </a:rPr>
              <a:t>月　  ・京都市市長公室との調整</a:t>
            </a:r>
            <a:endParaRPr lang="en-US" altLang="ja-JP" sz="3200" dirty="0">
              <a:solidFill>
                <a:prstClr val="black"/>
              </a:solidFill>
              <a:latin typeface="ＭＳ ゴシック" panose="020B0609070205080204" pitchFamily="49" charset="-128"/>
              <a:ea typeface="ＭＳ ゴシック" panose="020B0609070205080204" pitchFamily="49" charset="-128"/>
            </a:endParaRPr>
          </a:p>
          <a:p>
            <a:pPr lvl="0">
              <a:lnSpc>
                <a:spcPct val="90000"/>
              </a:lnSpc>
              <a:spcBef>
                <a:spcPts val="1000"/>
              </a:spcBef>
            </a:pPr>
            <a:r>
              <a:rPr lang="en-US" altLang="ja-JP" sz="3200" dirty="0">
                <a:solidFill>
                  <a:prstClr val="black"/>
                </a:solidFill>
                <a:latin typeface="ＭＳ ゴシック" panose="020B0609070205080204" pitchFamily="49" charset="-128"/>
                <a:ea typeface="ＭＳ ゴシック" panose="020B0609070205080204" pitchFamily="49" charset="-128"/>
              </a:rPr>
              <a:t>11</a:t>
            </a:r>
            <a:r>
              <a:rPr lang="ja-JP" altLang="en-US" sz="3200" dirty="0">
                <a:solidFill>
                  <a:prstClr val="black"/>
                </a:solidFill>
                <a:latin typeface="ＭＳ ゴシック" panose="020B0609070205080204" pitchFamily="49" charset="-128"/>
                <a:ea typeface="ＭＳ ゴシック" panose="020B0609070205080204" pitchFamily="49" charset="-128"/>
              </a:rPr>
              <a:t>月　　・アンケート調査実施</a:t>
            </a:r>
            <a:endParaRPr lang="en-US" altLang="ja-JP" sz="3200" dirty="0">
              <a:solidFill>
                <a:prstClr val="black"/>
              </a:solidFill>
              <a:latin typeface="ＭＳ ゴシック" panose="020B0609070205080204" pitchFamily="49" charset="-128"/>
              <a:ea typeface="ＭＳ ゴシック" panose="020B0609070205080204" pitchFamily="49" charset="-128"/>
            </a:endParaRPr>
          </a:p>
          <a:p>
            <a:pPr lvl="0">
              <a:lnSpc>
                <a:spcPct val="90000"/>
              </a:lnSpc>
              <a:spcBef>
                <a:spcPts val="1000"/>
              </a:spcBef>
            </a:pPr>
            <a:r>
              <a:rPr lang="en-US" altLang="ja-JP" sz="3200" dirty="0">
                <a:solidFill>
                  <a:prstClr val="black"/>
                </a:solidFill>
                <a:latin typeface="ＭＳ ゴシック" panose="020B0609070205080204" pitchFamily="49" charset="-128"/>
                <a:ea typeface="ＭＳ ゴシック" panose="020B0609070205080204" pitchFamily="49" charset="-128"/>
              </a:rPr>
              <a:t>12</a:t>
            </a:r>
            <a:r>
              <a:rPr lang="ja-JP" altLang="en-US" sz="3200" dirty="0">
                <a:solidFill>
                  <a:prstClr val="black"/>
                </a:solidFill>
                <a:latin typeface="ＭＳ ゴシック" panose="020B0609070205080204" pitchFamily="49" charset="-128"/>
                <a:ea typeface="ＭＳ ゴシック" panose="020B0609070205080204" pitchFamily="49" charset="-128"/>
              </a:rPr>
              <a:t>月　　・政策研究交流大会への参加</a:t>
            </a:r>
            <a:endParaRPr lang="en-US" altLang="ja-JP" sz="3200" dirty="0">
              <a:solidFill>
                <a:prstClr val="black"/>
              </a:solidFill>
              <a:latin typeface="ＭＳ ゴシック" panose="020B0609070205080204" pitchFamily="49" charset="-128"/>
              <a:ea typeface="ＭＳ ゴシック" panose="020B0609070205080204" pitchFamily="49" charset="-128"/>
            </a:endParaRPr>
          </a:p>
          <a:p>
            <a:pPr marL="1966913" lvl="0">
              <a:lnSpc>
                <a:spcPct val="90000"/>
              </a:lnSpc>
              <a:spcBef>
                <a:spcPts val="1000"/>
              </a:spcBef>
            </a:pPr>
            <a:r>
              <a:rPr lang="ja-JP" altLang="en-US" sz="3200" dirty="0">
                <a:solidFill>
                  <a:prstClr val="black"/>
                </a:solidFill>
                <a:latin typeface="ＭＳ ゴシック" panose="020B0609070205080204" pitchFamily="49" charset="-128"/>
                <a:ea typeface="ＭＳ ゴシック" panose="020B0609070205080204" pitchFamily="49" charset="-128"/>
              </a:rPr>
              <a:t>大学コンソーシアム京都理事長賞受賞</a:t>
            </a:r>
            <a:endParaRPr lang="en-US" altLang="ja-JP" sz="3200" dirty="0">
              <a:solidFill>
                <a:prstClr val="black"/>
              </a:solidFill>
              <a:latin typeface="ＭＳ ゴシック" panose="020B0609070205080204" pitchFamily="49" charset="-128"/>
              <a:ea typeface="ＭＳ ゴシック" panose="020B0609070205080204" pitchFamily="49" charset="-128"/>
            </a:endParaRPr>
          </a:p>
          <a:p>
            <a:pPr lvl="0">
              <a:lnSpc>
                <a:spcPct val="90000"/>
              </a:lnSpc>
              <a:spcBef>
                <a:spcPts val="1000"/>
              </a:spcBef>
            </a:pPr>
            <a:r>
              <a:rPr lang="en-US" altLang="ja-JP" sz="3200" dirty="0">
                <a:solidFill>
                  <a:prstClr val="black"/>
                </a:solidFill>
                <a:latin typeface="ＭＳ ゴシック" panose="020B0609070205080204" pitchFamily="49" charset="-128"/>
                <a:ea typeface="ＭＳ ゴシック" panose="020B0609070205080204" pitchFamily="49" charset="-128"/>
              </a:rPr>
              <a:t>1</a:t>
            </a:r>
            <a:r>
              <a:rPr lang="ja-JP" altLang="en-US" sz="3200" dirty="0">
                <a:solidFill>
                  <a:prstClr val="black"/>
                </a:solidFill>
                <a:latin typeface="ＭＳ ゴシック" panose="020B0609070205080204" pitchFamily="49" charset="-128"/>
                <a:ea typeface="ＭＳ ゴシック" panose="020B0609070205080204" pitchFamily="49" charset="-128"/>
              </a:rPr>
              <a:t>月　　 ・京都市職員への聞き取り調査</a:t>
            </a:r>
            <a:endParaRPr lang="en-US" altLang="ja-JP" sz="3200" dirty="0">
              <a:solidFill>
                <a:prstClr val="black"/>
              </a:solidFill>
              <a:latin typeface="ＭＳ ゴシック" panose="020B0609070205080204" pitchFamily="49" charset="-128"/>
              <a:ea typeface="ＭＳ ゴシック" panose="020B0609070205080204" pitchFamily="49" charset="-128"/>
            </a:endParaRPr>
          </a:p>
          <a:p>
            <a:pPr lvl="0">
              <a:lnSpc>
                <a:spcPct val="90000"/>
              </a:lnSpc>
              <a:spcBef>
                <a:spcPts val="1000"/>
              </a:spcBef>
            </a:pPr>
            <a:r>
              <a:rPr lang="ja-JP" altLang="en-US" sz="3200" dirty="0">
                <a:solidFill>
                  <a:prstClr val="black"/>
                </a:solidFill>
                <a:latin typeface="ＭＳ ゴシック" panose="020B0609070205080204" pitchFamily="49" charset="-128"/>
                <a:ea typeface="ＭＳ ゴシック" panose="020B0609070205080204" pitchFamily="49" charset="-128"/>
              </a:rPr>
              <a:t>　　　　・自転車防犯活動（</a:t>
            </a:r>
            <a:r>
              <a:rPr lang="en-US" altLang="ja-JP" sz="3200" dirty="0">
                <a:solidFill>
                  <a:prstClr val="black"/>
                </a:solidFill>
                <a:latin typeface="ＭＳ ゴシック" panose="020B0609070205080204" pitchFamily="49" charset="-128"/>
                <a:ea typeface="ＭＳ ゴシック" panose="020B0609070205080204" pitchFamily="49" charset="-128"/>
              </a:rPr>
              <a:t>2</a:t>
            </a:r>
            <a:r>
              <a:rPr lang="ja-JP" altLang="en-US" sz="3200" dirty="0">
                <a:solidFill>
                  <a:prstClr val="black"/>
                </a:solidFill>
                <a:latin typeface="ＭＳ ゴシック" panose="020B0609070205080204" pitchFamily="49" charset="-128"/>
                <a:ea typeface="ＭＳ ゴシック" panose="020B0609070205080204" pitchFamily="49" charset="-128"/>
              </a:rPr>
              <a:t>回目）</a:t>
            </a:r>
            <a:endParaRPr lang="en-US" altLang="ja-JP" sz="3200" dirty="0">
              <a:solidFill>
                <a:prstClr val="black"/>
              </a:solidFill>
              <a:latin typeface="ＭＳ ゴシック" panose="020B0609070205080204" pitchFamily="49" charset="-128"/>
              <a:ea typeface="ＭＳ ゴシック" panose="020B0609070205080204" pitchFamily="49" charset="-128"/>
            </a:endParaRPr>
          </a:p>
        </p:txBody>
      </p:sp>
      <p:sp>
        <p:nvSpPr>
          <p:cNvPr id="5" name="スライド番号プレースホルダ 4"/>
          <p:cNvSpPr>
            <a:spLocks noGrp="1"/>
          </p:cNvSpPr>
          <p:nvPr>
            <p:ph type="sldNum" sz="quarter" idx="12"/>
          </p:nvPr>
        </p:nvSpPr>
        <p:spPr/>
        <p:txBody>
          <a:bodyPr/>
          <a:lstStyle/>
          <a:p>
            <a:fld id="{5218DDFB-7021-49BB-B997-9D69FBDC9F8C}" type="slidenum">
              <a:rPr kumimoji="1" lang="ja-JP" altLang="en-US" smtClean="0"/>
              <a:pPr/>
              <a:t>5</a:t>
            </a:fld>
            <a:endParaRPr kumimoji="1" lang="ja-JP" altLang="en-US"/>
          </a:p>
        </p:txBody>
      </p:sp>
    </p:spTree>
    <p:extLst>
      <p:ext uri="{BB962C8B-B14F-4D97-AF65-F5344CB8AC3E}">
        <p14:creationId xmlns:p14="http://schemas.microsoft.com/office/powerpoint/2010/main" val="1400583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4523" y="2728913"/>
            <a:ext cx="11642103" cy="1153164"/>
          </a:xfrm>
        </p:spPr>
        <p:txBody>
          <a:bodyPr/>
          <a:lstStyle/>
          <a:p>
            <a:r>
              <a:rPr lang="ja-JP" altLang="en-US" dirty="0">
                <a:latin typeface="ＭＳ ゴシック" panose="020B0609070205080204" pitchFamily="49" charset="-128"/>
                <a:ea typeface="ＭＳ ゴシック" panose="020B0609070205080204" pitchFamily="49" charset="-128"/>
              </a:rPr>
              <a:t>ご清聴ありがとうございました</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8328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901507"/>
            <a:ext cx="12192000" cy="720000"/>
          </a:xfrm>
          <a:prstGeom prst="rect">
            <a:avLst/>
          </a:prstGeom>
          <a:solidFill>
            <a:schemeClr val="accent5">
              <a:lumMod val="60000"/>
              <a:lumOff val="40000"/>
            </a:schemeClr>
          </a:solidFill>
        </p:spPr>
        <p:txBody>
          <a:bodyPr wrap="square" rtlCol="0">
            <a:spAutoFit/>
          </a:bodyPr>
          <a:lstStyle/>
          <a:p>
            <a:pPr algn="ctr"/>
            <a:r>
              <a:rPr kumimoji="1" lang="ja-JP" altLang="en-US" sz="4400" dirty="0">
                <a:latin typeface="HGPｺﾞｼｯｸE" panose="020B0900000000000000" pitchFamily="50" charset="-128"/>
                <a:ea typeface="HGPｺﾞｼｯｸE" panose="020B0900000000000000" pitchFamily="50" charset="-128"/>
              </a:rPr>
              <a:t>２　　研究の目的と結論</a:t>
            </a:r>
          </a:p>
        </p:txBody>
      </p:sp>
      <p:sp>
        <p:nvSpPr>
          <p:cNvPr id="3" name="スライド番号プレースホルダ 2"/>
          <p:cNvSpPr>
            <a:spLocks noGrp="1"/>
          </p:cNvSpPr>
          <p:nvPr>
            <p:ph type="sldNum" sz="quarter" idx="12"/>
          </p:nvPr>
        </p:nvSpPr>
        <p:spPr/>
        <p:txBody>
          <a:bodyPr/>
          <a:lstStyle/>
          <a:p>
            <a:fld id="{5218DDFB-7021-49BB-B997-9D69FBDC9F8C}" type="slidenum">
              <a:rPr kumimoji="1" lang="ja-JP" altLang="en-US" smtClean="0"/>
              <a:pPr/>
              <a:t>6</a:t>
            </a:fld>
            <a:endParaRPr kumimoji="1" lang="ja-JP" altLang="en-US"/>
          </a:p>
        </p:txBody>
      </p:sp>
    </p:spTree>
    <p:extLst>
      <p:ext uri="{BB962C8B-B14F-4D97-AF65-F5344CB8AC3E}">
        <p14:creationId xmlns:p14="http://schemas.microsoft.com/office/powerpoint/2010/main" val="261623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60116"/>
            <a:ext cx="12192000" cy="2246769"/>
          </a:xfrm>
          <a:prstGeom prst="rect">
            <a:avLst/>
          </a:prstGeom>
          <a:solidFill>
            <a:schemeClr val="accent5">
              <a:lumMod val="40000"/>
              <a:lumOff val="60000"/>
            </a:schemeClr>
          </a:solidFill>
        </p:spPr>
        <p:txBody>
          <a:bodyPr wrap="square" rtlCol="0">
            <a:spAutoFit/>
          </a:bodyPr>
          <a:lstStyle/>
          <a:p>
            <a:r>
              <a:rPr lang="ja-JP" altLang="en-US" sz="2800" dirty="0"/>
              <a:t>目的①</a:t>
            </a:r>
            <a:r>
              <a:rPr lang="en-US" altLang="ja-JP" sz="2800" dirty="0"/>
              <a:t>:</a:t>
            </a:r>
            <a:r>
              <a:rPr lang="ja-JP" altLang="en-US" sz="2800" dirty="0"/>
              <a:t>自治体評価における評価結果の活用実態の解明</a:t>
            </a:r>
          </a:p>
          <a:p>
            <a:pPr marL="4211638"/>
            <a:endParaRPr lang="en-US" altLang="ja-JP" sz="2800" dirty="0"/>
          </a:p>
          <a:p>
            <a:pPr marL="4211638"/>
            <a:r>
              <a:rPr lang="ja-JP" altLang="en-US" sz="2800" dirty="0"/>
              <a:t>↓　調査結果から</a:t>
            </a:r>
            <a:endParaRPr lang="en-US" altLang="ja-JP" sz="2800" dirty="0"/>
          </a:p>
          <a:p>
            <a:pPr marL="4211638"/>
            <a:endParaRPr lang="ja-JP" altLang="en-US" sz="2800" dirty="0"/>
          </a:p>
          <a:p>
            <a:r>
              <a:rPr lang="ja-JP" altLang="en-US" sz="2800" dirty="0"/>
              <a:t>結論①</a:t>
            </a:r>
            <a:r>
              <a:rPr lang="en-US" altLang="ja-JP" sz="2800" dirty="0"/>
              <a:t>:</a:t>
            </a:r>
            <a:r>
              <a:rPr lang="ja-JP" altLang="en-US" sz="2800" dirty="0"/>
              <a:t>ある程度は活用されているが、より積極的に活用される余地がある</a:t>
            </a:r>
          </a:p>
        </p:txBody>
      </p:sp>
      <p:sp>
        <p:nvSpPr>
          <p:cNvPr id="3" name="テキスト ボックス 2"/>
          <p:cNvSpPr txBox="1"/>
          <p:nvPr/>
        </p:nvSpPr>
        <p:spPr>
          <a:xfrm>
            <a:off x="0" y="3821667"/>
            <a:ext cx="12192000" cy="2246769"/>
          </a:xfrm>
          <a:prstGeom prst="rect">
            <a:avLst/>
          </a:prstGeom>
          <a:solidFill>
            <a:schemeClr val="accent4">
              <a:lumMod val="60000"/>
              <a:lumOff val="40000"/>
            </a:schemeClr>
          </a:solidFill>
        </p:spPr>
        <p:txBody>
          <a:bodyPr wrap="square" rtlCol="0">
            <a:spAutoFit/>
          </a:bodyPr>
          <a:lstStyle/>
          <a:p>
            <a:r>
              <a:rPr lang="ja-JP" altLang="en-US" sz="2800" dirty="0"/>
              <a:t>目的②</a:t>
            </a:r>
            <a:r>
              <a:rPr lang="en-US" altLang="ja-JP" sz="2800" dirty="0"/>
              <a:t>:</a:t>
            </a:r>
            <a:r>
              <a:rPr lang="ja-JP" altLang="en-US" sz="2800" dirty="0"/>
              <a:t>評価結果のさらなる活用に向けた改善提言</a:t>
            </a:r>
            <a:endParaRPr lang="en-US" altLang="ja-JP" sz="2800" dirty="0"/>
          </a:p>
          <a:p>
            <a:pPr marL="4032250"/>
            <a:endParaRPr lang="en-US" altLang="ja-JP" sz="2800" dirty="0"/>
          </a:p>
          <a:p>
            <a:pPr marL="4032250"/>
            <a:r>
              <a:rPr lang="ja-JP" altLang="en-US" sz="2800" dirty="0"/>
              <a:t>↓　調査結果と</a:t>
            </a:r>
            <a:r>
              <a:rPr lang="en-US" altLang="ja-JP" sz="2800" dirty="0"/>
              <a:t>Patton</a:t>
            </a:r>
            <a:r>
              <a:rPr lang="ja-JP" altLang="en-US" sz="2800" dirty="0"/>
              <a:t>の理論から</a:t>
            </a:r>
            <a:endParaRPr lang="en-US" altLang="ja-JP" sz="2800" dirty="0"/>
          </a:p>
          <a:p>
            <a:pPr marL="4032250"/>
            <a:endParaRPr lang="ja-JP" altLang="en-US" sz="2800" dirty="0"/>
          </a:p>
          <a:p>
            <a:r>
              <a:rPr lang="ja-JP" altLang="en-US" sz="2800" dirty="0"/>
              <a:t>結論②</a:t>
            </a:r>
            <a:r>
              <a:rPr lang="en-US" altLang="ja-JP" sz="2800" dirty="0"/>
              <a:t>:</a:t>
            </a:r>
            <a:r>
              <a:rPr lang="ja-JP" altLang="en-US" sz="2800" dirty="0"/>
              <a:t>各行政局の希望に応じて市民生活実感調査に質問事項を追加する</a:t>
            </a:r>
          </a:p>
        </p:txBody>
      </p:sp>
      <p:sp>
        <p:nvSpPr>
          <p:cNvPr id="4" name="スライド番号プレースホルダ 3"/>
          <p:cNvSpPr>
            <a:spLocks noGrp="1"/>
          </p:cNvSpPr>
          <p:nvPr>
            <p:ph type="sldNum" sz="quarter" idx="12"/>
          </p:nvPr>
        </p:nvSpPr>
        <p:spPr/>
        <p:txBody>
          <a:bodyPr/>
          <a:lstStyle/>
          <a:p>
            <a:fld id="{5218DDFB-7021-49BB-B997-9D69FBDC9F8C}" type="slidenum">
              <a:rPr kumimoji="1" lang="ja-JP" altLang="en-US" smtClean="0"/>
              <a:pPr/>
              <a:t>7</a:t>
            </a:fld>
            <a:endParaRPr kumimoji="1" lang="ja-JP" altLang="en-US"/>
          </a:p>
        </p:txBody>
      </p:sp>
    </p:spTree>
    <p:extLst>
      <p:ext uri="{BB962C8B-B14F-4D97-AF65-F5344CB8AC3E}">
        <p14:creationId xmlns:p14="http://schemas.microsoft.com/office/powerpoint/2010/main" val="11647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3116179"/>
            <a:ext cx="12191999" cy="720000"/>
          </a:xfrm>
          <a:solidFill>
            <a:schemeClr val="accent5">
              <a:lumMod val="60000"/>
              <a:lumOff val="40000"/>
            </a:schemeClr>
          </a:solidFill>
        </p:spPr>
        <p:txBody>
          <a:bodyPr>
            <a:normAutofit/>
          </a:bodyPr>
          <a:lstStyle/>
          <a:p>
            <a:pPr algn="ctr"/>
            <a:r>
              <a:rPr lang="ja-JP" altLang="en-US" sz="3600" dirty="0">
                <a:latin typeface="HGPｺﾞｼｯｸE" panose="020B0900000000000000" pitchFamily="50" charset="-128"/>
                <a:ea typeface="HGPｺﾞｼｯｸE" panose="020B0900000000000000" pitchFamily="50" charset="-128"/>
              </a:rPr>
              <a:t>３　　わが国の</a:t>
            </a:r>
            <a:r>
              <a:rPr kumimoji="1" lang="ja-JP" altLang="en-US" sz="3600" dirty="0">
                <a:latin typeface="HGPｺﾞｼｯｸE" panose="020B0900000000000000" pitchFamily="50" charset="-128"/>
                <a:ea typeface="HGPｺﾞｼｯｸE" panose="020B0900000000000000" pitchFamily="50" charset="-128"/>
              </a:rPr>
              <a:t>政策評価制度と京都市政策評価制度の特徴</a:t>
            </a:r>
          </a:p>
        </p:txBody>
      </p:sp>
      <p:sp>
        <p:nvSpPr>
          <p:cNvPr id="3" name="スライド番号プレースホルダ 2"/>
          <p:cNvSpPr>
            <a:spLocks noGrp="1"/>
          </p:cNvSpPr>
          <p:nvPr>
            <p:ph type="sldNum" sz="quarter" idx="12"/>
          </p:nvPr>
        </p:nvSpPr>
        <p:spPr/>
        <p:txBody>
          <a:bodyPr/>
          <a:lstStyle/>
          <a:p>
            <a:fld id="{5218DDFB-7021-49BB-B997-9D69FBDC9F8C}" type="slidenum">
              <a:rPr kumimoji="1" lang="ja-JP" altLang="en-US" smtClean="0"/>
              <a:pPr/>
              <a:t>8</a:t>
            </a:fld>
            <a:endParaRPr kumimoji="1" lang="ja-JP" altLang="en-US"/>
          </a:p>
        </p:txBody>
      </p:sp>
    </p:spTree>
    <p:extLst>
      <p:ext uri="{BB962C8B-B14F-4D97-AF65-F5344CB8AC3E}">
        <p14:creationId xmlns:p14="http://schemas.microsoft.com/office/powerpoint/2010/main" val="190390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7" b="202"/>
          <a:stretch/>
        </p:blipFill>
        <p:spPr bwMode="auto">
          <a:xfrm rot="1676282">
            <a:off x="3311533" y="-561912"/>
            <a:ext cx="5698397" cy="752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1"/>
            <a:ext cx="4423611" cy="720000"/>
          </a:xfrm>
          <a:solidFill>
            <a:schemeClr val="accent5">
              <a:lumMod val="60000"/>
              <a:lumOff val="40000"/>
            </a:schemeClr>
          </a:solidFill>
        </p:spPr>
        <p:txBody>
          <a:bodyPr>
            <a:normAutofit/>
          </a:bodyPr>
          <a:lstStyle/>
          <a:p>
            <a:r>
              <a:rPr kumimoji="1" lang="ja-JP" altLang="en-US" sz="4000" dirty="0">
                <a:latin typeface="HGPｺﾞｼｯｸE" pitchFamily="50" charset="-128"/>
                <a:ea typeface="HGPｺﾞｼｯｸE" pitchFamily="50" charset="-128"/>
              </a:rPr>
              <a:t>自治体評価の歴史</a:t>
            </a:r>
          </a:p>
        </p:txBody>
      </p:sp>
      <p:sp>
        <p:nvSpPr>
          <p:cNvPr id="3" name="コンテンツ プレースホルダー 2"/>
          <p:cNvSpPr>
            <a:spLocks noGrp="1"/>
          </p:cNvSpPr>
          <p:nvPr>
            <p:ph idx="1"/>
          </p:nvPr>
        </p:nvSpPr>
        <p:spPr>
          <a:xfrm>
            <a:off x="838199" y="1825625"/>
            <a:ext cx="10910455" cy="4351338"/>
          </a:xfrm>
        </p:spPr>
        <p:txBody>
          <a:bodyPr>
            <a:noAutofit/>
          </a:bodyPr>
          <a:lstStyle/>
          <a:p>
            <a:pPr>
              <a:buNone/>
            </a:pPr>
            <a:r>
              <a:rPr lang="ja-JP" altLang="en-US" sz="3200" dirty="0">
                <a:latin typeface="ＭＳ ゴシック" panose="020B0609070205080204" pitchFamily="49" charset="-128"/>
                <a:ea typeface="ＭＳ ゴシック" panose="020B0609070205080204" pitchFamily="49" charset="-128"/>
              </a:rPr>
              <a:t>・自治体が制度化した政策評価を</a:t>
            </a:r>
            <a:r>
              <a:rPr lang="ja-JP" altLang="en-US" sz="3200" b="1" dirty="0">
                <a:latin typeface="ＭＳ ゴシック" panose="020B0609070205080204" pitchFamily="49" charset="-128"/>
                <a:ea typeface="ＭＳ ゴシック" panose="020B0609070205080204" pitchFamily="49" charset="-128"/>
              </a:rPr>
              <a:t>自治体評価</a:t>
            </a:r>
            <a:r>
              <a:rPr lang="ja-JP" altLang="en-US" sz="3200" dirty="0">
                <a:latin typeface="ＭＳ ゴシック" panose="020B0609070205080204" pitchFamily="49" charset="-128"/>
                <a:ea typeface="ＭＳ ゴシック" panose="020B0609070205080204" pitchFamily="49" charset="-128"/>
              </a:rPr>
              <a:t>と呼ぶ。</a:t>
            </a:r>
            <a:endParaRPr lang="en-US" altLang="ja-JP" sz="3200" dirty="0">
              <a:latin typeface="ＭＳ ゴシック" panose="020B0609070205080204" pitchFamily="49" charset="-128"/>
              <a:ea typeface="ＭＳ ゴシック" panose="020B0609070205080204" pitchFamily="49" charset="-128"/>
            </a:endParaRPr>
          </a:p>
          <a:p>
            <a:pPr marL="0" indent="0">
              <a:buNone/>
            </a:pPr>
            <a:endParaRPr lang="en-US" altLang="ja-JP" sz="3200" dirty="0">
              <a:latin typeface="ＭＳ ゴシック" panose="020B0609070205080204" pitchFamily="49" charset="-128"/>
              <a:ea typeface="ＭＳ ゴシック" panose="020B0609070205080204" pitchFamily="49" charset="-128"/>
            </a:endParaRPr>
          </a:p>
          <a:p>
            <a:pPr>
              <a:buNone/>
            </a:pPr>
            <a:r>
              <a:rPr kumimoji="1" lang="ja-JP" altLang="en-US" sz="3200" dirty="0">
                <a:latin typeface="ＭＳ ゴシック" panose="020B0609070205080204" pitchFamily="49" charset="-128"/>
                <a:ea typeface="ＭＳ ゴシック" panose="020B0609070205080204" pitchFamily="49" charset="-128"/>
              </a:rPr>
              <a:t>・</a:t>
            </a:r>
            <a:r>
              <a:rPr kumimoji="1" lang="en-US" altLang="ja-JP" sz="3200" dirty="0">
                <a:latin typeface="ＭＳ ゴシック" panose="020B0609070205080204" pitchFamily="49" charset="-128"/>
                <a:ea typeface="ＭＳ ゴシック" panose="020B0609070205080204" pitchFamily="49" charset="-128"/>
              </a:rPr>
              <a:t>1990</a:t>
            </a:r>
            <a:r>
              <a:rPr kumimoji="1" lang="ja-JP" altLang="en-US" sz="3200" dirty="0">
                <a:latin typeface="ＭＳ ゴシック" panose="020B0609070205080204" pitchFamily="49" charset="-128"/>
                <a:ea typeface="ＭＳ ゴシック" panose="020B0609070205080204" pitchFamily="49" charset="-128"/>
              </a:rPr>
              <a:t>年代後半から、都道府県や政令指定都市などの</a:t>
            </a:r>
            <a:endParaRPr kumimoji="1"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a:latin typeface="ＭＳ ゴシック" panose="020B0609070205080204" pitchFamily="49" charset="-128"/>
                <a:ea typeface="ＭＳ ゴシック" panose="020B0609070205080204" pitchFamily="49" charset="-128"/>
              </a:rPr>
              <a:t>　</a:t>
            </a:r>
            <a:r>
              <a:rPr kumimoji="1" lang="ja-JP" altLang="en-US" sz="3200" dirty="0">
                <a:latin typeface="ＭＳ ゴシック" panose="020B0609070205080204" pitchFamily="49" charset="-128"/>
                <a:ea typeface="ＭＳ ゴシック" panose="020B0609070205080204" pitchFamily="49" charset="-128"/>
              </a:rPr>
              <a:t>大規模な自治体で導入され始めた。</a:t>
            </a:r>
            <a:endParaRPr kumimoji="1" lang="en-US" altLang="ja-JP" sz="3200" dirty="0">
              <a:latin typeface="ＭＳ ゴシック" panose="020B0609070205080204" pitchFamily="49" charset="-128"/>
              <a:ea typeface="ＭＳ ゴシック" panose="020B0609070205080204" pitchFamily="49" charset="-128"/>
            </a:endParaRPr>
          </a:p>
          <a:p>
            <a:pPr marL="0" indent="0">
              <a:buNone/>
            </a:pPr>
            <a:endParaRPr kumimoji="1" lang="en-US" altLang="ja-JP" sz="3200" dirty="0">
              <a:latin typeface="ＭＳ ゴシック" panose="020B0609070205080204" pitchFamily="49" charset="-128"/>
              <a:ea typeface="ＭＳ ゴシック" panose="020B0609070205080204" pitchFamily="49" charset="-128"/>
            </a:endParaRPr>
          </a:p>
          <a:p>
            <a:pPr>
              <a:buNone/>
            </a:pP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2014</a:t>
            </a:r>
            <a:r>
              <a:rPr lang="ja-JP" altLang="en-US" sz="3200" dirty="0">
                <a:latin typeface="ＭＳ ゴシック" panose="020B0609070205080204" pitchFamily="49" charset="-128"/>
                <a:ea typeface="ＭＳ ゴシック" panose="020B0609070205080204" pitchFamily="49" charset="-128"/>
              </a:rPr>
              <a:t>年時点では、全国</a:t>
            </a:r>
            <a:r>
              <a:rPr lang="en-US" altLang="ja-JP" sz="3200" dirty="0">
                <a:latin typeface="ＭＳ ゴシック" panose="020B0609070205080204" pitchFamily="49" charset="-128"/>
                <a:ea typeface="ＭＳ ゴシック" panose="020B0609070205080204" pitchFamily="49" charset="-128"/>
              </a:rPr>
              <a:t>1797</a:t>
            </a:r>
            <a:r>
              <a:rPr lang="ja-JP" altLang="en-US" sz="3200" dirty="0">
                <a:latin typeface="ＭＳ ゴシック" panose="020B0609070205080204" pitchFamily="49" charset="-128"/>
                <a:ea typeface="ＭＳ ゴシック" panose="020B0609070205080204" pitchFamily="49" charset="-128"/>
              </a:rPr>
              <a:t>市町村中</a:t>
            </a:r>
            <a:r>
              <a:rPr lang="en-US" altLang="ja-JP" sz="3200" dirty="0">
                <a:latin typeface="ＭＳ ゴシック" panose="020B0609070205080204" pitchFamily="49" charset="-128"/>
                <a:ea typeface="ＭＳ ゴシック" panose="020B0609070205080204" pitchFamily="49" charset="-128"/>
              </a:rPr>
              <a:t>913</a:t>
            </a:r>
            <a:r>
              <a:rPr lang="ja-JP" altLang="en-US" sz="3200" dirty="0">
                <a:latin typeface="ＭＳ ゴシック" panose="020B0609070205080204" pitchFamily="49" charset="-128"/>
                <a:ea typeface="ＭＳ ゴシック" panose="020B0609070205080204" pitchFamily="49" charset="-128"/>
              </a:rPr>
              <a:t>団体で実施</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a:latin typeface="ＭＳ ゴシック" panose="020B0609070205080204" pitchFamily="49" charset="-128"/>
                <a:ea typeface="ＭＳ ゴシック" panose="020B0609070205080204" pitchFamily="49" charset="-128"/>
              </a:rPr>
              <a:t>　されており、</a:t>
            </a:r>
            <a:r>
              <a:rPr lang="ja-JP" altLang="en-US" sz="3200" b="1" dirty="0">
                <a:latin typeface="ＭＳ ゴシック" panose="020B0609070205080204" pitchFamily="49" charset="-128"/>
                <a:ea typeface="ＭＳ ゴシック" panose="020B0609070205080204" pitchFamily="49" charset="-128"/>
              </a:rPr>
              <a:t>導入率は</a:t>
            </a:r>
            <a:r>
              <a:rPr lang="en-US" altLang="ja-JP" sz="3200" b="1" dirty="0">
                <a:latin typeface="ＭＳ ゴシック" panose="020B0609070205080204" pitchFamily="49" charset="-128"/>
                <a:ea typeface="ＭＳ ゴシック" panose="020B0609070205080204" pitchFamily="49" charset="-128"/>
              </a:rPr>
              <a:t>57.7</a:t>
            </a:r>
            <a:r>
              <a:rPr lang="ja-JP" altLang="en-US" sz="3200" b="1"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総務省調べ</a:t>
            </a: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となっている。</a:t>
            </a:r>
            <a:endParaRPr kumimoji="1" lang="en-US" altLang="ja-JP" sz="32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8659127" y="6627168"/>
            <a:ext cx="3300904" cy="230832"/>
          </a:xfrm>
          <a:prstGeom prst="rect">
            <a:avLst/>
          </a:prstGeom>
          <a:noFill/>
        </p:spPr>
        <p:txBody>
          <a:bodyPr wrap="none" rtlCol="0">
            <a:spAutoFit/>
          </a:bodyPr>
          <a:lstStyle/>
          <a:p>
            <a:r>
              <a:rPr kumimoji="1" lang="en-US" altLang="ja-JP" sz="900" dirty="0"/>
              <a:t>[</a:t>
            </a:r>
            <a:r>
              <a:rPr kumimoji="1" lang="ja-JP" altLang="en-US" sz="900" dirty="0"/>
              <a:t>出所</a:t>
            </a:r>
            <a:r>
              <a:rPr lang="en-US" altLang="ja-JP" sz="900" dirty="0"/>
              <a:t>] http://01.gatag.net/0003366-free-illustraition/</a:t>
            </a:r>
            <a:endParaRPr kumimoji="1" lang="ja-JP" altLang="en-US" sz="900" dirty="0"/>
          </a:p>
        </p:txBody>
      </p:sp>
      <p:sp>
        <p:nvSpPr>
          <p:cNvPr id="6" name="スライド番号プレースホルダ 5"/>
          <p:cNvSpPr>
            <a:spLocks noGrp="1"/>
          </p:cNvSpPr>
          <p:nvPr>
            <p:ph type="sldNum" sz="quarter" idx="12"/>
          </p:nvPr>
        </p:nvSpPr>
        <p:spPr/>
        <p:txBody>
          <a:bodyPr/>
          <a:lstStyle/>
          <a:p>
            <a:fld id="{5218DDFB-7021-49BB-B997-9D69FBDC9F8C}" type="slidenum">
              <a:rPr kumimoji="1" lang="ja-JP" altLang="en-US" smtClean="0"/>
              <a:pPr/>
              <a:t>9</a:t>
            </a:fld>
            <a:endParaRPr kumimoji="1" lang="ja-JP" altLang="en-US" dirty="0"/>
          </a:p>
        </p:txBody>
      </p:sp>
    </p:spTree>
    <p:extLst>
      <p:ext uri="{BB962C8B-B14F-4D97-AF65-F5344CB8AC3E}">
        <p14:creationId xmlns:p14="http://schemas.microsoft.com/office/powerpoint/2010/main" val="9789740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5860</TotalTime>
  <Words>2345</Words>
  <Application>Microsoft Office PowerPoint</Application>
  <PresentationFormat>ワイド画面</PresentationFormat>
  <Paragraphs>425</Paragraphs>
  <Slides>50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50</vt:i4>
      </vt:variant>
    </vt:vector>
  </HeadingPairs>
  <TitlesOfParts>
    <vt:vector size="60" baseType="lpstr">
      <vt:lpstr>ＤＦＰ太丸ゴシック体</vt:lpstr>
      <vt:lpstr>HGPｺﾞｼｯｸE</vt:lpstr>
      <vt:lpstr>ＭＳ Ｐゴシック</vt:lpstr>
      <vt:lpstr>ＭＳ ゴシック</vt:lpstr>
      <vt:lpstr>メイリオ</vt:lpstr>
      <vt:lpstr>游ゴシック</vt:lpstr>
      <vt:lpstr>游ゴシック Light</vt:lpstr>
      <vt:lpstr>Arial</vt:lpstr>
      <vt:lpstr>Calibri</vt:lpstr>
      <vt:lpstr>Office テーマ</vt:lpstr>
      <vt:lpstr>京都市政策評価制度の結果活用の実態調査を踏まえた提言</vt:lpstr>
      <vt:lpstr>発表内容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わが国の政策評価制度と京都市政策評価制度の特徴</vt:lpstr>
      <vt:lpstr>自治体評価の歴史</vt:lpstr>
      <vt:lpstr>PowerPoint プレゼンテーション</vt:lpstr>
      <vt:lpstr>政策評価の3大課題</vt:lpstr>
      <vt:lpstr>PowerPoint プレゼンテーション</vt:lpstr>
      <vt:lpstr>京都市の政策評価制度</vt:lpstr>
      <vt:lpstr>PowerPoint プレゼンテーション</vt:lpstr>
      <vt:lpstr>PowerPoint プレゼンテーション</vt:lpstr>
      <vt:lpstr>４　　活用志向型評価</vt:lpstr>
      <vt:lpstr>活用志向型評価とは</vt:lpstr>
      <vt:lpstr>活用志向型評価の特徴</vt:lpstr>
      <vt:lpstr>PowerPoint プレゼンテーション</vt:lpstr>
      <vt:lpstr>活用志向型評価の京都市への応用</vt:lpstr>
      <vt:lpstr>５　　京都市職員への調査 ①アンケート調査　　②インタビュー調査</vt:lpstr>
      <vt:lpstr>①アンケート調査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調査結果の分析と結論</vt:lpstr>
      <vt:lpstr>結論①　京都市の評価結果の活用実態</vt:lpstr>
      <vt:lpstr>ある程度活用されていると判断した根拠</vt:lpstr>
      <vt:lpstr>積極的に活用される余地があると判断した根拠</vt:lpstr>
      <vt:lpstr>先行研究：田渕(2010：p.43)</vt:lpstr>
      <vt:lpstr>PowerPoint プレゼンテーション</vt:lpstr>
      <vt:lpstr>結論②　評価結果のさらなる活用に向けた提言</vt:lpstr>
      <vt:lpstr>PowerPoint プレゼンテーション</vt:lpstr>
      <vt:lpstr>PowerPoint プレゼンテーション</vt:lpstr>
      <vt:lpstr>PowerPoint プレゼンテーション</vt:lpstr>
      <vt:lpstr>PowerPoint プレゼンテーション</vt:lpstr>
      <vt:lpstr>参考文献</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第１章  わが国の政策評価制度の展開と 京都市政策評価制度の特徴</dc:title>
  <dc:creator>奥村芽衣</dc:creator>
  <cp:lastModifiedBy>Kyoto</cp:lastModifiedBy>
  <cp:revision>504</cp:revision>
  <cp:lastPrinted>2017-03-16T05:18:09Z</cp:lastPrinted>
  <dcterms:created xsi:type="dcterms:W3CDTF">2017-01-13T08:58:51Z</dcterms:created>
  <dcterms:modified xsi:type="dcterms:W3CDTF">2017-03-16T06:26:03Z</dcterms:modified>
</cp:coreProperties>
</file>