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2E511A-735E-DFF3-549B-27DD6E96CD70}" name="人口戦略室 葛城" initials="K" userId="人口戦略室 葛城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DDDDDD"/>
    <a:srgbClr val="FFCC3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CBD635-0A1B-8E52-C2B8-8ADF343D3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632402-C95C-3F0F-79AA-F35762EFD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6230E1-A7E9-D068-F3B3-6FF3332DF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A123C7-FA21-08D4-6D77-6E4B24032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F8F58-472B-068B-B92A-6F25A9FB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1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51C123-A22A-7F24-1EF1-7828BF438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FCEB69-D169-AC90-FDCE-49DEEA6A3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FF28B1-64BA-981C-2407-E4CDE120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C64A64-0FBC-680A-B5FD-6EAE6EB6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8E3446-5C34-C588-311B-FF9774D5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7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7503BC-96AB-B3C2-3C63-7F38C2D7CA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A1CEC5-D5E6-6091-A19C-6A7F404AC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0A79BF-CC63-4AD4-6CFD-96FAE597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8E3B58-406F-E137-FC7D-2E8B51998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C6224-7541-B48C-6437-7FEF7D3E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65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E6E84C-C06C-4C29-B956-20F9272DD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E42132-B575-8871-61D5-918EFFE53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ADF321-C3B5-7B5E-11C1-54532B563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E8DA12-CFC2-ED20-BECA-6625714C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140369-7CC3-A694-7869-6602A09CA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83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BAEECD-E70E-1DE7-9CEF-51485C14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A9ECAC-1EBD-3469-0958-E0C6FB2E2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7DAD5F-2AC5-6DDC-8587-4C56A4F0D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9B2C36-9C5B-9B9A-546E-69E90FBF7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D37865-3015-BBFB-74EA-C1E768EC4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88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3A8944-40A2-4EDE-359A-F47EC108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49C31C-1DB0-0749-7128-AFB99DFEF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37B202E-B33D-44EF-BB48-771B9072C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428CFED-75D3-63F1-F260-184DCF002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013D36-6621-7233-94AE-9DEE8137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FBCA9F-4B00-2D0A-1B07-C8BF9A34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57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DDB30F-4AE7-7468-0B76-A75CBCDDE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4044DA-5AF8-E910-7A23-020AF847E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62938C-52CC-E413-C60E-E7623D013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26389D1-FD12-656C-457B-0F629DCBF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78E27B8-AED3-35E1-B2BE-B9B6D8C031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D514EB9-D84C-F7AB-A8C7-D8F54BE4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09C3896-AE86-F4A5-2314-C359561E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3279D9-8C22-8EC1-7E33-323D780CB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83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105064-C2FC-FC33-FAE9-E01B41971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8E256B-E0F7-1842-0D9F-7D8D75AB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09501AD-C1C7-5CFC-604D-FEBA6123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72B1E13-C564-93ED-347F-50F78A39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94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CCD161-BE78-9C08-A7D1-1F9B2544F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B3D2503-6EE6-033A-B8CE-F977739C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12411C-4021-4428-EB40-A2327185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52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BD8B5-C0F1-1C7A-93A8-6CE3F19CE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41B3EB-9C84-C799-AFF9-2E1640187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38C24A7-B1CA-C897-50C2-5B7AF18E6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2E6DE5-5910-319B-E3D5-C146DF59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B567DE-FD17-197F-C1B9-26F51ADD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B80AA0-F534-30FB-60BF-87E00B116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9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BC6740-0A85-9B98-9C5B-0B30E996E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BACB98F-B9A2-586A-1E8B-F87673F62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8E38EE-1FE9-AEEC-8AEB-C797E456B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B44D67-76D6-5CF0-E975-569FBA193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E9EB4F-69FC-EC11-2112-FCEB6063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554018-8E51-3416-6A7F-AAF6B97CF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15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2691F9-7C32-ABFD-C9BD-FDC15C01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C3BC66-5CAC-59A0-69A5-79AA7B6FA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C53B20-9673-94E6-A022-DBECD1D10E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07072-12AD-43C6-B96B-84A7D996EA04}" type="datetimeFigureOut">
              <a:rPr kumimoji="1" lang="ja-JP" altLang="en-US" smtClean="0"/>
              <a:t>2026/7/17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B9937F-DC1F-815E-8BEC-6F0D21E0E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1BFB2B-CFAD-45AD-B110-959AB4F0A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CA87DC-B9F4-4BF1-8075-F043255896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58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291E937-EC0E-591D-A660-996D1F3D355C}"/>
              </a:ext>
            </a:extLst>
          </p:cNvPr>
          <p:cNvSpPr/>
          <p:nvPr/>
        </p:nvSpPr>
        <p:spPr>
          <a:xfrm>
            <a:off x="198581" y="641495"/>
            <a:ext cx="2918692" cy="1861315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わたしの写真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02F496-E0D1-77CF-E261-2AA2948141CF}"/>
              </a:ext>
            </a:extLst>
          </p:cNvPr>
          <p:cNvSpPr txBox="1"/>
          <p:nvPr/>
        </p:nvSpPr>
        <p:spPr>
          <a:xfrm>
            <a:off x="339497" y="2548430"/>
            <a:ext cx="279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dirty="0">
                <a:latin typeface="游ゴシック Bold "/>
              </a:rPr>
              <a:t>氏名</a:t>
            </a:r>
            <a:r>
              <a:rPr lang="ja-JP" altLang="en-US" sz="1400" dirty="0">
                <a:latin typeface="游ゴシック Bold "/>
              </a:rPr>
              <a:t>（フリガナ）</a:t>
            </a:r>
            <a:endParaRPr lang="en-US" altLang="ja-JP" sz="2400" dirty="0">
              <a:latin typeface="游ゴシック Bold "/>
            </a:endParaRPr>
          </a:p>
          <a:p>
            <a:r>
              <a:rPr lang="ja-JP" altLang="en-US" dirty="0">
                <a:latin typeface="游ゴシック Bold "/>
              </a:rPr>
              <a:t>（シショウ </a:t>
            </a:r>
            <a:r>
              <a:rPr lang="en-US" altLang="ja-JP" dirty="0">
                <a:latin typeface="游ゴシック Bold "/>
              </a:rPr>
              <a:t>or </a:t>
            </a:r>
            <a:r>
              <a:rPr lang="ja-JP" altLang="en-US" dirty="0">
                <a:latin typeface="游ゴシック Bold "/>
              </a:rPr>
              <a:t>デシ）</a:t>
            </a:r>
            <a:endParaRPr kumimoji="1" lang="ja-JP" altLang="en-US" dirty="0">
              <a:latin typeface="游ゴシック Bold "/>
              <a:ea typeface="游ゴシック Bold" panose="020B07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AC943E0-1B0F-99DB-A68F-C46207A384A2}"/>
              </a:ext>
            </a:extLst>
          </p:cNvPr>
          <p:cNvSpPr/>
          <p:nvPr/>
        </p:nvSpPr>
        <p:spPr>
          <a:xfrm>
            <a:off x="3318163" y="641496"/>
            <a:ext cx="5555674" cy="2540398"/>
          </a:xfrm>
          <a:prstGeom prst="roundRect">
            <a:avLst/>
          </a:prstGeom>
          <a:solidFill>
            <a:schemeClr val="bg1"/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2000" b="1" dirty="0">
                <a:solidFill>
                  <a:srgbClr val="333333"/>
                </a:solidFill>
              </a:rPr>
              <a:t>自己紹介文</a:t>
            </a:r>
            <a:r>
              <a:rPr lang="ja-JP" altLang="en-US" sz="1600" dirty="0">
                <a:solidFill>
                  <a:srgbClr val="333333"/>
                </a:solidFill>
              </a:rPr>
              <a:t>（経歴や得意なこと、実績など自由に書いてください）</a:t>
            </a:r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5D61D11-5286-AB52-EF92-08DCEF636EA6}"/>
              </a:ext>
            </a:extLst>
          </p:cNvPr>
          <p:cNvSpPr/>
          <p:nvPr/>
        </p:nvSpPr>
        <p:spPr>
          <a:xfrm>
            <a:off x="3318163" y="3325894"/>
            <a:ext cx="5555674" cy="3315295"/>
          </a:xfrm>
          <a:prstGeom prst="roundRect">
            <a:avLst/>
          </a:prstGeom>
          <a:solidFill>
            <a:schemeClr val="bg1"/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2000" b="1" dirty="0">
                <a:solidFill>
                  <a:srgbClr val="333333"/>
                </a:solidFill>
              </a:rPr>
              <a:t>わたしの好きな</a:t>
            </a:r>
            <a:endParaRPr lang="en-US" altLang="ja-JP" dirty="0">
              <a:solidFill>
                <a:srgbClr val="333333"/>
              </a:solidFill>
            </a:endParaRPr>
          </a:p>
          <a:p>
            <a:endParaRPr lang="en-US" altLang="ja-JP" sz="1050" dirty="0">
              <a:solidFill>
                <a:srgbClr val="333333"/>
              </a:solidFill>
            </a:endParaRPr>
          </a:p>
          <a:p>
            <a:r>
              <a:rPr lang="ja-JP" altLang="en-US" sz="1600" b="1" dirty="0">
                <a:solidFill>
                  <a:srgbClr val="333333"/>
                </a:solidFill>
              </a:rPr>
              <a:t>言葉</a:t>
            </a:r>
            <a:r>
              <a:rPr lang="ja-JP" altLang="en-US" sz="1600" dirty="0">
                <a:solidFill>
                  <a:srgbClr val="333333"/>
                </a:solidFill>
              </a:rPr>
              <a:t>は「　　　　　　　　　　　　　　　」です。</a:t>
            </a:r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dirty="0">
                <a:solidFill>
                  <a:srgbClr val="333333"/>
                </a:solidFill>
              </a:rPr>
              <a:t>なぜなら</a:t>
            </a:r>
            <a:r>
              <a:rPr lang="en-US" altLang="ja-JP" sz="1600" dirty="0">
                <a:solidFill>
                  <a:srgbClr val="333333"/>
                </a:solidFill>
              </a:rPr>
              <a:t>…</a:t>
            </a: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b="1" dirty="0">
                <a:solidFill>
                  <a:srgbClr val="333333"/>
                </a:solidFill>
              </a:rPr>
              <a:t>時間</a:t>
            </a:r>
            <a:r>
              <a:rPr lang="ja-JP" altLang="en-US" sz="1600" dirty="0">
                <a:solidFill>
                  <a:srgbClr val="333333"/>
                </a:solidFill>
              </a:rPr>
              <a:t>は「　　　　　　　　　　している時間」です。</a:t>
            </a:r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dirty="0">
                <a:solidFill>
                  <a:srgbClr val="333333"/>
                </a:solidFill>
              </a:rPr>
              <a:t>なぜなら</a:t>
            </a:r>
            <a:r>
              <a:rPr lang="en-US" altLang="ja-JP" sz="1600" dirty="0">
                <a:solidFill>
                  <a:srgbClr val="333333"/>
                </a:solidFill>
              </a:rPr>
              <a:t>…</a:t>
            </a: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b="1" dirty="0">
                <a:solidFill>
                  <a:srgbClr val="333333"/>
                </a:solidFill>
              </a:rPr>
              <a:t>場所</a:t>
            </a:r>
            <a:r>
              <a:rPr lang="ja-JP" altLang="en-US" sz="1600" dirty="0">
                <a:solidFill>
                  <a:srgbClr val="333333"/>
                </a:solidFill>
              </a:rPr>
              <a:t>は「　　　　　　　　　　　　　　　」です。</a:t>
            </a:r>
            <a:endParaRPr lang="en-US" altLang="ja-JP" sz="1600" dirty="0">
              <a:solidFill>
                <a:srgbClr val="333333"/>
              </a:solidFill>
            </a:endParaRPr>
          </a:p>
          <a:p>
            <a:r>
              <a:rPr lang="ja-JP" altLang="en-US" sz="1600" dirty="0">
                <a:solidFill>
                  <a:srgbClr val="333333"/>
                </a:solidFill>
              </a:rPr>
              <a:t>なぜなら</a:t>
            </a:r>
            <a:r>
              <a:rPr lang="en-US" altLang="ja-JP" sz="1600" dirty="0">
                <a:solidFill>
                  <a:srgbClr val="333333"/>
                </a:solidFill>
              </a:rPr>
              <a:t>…</a:t>
            </a:r>
          </a:p>
          <a:p>
            <a:endParaRPr lang="en-US" altLang="ja-JP" sz="1600" dirty="0">
              <a:solidFill>
                <a:srgbClr val="333333"/>
              </a:solidFill>
            </a:endParaRPr>
          </a:p>
          <a:p>
            <a:endParaRPr lang="en-US" altLang="ja-JP" sz="1600" dirty="0">
              <a:solidFill>
                <a:srgbClr val="333333"/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14E9ABDA-3ECB-E520-6D0A-6152A6ECB0C4}"/>
              </a:ext>
            </a:extLst>
          </p:cNvPr>
          <p:cNvSpPr/>
          <p:nvPr/>
        </p:nvSpPr>
        <p:spPr>
          <a:xfrm>
            <a:off x="253999" y="3325894"/>
            <a:ext cx="2863274" cy="3315295"/>
          </a:xfrm>
          <a:prstGeom prst="roundRect">
            <a:avLst/>
          </a:prstGeom>
          <a:solidFill>
            <a:schemeClr val="bg1"/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b="1" dirty="0">
                <a:solidFill>
                  <a:srgbClr val="333333"/>
                </a:solidFill>
              </a:rPr>
              <a:t>基本情報</a:t>
            </a:r>
            <a:endParaRPr lang="en-US" altLang="ja-JP" dirty="0">
              <a:solidFill>
                <a:srgbClr val="333333"/>
              </a:solidFill>
            </a:endParaRPr>
          </a:p>
          <a:p>
            <a:endParaRPr lang="en-US" altLang="ja-JP" sz="700" dirty="0">
              <a:solidFill>
                <a:srgbClr val="333333"/>
              </a:solidFill>
              <a:effectLst/>
            </a:endParaRPr>
          </a:p>
          <a:p>
            <a:r>
              <a:rPr lang="ja-JP" altLang="ja-JP" sz="1400" dirty="0">
                <a:solidFill>
                  <a:srgbClr val="333333"/>
                </a:solidFill>
                <a:effectLst/>
              </a:rPr>
              <a:t>所属：</a:t>
            </a:r>
            <a:r>
              <a:rPr lang="ja-JP" altLang="en-US" sz="1400" u="sng" dirty="0">
                <a:solidFill>
                  <a:srgbClr val="333333"/>
                </a:solidFill>
                <a:effectLst/>
              </a:rPr>
              <a:t>　　　　　　　　　　　</a:t>
            </a:r>
            <a:endParaRPr lang="ja-JP" altLang="ja-JP" sz="1400" u="sng" dirty="0">
              <a:solidFill>
                <a:srgbClr val="333333"/>
              </a:solidFill>
            </a:endParaRPr>
          </a:p>
          <a:p>
            <a:endParaRPr lang="en-US" altLang="ja-JP" sz="1400" dirty="0">
              <a:solidFill>
                <a:srgbClr val="333333"/>
              </a:solidFill>
              <a:effectLst/>
            </a:endParaRPr>
          </a:p>
          <a:p>
            <a:r>
              <a:rPr lang="ja-JP" altLang="ja-JP" sz="1400" dirty="0">
                <a:solidFill>
                  <a:srgbClr val="333333"/>
                </a:solidFill>
                <a:effectLst/>
              </a:rPr>
              <a:t>出身地：</a:t>
            </a:r>
            <a:endParaRPr lang="en-US" altLang="ja-JP" sz="1400" dirty="0">
              <a:solidFill>
                <a:srgbClr val="333333"/>
              </a:solidFill>
              <a:effectLst/>
            </a:endParaRPr>
          </a:p>
          <a:p>
            <a:endParaRPr lang="en-US" altLang="ja-JP" sz="1400" dirty="0">
              <a:solidFill>
                <a:srgbClr val="333333"/>
              </a:solidFill>
            </a:endParaRPr>
          </a:p>
          <a:p>
            <a:r>
              <a:rPr lang="ja-JP" altLang="ja-JP" sz="1400" dirty="0">
                <a:solidFill>
                  <a:srgbClr val="333333"/>
                </a:solidFill>
                <a:effectLst/>
              </a:rPr>
              <a:t>居住地：</a:t>
            </a:r>
            <a:endParaRPr lang="ja-JP" altLang="ja-JP" sz="1400" dirty="0">
              <a:solidFill>
                <a:srgbClr val="333333"/>
              </a:solidFill>
            </a:endParaRPr>
          </a:p>
          <a:p>
            <a:endParaRPr lang="en-US" altLang="ja-JP" sz="1400" dirty="0">
              <a:solidFill>
                <a:srgbClr val="333333"/>
              </a:solidFill>
              <a:effectLst/>
            </a:endParaRPr>
          </a:p>
          <a:p>
            <a:r>
              <a:rPr lang="ja-JP" altLang="ja-JP" sz="1400" dirty="0">
                <a:solidFill>
                  <a:srgbClr val="333333"/>
                </a:solidFill>
                <a:effectLst/>
              </a:rPr>
              <a:t>専門領域・興味分野：</a:t>
            </a:r>
            <a:endParaRPr lang="ja-JP" altLang="en-US" sz="1400" dirty="0">
              <a:solidFill>
                <a:srgbClr val="333333"/>
              </a:solidFill>
              <a:effectLst/>
            </a:endParaRPr>
          </a:p>
          <a:p>
            <a:endParaRPr lang="en-US" altLang="ja-JP" sz="1400" dirty="0">
              <a:solidFill>
                <a:srgbClr val="333333"/>
              </a:solidFill>
            </a:endParaRPr>
          </a:p>
          <a:p>
            <a:r>
              <a:rPr lang="ja-JP" altLang="en-US" sz="1400" dirty="0">
                <a:solidFill>
                  <a:srgbClr val="333333"/>
                </a:solidFill>
              </a:rPr>
              <a:t>趣味・特技：</a:t>
            </a:r>
            <a:endParaRPr lang="en-US" altLang="ja-JP" sz="1400" dirty="0">
              <a:solidFill>
                <a:srgbClr val="333333"/>
              </a:solidFill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2E366963-7A25-36FE-9A82-4199421B6599}"/>
              </a:ext>
            </a:extLst>
          </p:cNvPr>
          <p:cNvSpPr/>
          <p:nvPr/>
        </p:nvSpPr>
        <p:spPr>
          <a:xfrm>
            <a:off x="9099063" y="641495"/>
            <a:ext cx="2918692" cy="5999694"/>
          </a:xfrm>
          <a:prstGeom prst="roundRect">
            <a:avLst/>
          </a:prstGeom>
          <a:solidFill>
            <a:schemeClr val="bg1"/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2000" b="1" dirty="0">
                <a:solidFill>
                  <a:srgbClr val="333333"/>
                </a:solidFill>
              </a:rPr>
              <a:t>わたしメーター</a:t>
            </a:r>
            <a:endParaRPr lang="en-US" altLang="ja-JP" sz="2000" b="1" dirty="0">
              <a:solidFill>
                <a:srgbClr val="333333"/>
              </a:solidFill>
            </a:endParaRPr>
          </a:p>
          <a:p>
            <a:r>
              <a:rPr lang="ja-JP" altLang="en-US" sz="1200" dirty="0">
                <a:solidFill>
                  <a:srgbClr val="333333"/>
                </a:solidFill>
              </a:rPr>
              <a:t>（矢印をあてはまるところに　</a:t>
            </a:r>
            <a:endParaRPr lang="en-US" altLang="ja-JP" sz="1200" dirty="0">
              <a:solidFill>
                <a:srgbClr val="333333"/>
              </a:solidFill>
            </a:endParaRPr>
          </a:p>
          <a:p>
            <a:r>
              <a:rPr lang="ja-JP" altLang="en-US" sz="1200" dirty="0">
                <a:solidFill>
                  <a:srgbClr val="333333"/>
                </a:solidFill>
              </a:rPr>
              <a:t>　動かしてください。）</a:t>
            </a:r>
            <a:endParaRPr lang="en-US" altLang="ja-JP" sz="1400" dirty="0">
              <a:solidFill>
                <a:srgbClr val="333333"/>
              </a:solidFill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FC5EFFA-0CD8-3292-F2F4-9118AF6B569E}"/>
              </a:ext>
            </a:extLst>
          </p:cNvPr>
          <p:cNvGrpSpPr/>
          <p:nvPr/>
        </p:nvGrpSpPr>
        <p:grpSpPr>
          <a:xfrm>
            <a:off x="9058503" y="1572239"/>
            <a:ext cx="2934916" cy="574963"/>
            <a:chOff x="9058503" y="1359811"/>
            <a:chExt cx="2934916" cy="574963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1D0AB39-FA0C-91AE-52F6-D96DFCFE7670}"/>
                </a:ext>
              </a:extLst>
            </p:cNvPr>
            <p:cNvSpPr txBox="1"/>
            <p:nvPr/>
          </p:nvSpPr>
          <p:spPr>
            <a:xfrm>
              <a:off x="9058503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200" dirty="0"/>
                <a:t>論理的</a:t>
              </a:r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3200299-0987-AF87-AEDC-A4228C87EFBD}"/>
                </a:ext>
              </a:extLst>
            </p:cNvPr>
            <p:cNvCxnSpPr>
              <a:cxnSpLocks/>
              <a:stCxn id="18" idx="3"/>
              <a:endCxn id="25" idx="1"/>
            </p:cNvCxnSpPr>
            <p:nvPr/>
          </p:nvCxnSpPr>
          <p:spPr>
            <a:xfrm>
              <a:off x="9427835" y="1647293"/>
              <a:ext cx="219625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881A6275-8066-797C-C3EC-1E2D4D1092AF}"/>
                </a:ext>
              </a:extLst>
            </p:cNvPr>
            <p:cNvSpPr txBox="1"/>
            <p:nvPr/>
          </p:nvSpPr>
          <p:spPr>
            <a:xfrm>
              <a:off x="11624087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200" dirty="0"/>
                <a:t>感情</a:t>
              </a:r>
              <a:r>
                <a:rPr kumimoji="1" lang="ja-JP" altLang="en-US" sz="1200" dirty="0"/>
                <a:t>的</a:t>
              </a:r>
            </a:p>
          </p:txBody>
        </p: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C435979E-89C6-9BDF-7A38-EE5E3674074A}"/>
                </a:ext>
              </a:extLst>
            </p:cNvPr>
            <p:cNvCxnSpPr/>
            <p:nvPr/>
          </p:nvCxnSpPr>
          <p:spPr>
            <a:xfrm>
              <a:off x="10534073" y="158287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764EA8D-CEE6-5500-E414-F99F91A9C90F}"/>
              </a:ext>
            </a:extLst>
          </p:cNvPr>
          <p:cNvGrpSpPr/>
          <p:nvPr/>
        </p:nvGrpSpPr>
        <p:grpSpPr>
          <a:xfrm>
            <a:off x="9067004" y="2271567"/>
            <a:ext cx="2934916" cy="700442"/>
            <a:chOff x="9058503" y="1332103"/>
            <a:chExt cx="2934916" cy="700442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73D7CC18-92BD-2AD0-5DAA-826059CC78D0}"/>
                </a:ext>
              </a:extLst>
            </p:cNvPr>
            <p:cNvSpPr txBox="1"/>
            <p:nvPr/>
          </p:nvSpPr>
          <p:spPr>
            <a:xfrm>
              <a:off x="9058503" y="1359811"/>
              <a:ext cx="369332" cy="645024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050" dirty="0"/>
                <a:t>一人が</a:t>
              </a:r>
              <a:endParaRPr lang="en-US" altLang="ja-JP" sz="1050" dirty="0"/>
            </a:p>
            <a:p>
              <a:r>
                <a:rPr lang="ja-JP" altLang="en-US" sz="1050" dirty="0"/>
                <a:t>落ち着く</a:t>
              </a:r>
              <a:endParaRPr kumimoji="1" lang="ja-JP" altLang="en-US" sz="1050" dirty="0"/>
            </a:p>
          </p:txBody>
        </p: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A261F22D-0424-F16B-95FA-9618E754731A}"/>
                </a:ext>
              </a:extLst>
            </p:cNvPr>
            <p:cNvCxnSpPr>
              <a:cxnSpLocks/>
              <a:stCxn id="33" idx="3"/>
              <a:endCxn id="35" idx="1"/>
            </p:cNvCxnSpPr>
            <p:nvPr/>
          </p:nvCxnSpPr>
          <p:spPr>
            <a:xfrm>
              <a:off x="9427835" y="1682323"/>
              <a:ext cx="2196252" cy="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1D6EB4F8-BBDE-6F43-D16B-1D7B564348FE}"/>
                </a:ext>
              </a:extLst>
            </p:cNvPr>
            <p:cNvSpPr txBox="1"/>
            <p:nvPr/>
          </p:nvSpPr>
          <p:spPr>
            <a:xfrm>
              <a:off x="11624087" y="1332103"/>
              <a:ext cx="369332" cy="700442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050" dirty="0"/>
                <a:t>人といるのが好き</a:t>
              </a:r>
              <a:endParaRPr kumimoji="1" lang="ja-JP" altLang="en-US" sz="1050" dirty="0"/>
            </a:p>
          </p:txBody>
        </p: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A6DF4639-EB80-449D-999D-F455A2B6A522}"/>
                </a:ext>
              </a:extLst>
            </p:cNvPr>
            <p:cNvCxnSpPr/>
            <p:nvPr/>
          </p:nvCxnSpPr>
          <p:spPr>
            <a:xfrm>
              <a:off x="10534073" y="160394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316959FC-6794-3CBF-FA2C-325790F48135}"/>
              </a:ext>
            </a:extLst>
          </p:cNvPr>
          <p:cNvGrpSpPr/>
          <p:nvPr/>
        </p:nvGrpSpPr>
        <p:grpSpPr>
          <a:xfrm>
            <a:off x="9074727" y="3010562"/>
            <a:ext cx="2934916" cy="908693"/>
            <a:chOff x="9058503" y="1496060"/>
            <a:chExt cx="2934916" cy="438714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62E97429-D75F-E5D6-7E53-F57919AC552E}"/>
                </a:ext>
              </a:extLst>
            </p:cNvPr>
            <p:cNvSpPr txBox="1"/>
            <p:nvPr/>
          </p:nvSpPr>
          <p:spPr>
            <a:xfrm>
              <a:off x="9058503" y="1496060"/>
              <a:ext cx="369332" cy="438714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050" dirty="0"/>
                <a:t>お酒は苦手</a:t>
              </a:r>
            </a:p>
          </p:txBody>
        </p: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763EEC0C-AF37-8A27-8C20-A291308A7DAC}"/>
                </a:ext>
              </a:extLst>
            </p:cNvPr>
            <p:cNvCxnSpPr>
              <a:cxnSpLocks/>
              <a:stCxn id="42" idx="3"/>
              <a:endCxn id="44" idx="1"/>
            </p:cNvCxnSpPr>
            <p:nvPr/>
          </p:nvCxnSpPr>
          <p:spPr>
            <a:xfrm>
              <a:off x="9427835" y="1715417"/>
              <a:ext cx="219625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B8C8FE91-BF91-0E70-DE92-1773472D5EDE}"/>
                </a:ext>
              </a:extLst>
            </p:cNvPr>
            <p:cNvSpPr txBox="1"/>
            <p:nvPr/>
          </p:nvSpPr>
          <p:spPr>
            <a:xfrm>
              <a:off x="11624087" y="1496060"/>
              <a:ext cx="369332" cy="438714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050" dirty="0"/>
                <a:t>お酒をたしなむのが好き</a:t>
              </a: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194D9F7E-33F6-BC32-18C4-A712CC92BB72}"/>
                </a:ext>
              </a:extLst>
            </p:cNvPr>
            <p:cNvCxnSpPr/>
            <p:nvPr/>
          </p:nvCxnSpPr>
          <p:spPr>
            <a:xfrm>
              <a:off x="10534073" y="163967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B9415C40-D978-A820-62D9-EB2610C0429F}"/>
              </a:ext>
            </a:extLst>
          </p:cNvPr>
          <p:cNvGrpSpPr/>
          <p:nvPr/>
        </p:nvGrpSpPr>
        <p:grpSpPr>
          <a:xfrm>
            <a:off x="9066615" y="3923554"/>
            <a:ext cx="2934916" cy="574963"/>
            <a:chOff x="9058503" y="1359811"/>
            <a:chExt cx="2934916" cy="574963"/>
          </a:xfrm>
        </p:grpSpPr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0E214F5E-7992-F0B9-B79D-3CCB92622126}"/>
                </a:ext>
              </a:extLst>
            </p:cNvPr>
            <p:cNvSpPr txBox="1"/>
            <p:nvPr/>
          </p:nvSpPr>
          <p:spPr>
            <a:xfrm>
              <a:off x="9058503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200" dirty="0"/>
                <a:t>心配性</a:t>
              </a:r>
            </a:p>
          </p:txBody>
        </p: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CA6FF313-7242-499F-2184-EF6DFED6D9C1}"/>
                </a:ext>
              </a:extLst>
            </p:cNvPr>
            <p:cNvCxnSpPr>
              <a:cxnSpLocks/>
              <a:stCxn id="50" idx="3"/>
              <a:endCxn id="52" idx="1"/>
            </p:cNvCxnSpPr>
            <p:nvPr/>
          </p:nvCxnSpPr>
          <p:spPr>
            <a:xfrm>
              <a:off x="9427835" y="1647293"/>
              <a:ext cx="219625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AC1C1F92-DDA3-4C58-E1D8-948881074ADF}"/>
                </a:ext>
              </a:extLst>
            </p:cNvPr>
            <p:cNvSpPr txBox="1"/>
            <p:nvPr/>
          </p:nvSpPr>
          <p:spPr>
            <a:xfrm>
              <a:off x="11624087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200" dirty="0"/>
                <a:t>楽天的</a:t>
              </a:r>
            </a:p>
          </p:txBody>
        </p: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5093A51D-3D23-279B-BE59-358116954059}"/>
                </a:ext>
              </a:extLst>
            </p:cNvPr>
            <p:cNvCxnSpPr/>
            <p:nvPr/>
          </p:nvCxnSpPr>
          <p:spPr>
            <a:xfrm>
              <a:off x="10534073" y="158287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22518243-E2E8-AD78-EC39-4F0730E725E4}"/>
              </a:ext>
            </a:extLst>
          </p:cNvPr>
          <p:cNvGrpSpPr/>
          <p:nvPr/>
        </p:nvGrpSpPr>
        <p:grpSpPr>
          <a:xfrm>
            <a:off x="9082839" y="4819631"/>
            <a:ext cx="2934916" cy="574963"/>
            <a:chOff x="9058503" y="1359811"/>
            <a:chExt cx="2934916" cy="574963"/>
          </a:xfrm>
        </p:grpSpPr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A13BC2B-8686-6EFF-1994-79C227F9AABC}"/>
                </a:ext>
              </a:extLst>
            </p:cNvPr>
            <p:cNvSpPr txBox="1"/>
            <p:nvPr/>
          </p:nvSpPr>
          <p:spPr>
            <a:xfrm>
              <a:off x="9058503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200" dirty="0"/>
                <a:t>計画的</a:t>
              </a:r>
              <a:endParaRPr kumimoji="1" lang="ja-JP" altLang="en-US" sz="1200" dirty="0"/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AFA0E5C-E3DE-4294-78FA-F92C181800EA}"/>
                </a:ext>
              </a:extLst>
            </p:cNvPr>
            <p:cNvCxnSpPr>
              <a:cxnSpLocks/>
              <a:stCxn id="55" idx="3"/>
              <a:endCxn id="57" idx="1"/>
            </p:cNvCxnSpPr>
            <p:nvPr/>
          </p:nvCxnSpPr>
          <p:spPr>
            <a:xfrm>
              <a:off x="9427835" y="1647293"/>
              <a:ext cx="219625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B24161D6-9214-AE40-B8BD-E563F6835833}"/>
                </a:ext>
              </a:extLst>
            </p:cNvPr>
            <p:cNvSpPr txBox="1"/>
            <p:nvPr/>
          </p:nvSpPr>
          <p:spPr>
            <a:xfrm>
              <a:off x="11624087" y="1359811"/>
              <a:ext cx="369332" cy="57496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200" dirty="0"/>
                <a:t>衝動的</a:t>
              </a:r>
              <a:endParaRPr kumimoji="1" lang="ja-JP" altLang="en-US" sz="1200" dirty="0"/>
            </a:p>
          </p:txBody>
        </p: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142780AE-47BC-C000-B009-F81C1E0969E9}"/>
                </a:ext>
              </a:extLst>
            </p:cNvPr>
            <p:cNvCxnSpPr/>
            <p:nvPr/>
          </p:nvCxnSpPr>
          <p:spPr>
            <a:xfrm>
              <a:off x="10534073" y="158287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4A83D954-4C01-839D-7E09-7CA62C150810}"/>
              </a:ext>
            </a:extLst>
          </p:cNvPr>
          <p:cNvGrpSpPr/>
          <p:nvPr/>
        </p:nvGrpSpPr>
        <p:grpSpPr>
          <a:xfrm>
            <a:off x="9090951" y="5689399"/>
            <a:ext cx="2926801" cy="776053"/>
            <a:chOff x="9058503" y="1359811"/>
            <a:chExt cx="2926801" cy="776053"/>
          </a:xfrm>
        </p:grpSpPr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980816C0-0187-4B5A-0F34-0C8F9FBD7A92}"/>
                </a:ext>
              </a:extLst>
            </p:cNvPr>
            <p:cNvSpPr txBox="1"/>
            <p:nvPr/>
          </p:nvSpPr>
          <p:spPr>
            <a:xfrm>
              <a:off x="9058503" y="1359811"/>
              <a:ext cx="336868" cy="77605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kumimoji="1" lang="ja-JP" altLang="en-US" sz="1200" dirty="0"/>
                <a:t>専門志向</a:t>
              </a:r>
            </a:p>
          </p:txBody>
        </p: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57FD2DD9-8F8D-5917-5AFD-36E6007F2DB4}"/>
                </a:ext>
              </a:extLst>
            </p:cNvPr>
            <p:cNvCxnSpPr>
              <a:cxnSpLocks/>
              <a:stCxn id="60" idx="3"/>
              <a:endCxn id="62" idx="1"/>
            </p:cNvCxnSpPr>
            <p:nvPr/>
          </p:nvCxnSpPr>
          <p:spPr>
            <a:xfrm>
              <a:off x="9395371" y="1747838"/>
              <a:ext cx="222871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18C88C2C-7D2B-F3EF-662D-FFD04E7C4F8B}"/>
                </a:ext>
              </a:extLst>
            </p:cNvPr>
            <p:cNvSpPr txBox="1"/>
            <p:nvPr/>
          </p:nvSpPr>
          <p:spPr>
            <a:xfrm>
              <a:off x="11624087" y="1359811"/>
              <a:ext cx="361217" cy="77605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noAutofit/>
            </a:bodyPr>
            <a:lstStyle/>
            <a:p>
              <a:r>
                <a:rPr lang="ja-JP" altLang="en-US" sz="1200" dirty="0"/>
                <a:t>総合</a:t>
              </a:r>
              <a:r>
                <a:rPr kumimoji="1" lang="ja-JP" altLang="en-US" sz="1200" dirty="0"/>
                <a:t>志向</a:t>
              </a:r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AEEBF76A-C060-0333-18C6-D5B888225522}"/>
                </a:ext>
              </a:extLst>
            </p:cNvPr>
            <p:cNvCxnSpPr/>
            <p:nvPr/>
          </p:nvCxnSpPr>
          <p:spPr>
            <a:xfrm>
              <a:off x="10534073" y="1659078"/>
              <a:ext cx="0" cy="14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矢印: 下 65">
            <a:extLst>
              <a:ext uri="{FF2B5EF4-FFF2-40B4-BE49-F238E27FC236}">
                <a16:creationId xmlns:a16="http://schemas.microsoft.com/office/drawing/2014/main" id="{B478EF95-7450-04BE-20E9-A2F3B125B794}"/>
              </a:ext>
            </a:extLst>
          </p:cNvPr>
          <p:cNvSpPr/>
          <p:nvPr/>
        </p:nvSpPr>
        <p:spPr>
          <a:xfrm>
            <a:off x="10446677" y="1606824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矢印: 下 67">
            <a:extLst>
              <a:ext uri="{FF2B5EF4-FFF2-40B4-BE49-F238E27FC236}">
                <a16:creationId xmlns:a16="http://schemas.microsoft.com/office/drawing/2014/main" id="{3B8A98B4-02EA-471C-D906-3C3550DD7B44}"/>
              </a:ext>
            </a:extLst>
          </p:cNvPr>
          <p:cNvSpPr/>
          <p:nvPr/>
        </p:nvSpPr>
        <p:spPr>
          <a:xfrm>
            <a:off x="10446677" y="2349952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矢印: 下 69">
            <a:extLst>
              <a:ext uri="{FF2B5EF4-FFF2-40B4-BE49-F238E27FC236}">
                <a16:creationId xmlns:a16="http://schemas.microsoft.com/office/drawing/2014/main" id="{A816BD3A-CAC2-7208-9E51-520E0B623FFD}"/>
              </a:ext>
            </a:extLst>
          </p:cNvPr>
          <p:cNvSpPr/>
          <p:nvPr/>
        </p:nvSpPr>
        <p:spPr>
          <a:xfrm>
            <a:off x="10462909" y="3109836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矢印: 下 71">
            <a:extLst>
              <a:ext uri="{FF2B5EF4-FFF2-40B4-BE49-F238E27FC236}">
                <a16:creationId xmlns:a16="http://schemas.microsoft.com/office/drawing/2014/main" id="{CAE62B16-177E-5AE2-5BFA-EA8A6FCFEC0E}"/>
              </a:ext>
            </a:extLst>
          </p:cNvPr>
          <p:cNvSpPr/>
          <p:nvPr/>
        </p:nvSpPr>
        <p:spPr>
          <a:xfrm>
            <a:off x="10448677" y="3956407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矢印: 下 73">
            <a:extLst>
              <a:ext uri="{FF2B5EF4-FFF2-40B4-BE49-F238E27FC236}">
                <a16:creationId xmlns:a16="http://schemas.microsoft.com/office/drawing/2014/main" id="{9B8803FC-30F3-D15E-897B-AB384EE16E96}"/>
              </a:ext>
            </a:extLst>
          </p:cNvPr>
          <p:cNvSpPr/>
          <p:nvPr/>
        </p:nvSpPr>
        <p:spPr>
          <a:xfrm>
            <a:off x="10472145" y="4848828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矢印: 下 75">
            <a:extLst>
              <a:ext uri="{FF2B5EF4-FFF2-40B4-BE49-F238E27FC236}">
                <a16:creationId xmlns:a16="http://schemas.microsoft.com/office/drawing/2014/main" id="{0BD8055C-405B-775F-038C-FD3E2C07BEF9}"/>
              </a:ext>
            </a:extLst>
          </p:cNvPr>
          <p:cNvSpPr/>
          <p:nvPr/>
        </p:nvSpPr>
        <p:spPr>
          <a:xfrm>
            <a:off x="10480257" y="5807938"/>
            <a:ext cx="172528" cy="195777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E1473F-5EDD-22A2-1285-91FE5DBCFB36}"/>
              </a:ext>
            </a:extLst>
          </p:cNvPr>
          <p:cNvSpPr txBox="1"/>
          <p:nvPr/>
        </p:nvSpPr>
        <p:spPr>
          <a:xfrm>
            <a:off x="10619205" y="183010"/>
            <a:ext cx="13135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00" dirty="0"/>
              <a:t>（第</a:t>
            </a:r>
            <a:r>
              <a:rPr lang="ja-JP" altLang="en-US" sz="1100" dirty="0"/>
              <a:t>２</a:t>
            </a:r>
            <a:r>
              <a:rPr lang="zh-CN" altLang="en-US" sz="1100" dirty="0"/>
              <a:t>号様式）</a:t>
            </a:r>
            <a:endParaRPr kumimoji="1" lang="ja-JP" altLang="en-US" sz="11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B5B160C-3290-1006-DAF1-F930E7BFD712}"/>
              </a:ext>
            </a:extLst>
          </p:cNvPr>
          <p:cNvSpPr txBox="1"/>
          <p:nvPr/>
        </p:nvSpPr>
        <p:spPr>
          <a:xfrm>
            <a:off x="4470400" y="173959"/>
            <a:ext cx="325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自　己　紹　介　書</a:t>
            </a:r>
            <a:endParaRPr lang="en-US" altLang="ja-JP" sz="2400" dirty="0">
              <a:latin typeface="游ゴシック Bold "/>
            </a:endParaRPr>
          </a:p>
        </p:txBody>
      </p:sp>
    </p:spTree>
    <p:extLst>
      <p:ext uri="{BB962C8B-B14F-4D97-AF65-F5344CB8AC3E}">
        <p14:creationId xmlns:p14="http://schemas.microsoft.com/office/powerpoint/2010/main" val="1225338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131</Words>
  <Application>Microsoft Office PowerPoint</Application>
  <PresentationFormat>ワイド画面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Bold 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KC ITO</dc:creator>
  <cp:lastModifiedBy>住むなら木村</cp:lastModifiedBy>
  <cp:revision>14</cp:revision>
  <dcterms:created xsi:type="dcterms:W3CDTF">2026-07-11T02:49:20Z</dcterms:created>
  <dcterms:modified xsi:type="dcterms:W3CDTF">2026-07-17T06:38:35Z</dcterms:modified>
</cp:coreProperties>
</file>