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66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78" r:id="rId28"/>
    <p:sldId id="284" r:id="rId29"/>
    <p:sldId id="285" r:id="rId30"/>
    <p:sldId id="289" r:id="rId31"/>
    <p:sldId id="290" r:id="rId32"/>
    <p:sldId id="291" r:id="rId33"/>
    <p:sldId id="286" r:id="rId34"/>
    <p:sldId id="288" r:id="rId35"/>
    <p:sldId id="287" r:id="rId36"/>
    <p:sldId id="267" r:id="rId37"/>
    <p:sldId id="292" r:id="rId38"/>
    <p:sldId id="293" r:id="rId39"/>
    <p:sldId id="294" r:id="rId40"/>
    <p:sldId id="295" r:id="rId41"/>
    <p:sldId id="296" r:id="rId42"/>
    <p:sldId id="300" r:id="rId43"/>
    <p:sldId id="301" r:id="rId44"/>
    <p:sldId id="302" r:id="rId45"/>
    <p:sldId id="297" r:id="rId46"/>
    <p:sldId id="298" r:id="rId47"/>
    <p:sldId id="299" r:id="rId48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9A80-521B-4574-9797-E6363B38872E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114-62CB-40F6-B689-286ECCD8D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79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9A80-521B-4574-9797-E6363B38872E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114-62CB-40F6-B689-286ECCD8D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89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9A80-521B-4574-9797-E6363B38872E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114-62CB-40F6-B689-286ECCD8D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31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9A80-521B-4574-9797-E6363B38872E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114-62CB-40F6-B689-286ECCD8D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26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9A80-521B-4574-9797-E6363B38872E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114-62CB-40F6-B689-286ECCD8D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92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9A80-521B-4574-9797-E6363B38872E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114-62CB-40F6-B689-286ECCD8D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11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9A80-521B-4574-9797-E6363B38872E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114-62CB-40F6-B689-286ECCD8D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79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9A80-521B-4574-9797-E6363B38872E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114-62CB-40F6-B689-286ECCD8D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12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9A80-521B-4574-9797-E6363B38872E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114-62CB-40F6-B689-286ECCD8D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77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9A80-521B-4574-9797-E6363B38872E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114-62CB-40F6-B689-286ECCD8D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59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9A80-521B-4574-9797-E6363B38872E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114-62CB-40F6-B689-286ECCD8D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53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B9A80-521B-4574-9797-E6363B38872E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8D114-62CB-40F6-B689-286ECCD8D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4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.kyoto.lg.jp/shobo/page/0000159860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.kyoto.lg.jp/shobo/page/0000164785.html" TargetMode="External"/><Relationship Id="rId2" Type="http://schemas.openxmlformats.org/officeDocument/2006/relationships/hyperlink" Target="https://www.city.kyoto.lg.jp/shobo/page/0000159860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.kyoto.lg.jp/shobo/page/0000164785.html" TargetMode="External"/><Relationship Id="rId2" Type="http://schemas.openxmlformats.org/officeDocument/2006/relationships/hyperlink" Target="https://www.city.kyoto.lg.jp/shobo/page/0000159860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.kyoto.lg.jp/shobo/page/0000164785.html" TargetMode="External"/><Relationship Id="rId2" Type="http://schemas.openxmlformats.org/officeDocument/2006/relationships/hyperlink" Target="https://www.city.kyoto.lg.jp/shobo/page/0000159860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ity.kyoto.lg.jp/shobo/page/0000304952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242DFF-2D14-E2EF-3C9B-CB99F13D0C7F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83296AC-D6DC-5687-E3EB-C5E1797C4080}"/>
              </a:ext>
            </a:extLst>
          </p:cNvPr>
          <p:cNvSpPr txBox="1"/>
          <p:nvPr/>
        </p:nvSpPr>
        <p:spPr>
          <a:xfrm>
            <a:off x="7185686" y="15704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D1FF48-6E7F-21C6-C040-D33D02A5FD6A}"/>
              </a:ext>
            </a:extLst>
          </p:cNvPr>
          <p:cNvSpPr txBox="1"/>
          <p:nvPr/>
        </p:nvSpPr>
        <p:spPr>
          <a:xfrm>
            <a:off x="438149" y="1163683"/>
            <a:ext cx="82921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救命講習の目的を確認しましょう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救命技能を普及させる</a:t>
            </a:r>
            <a:endParaRPr kumimoji="1" lang="en-US" altLang="ja-JP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心肺蘇生法や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の使用方法など、救命に必要な技能を広めることで、緊急時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に迅速かつ的確に対応できるようになる。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安全意識の向上</a:t>
            </a:r>
            <a:endParaRPr kumimoji="1" lang="en-US" altLang="ja-JP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救急事故や急病がいつでもどこでも起こり得ることを理解し、日常生活の中での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安全意識を高める。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地域社会の安全性向上と救命率の向上</a:t>
            </a:r>
            <a:endParaRPr kumimoji="1" lang="en-US" altLang="ja-JP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多くの人が救命技能を持つことで、緊急時に周囲の人々と協力して救命処置が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行える地域社会を目指し、全体の安全性を向上させる。また、救急車の到着まで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の間に適切な救命処置が行われることで、助かる可能性が高まり、救命率の向上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に寄与する。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 descr="ロゴ&#10;&#10;自動的に生成された説明">
            <a:extLst>
              <a:ext uri="{FF2B5EF4-FFF2-40B4-BE49-F238E27FC236}">
                <a16:creationId xmlns:a16="http://schemas.microsoft.com/office/drawing/2014/main" id="{67DD7BB1-460F-83B9-C3ED-F156A9ADF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52945" cy="1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F03FAD-5E5D-A6FF-8DF4-0D33CA602424}"/>
              </a:ext>
            </a:extLst>
          </p:cNvPr>
          <p:cNvSpPr txBox="1"/>
          <p:nvPr/>
        </p:nvSpPr>
        <p:spPr>
          <a:xfrm>
            <a:off x="7185686" y="15704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425903" y="1174569"/>
            <a:ext cx="829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講習開催までの流れ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37" name="Rectangle 5">
            <a:extLst>
              <a:ext uri="{FF2B5EF4-FFF2-40B4-BE49-F238E27FC236}">
                <a16:creationId xmlns:a16="http://schemas.microsoft.com/office/drawing/2014/main" id="{6C584871-588E-5DBC-CEF2-B78C47F45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02" y="2267111"/>
            <a:ext cx="829219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</a:t>
            </a: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開催目的・対象の明確化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普通救命講習</a:t>
            </a: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・救命入門コース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の目標（心肺蘇生法・AEDの使用方法・気道異物</a:t>
            </a: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除去など）を明確にする。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対象者（一般市民、職場の従業員、地域住民など）の募集範囲を決定。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</a:t>
            </a: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日時・会場の確保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希望する日時・会場を決め、使用可能かどうかを事前に確認。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会場は実技（胸骨圧迫やAED操作）の練習が十分に行える広さを確保。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プロジェクターやスクリーン、電源、AEDトレーナーを使用できる環境も確認。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</a:t>
            </a: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講習内容・プログラムの作成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消防</a:t>
            </a: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局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が定める「普通救命講習」</a:t>
            </a: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や「救命入門コース」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の標準カリキュラムに沿っ</a:t>
            </a: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てプログラムを作成。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座学・実技・質疑応答などのタイムスケジュールを作成。</a:t>
            </a:r>
          </a:p>
        </p:txBody>
      </p:sp>
    </p:spTree>
    <p:extLst>
      <p:ext uri="{BB962C8B-B14F-4D97-AF65-F5344CB8AC3E}">
        <p14:creationId xmlns:p14="http://schemas.microsoft.com/office/powerpoint/2010/main" val="182496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AA1EE-759B-19DF-259F-7C602BC43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33A9E7-98A8-813E-7115-DB3FA4988B52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77612A-6E35-952E-CB63-883D409242C2}"/>
              </a:ext>
            </a:extLst>
          </p:cNvPr>
          <p:cNvSpPr txBox="1"/>
          <p:nvPr/>
        </p:nvSpPr>
        <p:spPr>
          <a:xfrm>
            <a:off x="7185686" y="15704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873A9A-3956-9A64-0079-6B218B84A4F6}"/>
              </a:ext>
            </a:extLst>
          </p:cNvPr>
          <p:cNvSpPr txBox="1"/>
          <p:nvPr/>
        </p:nvSpPr>
        <p:spPr>
          <a:xfrm>
            <a:off x="425903" y="1174569"/>
            <a:ext cx="829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講習開催までの流れ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05A4F500-DB92-CDBD-23E9-CD613368A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37" name="Rectangle 5">
            <a:extLst>
              <a:ext uri="{FF2B5EF4-FFF2-40B4-BE49-F238E27FC236}">
                <a16:creationId xmlns:a16="http://schemas.microsoft.com/office/drawing/2014/main" id="{3BD84022-E032-0B47-4D06-1D8ADC94F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02" y="2196745"/>
            <a:ext cx="82921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　必要物品の準備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教材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：救命講習テキスト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実技用資機材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：人形（心肺蘇生の訓練人形）、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トレーナー、マット、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消毒用アルコールなど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その他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：筆記用具、ホワイトボード・マーカー、プロジェクター、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PC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</a:p>
        </p:txBody>
      </p:sp>
    </p:spTree>
    <p:extLst>
      <p:ext uri="{BB962C8B-B14F-4D97-AF65-F5344CB8AC3E}">
        <p14:creationId xmlns:p14="http://schemas.microsoft.com/office/powerpoint/2010/main" val="116876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1274F-40FC-1068-4E68-692973098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196BB3-9FBA-9B1B-1CF1-B1799D87A7C4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532F27-9C91-990B-786F-116845D004AE}"/>
              </a:ext>
            </a:extLst>
          </p:cNvPr>
          <p:cNvSpPr txBox="1"/>
          <p:nvPr/>
        </p:nvSpPr>
        <p:spPr>
          <a:xfrm>
            <a:off x="7185686" y="15704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DD7D5D-1C99-A33F-2F60-837478D323E1}"/>
              </a:ext>
            </a:extLst>
          </p:cNvPr>
          <p:cNvSpPr txBox="1"/>
          <p:nvPr/>
        </p:nvSpPr>
        <p:spPr>
          <a:xfrm>
            <a:off x="425903" y="1174569"/>
            <a:ext cx="829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講習開催までの流れ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BAF9F5B5-022A-45B4-9386-7C75B2058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B597E6AD-BD96-679A-092C-34E078883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02" y="1793194"/>
            <a:ext cx="82921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---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救命講習用資器材の貸出し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---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普通救命講習や救命入門コースを開催する場合に、消防署（分署）から資器材を借りることができます。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CA4C0F8-E38C-98B4-0CF9-E25546F18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20808"/>
              </p:ext>
            </p:extLst>
          </p:nvPr>
        </p:nvGraphicFramePr>
        <p:xfrm>
          <a:off x="425903" y="2873484"/>
          <a:ext cx="8292192" cy="3587217"/>
        </p:xfrm>
        <a:graphic>
          <a:graphicData uri="http://schemas.openxmlformats.org/drawingml/2006/table">
            <a:tbl>
              <a:tblPr/>
              <a:tblGrid>
                <a:gridCol w="1658439">
                  <a:extLst>
                    <a:ext uri="{9D8B030D-6E8A-4147-A177-3AD203B41FA5}">
                      <a16:colId xmlns:a16="http://schemas.microsoft.com/office/drawing/2014/main" val="4079716267"/>
                    </a:ext>
                  </a:extLst>
                </a:gridCol>
                <a:gridCol w="6633753">
                  <a:extLst>
                    <a:ext uri="{9D8B030D-6E8A-4147-A177-3AD203B41FA5}">
                      <a16:colId xmlns:a16="http://schemas.microsoft.com/office/drawing/2014/main" val="1010973913"/>
                    </a:ext>
                  </a:extLst>
                </a:gridCol>
              </a:tblGrid>
              <a:tr h="159704">
                <a:tc gridSpan="2">
                  <a:txBody>
                    <a:bodyPr/>
                    <a:lstStyle/>
                    <a:p>
                      <a:r>
                        <a:rPr lang="ja-JP" altLang="en-US" sz="105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救命講習用資器材の貸出手続きについて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699770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貸出しの対象は？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応急手当普及員が自主的に実施する</a:t>
                      </a:r>
                      <a:r>
                        <a:rPr lang="ja-JP" altLang="en-US" sz="1050" b="1" dirty="0">
                          <a:solidFill>
                            <a:srgbClr val="99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普通救命講習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又は</a:t>
                      </a:r>
                      <a:r>
                        <a:rPr lang="ja-JP" altLang="en-US" sz="1050" b="1" dirty="0">
                          <a:solidFill>
                            <a:srgbClr val="99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救命入門コース</a:t>
                      </a:r>
                      <a:endParaRPr lang="ja-JP" altLang="en-US" sz="1050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068017"/>
                  </a:ext>
                </a:extLst>
              </a:tr>
              <a:tr h="337632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貸出しの条件は？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★</a:t>
                      </a:r>
                      <a:r>
                        <a:rPr lang="ja-JP" altLang="en-US" sz="1050" b="1" dirty="0">
                          <a:solidFill>
                            <a:srgbClr val="99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営利を目的としていない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こと</a:t>
                      </a:r>
                      <a:b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★講習を実施する場所は</a:t>
                      </a:r>
                      <a:r>
                        <a:rPr lang="ja-JP" altLang="en-US" sz="1050" b="1" dirty="0">
                          <a:solidFill>
                            <a:srgbClr val="99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京都市内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であること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139615"/>
                  </a:ext>
                </a:extLst>
              </a:tr>
              <a:tr h="227647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貸出期間は？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一の講習につき</a:t>
                      </a:r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7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日以内を限度とします。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746538"/>
                  </a:ext>
                </a:extLst>
              </a:tr>
              <a:tr h="227647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貸出場所は？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市内の消防署（分署）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68486"/>
                  </a:ext>
                </a:extLst>
              </a:tr>
              <a:tr h="227647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貸出申請者は？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講習を実施する団体又は当該団体に属する</a:t>
                      </a:r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18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歳以上の者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22945"/>
                  </a:ext>
                </a:extLst>
              </a:tr>
              <a:tr h="227647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貸出申請期間は？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貸出しを受けようとする日の</a:t>
                      </a:r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か月前から</a:t>
                      </a:r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7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日前まで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08563"/>
                  </a:ext>
                </a:extLst>
              </a:tr>
              <a:tr h="227647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貸出申請先は？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最寄りの</a:t>
                      </a:r>
                      <a:r>
                        <a:rPr lang="ja-JP" altLang="en-US" sz="1050" u="sng">
                          <a:solidFill>
                            <a:srgbClr val="2B3095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hlinkClick r:id="rId3"/>
                        </a:rPr>
                        <a:t>消防署（分署）</a:t>
                      </a:r>
                      <a:r>
                        <a:rPr lang="ja-JP" altLang="en-US" sz="105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へ</a:t>
                      </a:r>
                      <a:r>
                        <a:rPr lang="ja-JP" altLang="en-US" sz="1050" b="1">
                          <a:solidFill>
                            <a:srgbClr val="99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電話</a:t>
                      </a:r>
                      <a:r>
                        <a:rPr lang="ja-JP" altLang="en-US" sz="105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でお問い合わせください。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975522"/>
                  </a:ext>
                </a:extLst>
              </a:tr>
              <a:tr h="1615263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05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必要書類は？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．貸出申請書（第</a:t>
                      </a:r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号様式）</a:t>
                      </a:r>
                      <a:b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　講師全員の資格が確認できるものの写し等を添付</a:t>
                      </a:r>
                      <a:b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．申請者の氏名及び住所が確認できる以下のいずれかの書類</a:t>
                      </a:r>
                      <a:b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（</a:t>
                      </a:r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）健康保険の被保険者証　</a:t>
                      </a:r>
                      <a:b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（</a:t>
                      </a:r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）運転免許証</a:t>
                      </a:r>
                      <a:b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（</a:t>
                      </a:r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）旅券</a:t>
                      </a:r>
                      <a:b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（</a:t>
                      </a:r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4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）在留カード又は特別永住者証明書</a:t>
                      </a:r>
                      <a:b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（</a:t>
                      </a:r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5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）住民基本台帳カード</a:t>
                      </a:r>
                      <a:b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（</a:t>
                      </a:r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6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）個人番号カード</a:t>
                      </a:r>
                      <a:b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（</a:t>
                      </a:r>
                      <a:r>
                        <a:rPr lang="en-US" altLang="ja-JP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7</a:t>
                      </a:r>
                      <a:r>
                        <a:rPr lang="ja-JP" altLang="en-US" sz="105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）その他本人であることが証明できる書類</a:t>
                      </a:r>
                    </a:p>
                  </a:txBody>
                  <a:tcPr marL="15652" marR="15652" marT="7826" marB="78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3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21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AA1EE-759B-19DF-259F-7C602BC43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33A9E7-98A8-813E-7115-DB3FA4988B52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77612A-6E35-952E-CB63-883D409242C2}"/>
              </a:ext>
            </a:extLst>
          </p:cNvPr>
          <p:cNvSpPr txBox="1"/>
          <p:nvPr/>
        </p:nvSpPr>
        <p:spPr>
          <a:xfrm>
            <a:off x="7185686" y="15704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873A9A-3956-9A64-0079-6B218B84A4F6}"/>
              </a:ext>
            </a:extLst>
          </p:cNvPr>
          <p:cNvSpPr txBox="1"/>
          <p:nvPr/>
        </p:nvSpPr>
        <p:spPr>
          <a:xfrm>
            <a:off x="425903" y="1174569"/>
            <a:ext cx="829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講習開催までの流れ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05A4F500-DB92-CDBD-23E9-CD613368A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37" name="Rectangle 5">
            <a:extLst>
              <a:ext uri="{FF2B5EF4-FFF2-40B4-BE49-F238E27FC236}">
                <a16:creationId xmlns:a16="http://schemas.microsoft.com/office/drawing/2014/main" id="{3BD84022-E032-0B47-4D06-1D8ADC94F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02" y="2265871"/>
            <a:ext cx="82921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　受講者募集と手続き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⑴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募集方法（職場・地域の掲示、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、回覧など）を検討し、定員設定をする。　　　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消防署（分署）へ「実施計画表」を提出し、ＬＩＮＥ申込用パスワードの発行依頼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又は紙の申込書の提出（併用可）を行う。</a:t>
            </a: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1EE1243B-D26E-B8CE-67DE-710778E834FC}"/>
              </a:ext>
            </a:extLst>
          </p:cNvPr>
          <p:cNvGrpSpPr/>
          <p:nvPr/>
        </p:nvGrpSpPr>
        <p:grpSpPr>
          <a:xfrm>
            <a:off x="425902" y="3737846"/>
            <a:ext cx="8140291" cy="2619308"/>
            <a:chOff x="425901" y="3629691"/>
            <a:chExt cx="8140291" cy="2619308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BDF1B908-118F-8511-81F7-8D239122FE1E}"/>
                </a:ext>
              </a:extLst>
            </p:cNvPr>
            <p:cNvGrpSpPr/>
            <p:nvPr/>
          </p:nvGrpSpPr>
          <p:grpSpPr>
            <a:xfrm>
              <a:off x="425901" y="3906175"/>
              <a:ext cx="8140291" cy="2234456"/>
              <a:chOff x="425901" y="3906175"/>
              <a:chExt cx="8140291" cy="2234456"/>
            </a:xfrm>
          </p:grpSpPr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5931E4F-EDF0-6F8F-3A78-147BA6FBCFB2}"/>
                  </a:ext>
                </a:extLst>
              </p:cNvPr>
              <p:cNvGrpSpPr/>
              <p:nvPr/>
            </p:nvGrpSpPr>
            <p:grpSpPr>
              <a:xfrm>
                <a:off x="425901" y="3906175"/>
                <a:ext cx="8140291" cy="2234456"/>
                <a:chOff x="425901" y="3906175"/>
                <a:chExt cx="8140291" cy="2234456"/>
              </a:xfrm>
            </p:grpSpPr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17F04372-186A-B226-ECB9-2ACD8E30B602}"/>
                    </a:ext>
                  </a:extLst>
                </p:cNvPr>
                <p:cNvSpPr txBox="1"/>
                <p:nvPr/>
              </p:nvSpPr>
              <p:spPr>
                <a:xfrm>
                  <a:off x="425902" y="4178709"/>
                  <a:ext cx="769763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LINE</a:t>
                  </a:r>
                  <a:endParaRPr kumimoji="1" lang="ja-JP" altLang="en-US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D3ACB5B1-0549-711C-A0C0-B848D789E1A8}"/>
                    </a:ext>
                  </a:extLst>
                </p:cNvPr>
                <p:cNvSpPr txBox="1"/>
                <p:nvPr/>
              </p:nvSpPr>
              <p:spPr>
                <a:xfrm>
                  <a:off x="425901" y="5498765"/>
                  <a:ext cx="877163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申込書</a:t>
                  </a:r>
                </a:p>
              </p:txBody>
            </p:sp>
            <p:pic>
              <p:nvPicPr>
                <p:cNvPr id="10" name="グラフィックス 9" descr="グループ 枠線">
                  <a:extLst>
                    <a:ext uri="{FF2B5EF4-FFF2-40B4-BE49-F238E27FC236}">
                      <a16:creationId xmlns:a16="http://schemas.microsoft.com/office/drawing/2014/main" id="{1AD6177D-58EC-703C-5797-8D171C3E7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6064" y="39061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1" name="グラフィックス 10" descr="グループ 枠線">
                  <a:extLst>
                    <a:ext uri="{FF2B5EF4-FFF2-40B4-BE49-F238E27FC236}">
                      <a16:creationId xmlns:a16="http://schemas.microsoft.com/office/drawing/2014/main" id="{395651BC-2197-F567-D806-49D7DE34A8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6064" y="5226231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E349EC9-F49E-BD8F-0368-8FE177976138}"/>
                    </a:ext>
                  </a:extLst>
                </p:cNvPr>
                <p:cNvSpPr txBox="1"/>
                <p:nvPr/>
              </p:nvSpPr>
              <p:spPr>
                <a:xfrm>
                  <a:off x="1714682" y="4856899"/>
                  <a:ext cx="87716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受講者</a:t>
                  </a:r>
                </a:p>
              </p:txBody>
            </p:sp>
            <p:pic>
              <p:nvPicPr>
                <p:cNvPr id="14" name="グラフィックス 13" descr="オフィス ワーカー (男性) 単色塗りつぶし">
                  <a:extLst>
                    <a:ext uri="{FF2B5EF4-FFF2-40B4-BE49-F238E27FC236}">
                      <a16:creationId xmlns:a16="http://schemas.microsoft.com/office/drawing/2014/main" id="{7921DDFA-5855-95E6-96D7-10C52A13C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24512" y="5197436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" name="グラフィックス 15" descr="オフィス ワーカー (女性) 単色塗りつぶし">
                  <a:extLst>
                    <a:ext uri="{FF2B5EF4-FFF2-40B4-BE49-F238E27FC236}">
                      <a16:creationId xmlns:a16="http://schemas.microsoft.com/office/drawing/2014/main" id="{9AD3E494-55F1-AD2E-B6FB-25DF660079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24512" y="3906175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C7DEC0C5-E0EA-4E7F-B634-372F26C398CC}"/>
                    </a:ext>
                  </a:extLst>
                </p:cNvPr>
                <p:cNvSpPr txBox="1"/>
                <p:nvPr/>
              </p:nvSpPr>
              <p:spPr>
                <a:xfrm>
                  <a:off x="4126387" y="4889659"/>
                  <a:ext cx="902811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400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普及員等</a:t>
                  </a:r>
                </a:p>
              </p:txBody>
            </p:sp>
            <p:pic>
              <p:nvPicPr>
                <p:cNvPr id="19" name="グラフィックス 18" descr="警察官男性 枠線">
                  <a:extLst>
                    <a:ext uri="{FF2B5EF4-FFF2-40B4-BE49-F238E27FC236}">
                      <a16:creationId xmlns:a16="http://schemas.microsoft.com/office/drawing/2014/main" id="{98F2F8DA-ACD1-01A9-7894-82E753B08C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1792" y="39061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1" name="グラフィックス 20" descr="警察官女性 枠線">
                  <a:extLst>
                    <a:ext uri="{FF2B5EF4-FFF2-40B4-BE49-F238E27FC236}">
                      <a16:creationId xmlns:a16="http://schemas.microsoft.com/office/drawing/2014/main" id="{DB37DABF-57CC-E9E7-7F6B-296D9635D8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1792" y="5226231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A39BA86-E149-9347-AE25-01CA9D379079}"/>
                  </a:ext>
                </a:extLst>
              </p:cNvPr>
              <p:cNvSpPr txBox="1"/>
              <p:nvPr/>
            </p:nvSpPr>
            <p:spPr>
              <a:xfrm>
                <a:off x="7663381" y="4889659"/>
                <a:ext cx="90281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消防職員</a:t>
                </a:r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65CB519F-0BCA-84DE-AA66-3746F344BB61}"/>
                </a:ext>
              </a:extLst>
            </p:cNvPr>
            <p:cNvGrpSpPr/>
            <p:nvPr/>
          </p:nvGrpSpPr>
          <p:grpSpPr>
            <a:xfrm>
              <a:off x="5238899" y="3887319"/>
              <a:ext cx="2272946" cy="307777"/>
              <a:chOff x="5238899" y="3887319"/>
              <a:chExt cx="2272946" cy="307777"/>
            </a:xfrm>
          </p:grpSpPr>
          <p:cxnSp>
            <p:nvCxnSpPr>
              <p:cNvPr id="26" name="直線矢印コネクタ 25">
                <a:extLst>
                  <a:ext uri="{FF2B5EF4-FFF2-40B4-BE49-F238E27FC236}">
                    <a16:creationId xmlns:a16="http://schemas.microsoft.com/office/drawing/2014/main" id="{C19D3DE1-9D25-C33F-BBA1-0FC686F5CC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8899" y="4181191"/>
                <a:ext cx="227294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A00835F-D0DC-5EA2-664E-5E466DAD1E8E}"/>
                  </a:ext>
                </a:extLst>
              </p:cNvPr>
              <p:cNvSpPr txBox="1"/>
              <p:nvPr/>
            </p:nvSpPr>
            <p:spPr>
              <a:xfrm>
                <a:off x="5619785" y="3887319"/>
                <a:ext cx="14414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実施計画表提出</a:t>
                </a:r>
              </a:p>
            </p:txBody>
          </p: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10FBFDCE-7F47-20FF-9E12-EEB679A02A70}"/>
                </a:ext>
              </a:extLst>
            </p:cNvPr>
            <p:cNvGrpSpPr/>
            <p:nvPr/>
          </p:nvGrpSpPr>
          <p:grpSpPr>
            <a:xfrm>
              <a:off x="5238899" y="4363375"/>
              <a:ext cx="2272946" cy="307777"/>
              <a:chOff x="5238899" y="4363375"/>
              <a:chExt cx="2272946" cy="307777"/>
            </a:xfrm>
          </p:grpSpPr>
          <p:cxnSp>
            <p:nvCxnSpPr>
              <p:cNvPr id="29" name="直線矢印コネクタ 28">
                <a:extLst>
                  <a:ext uri="{FF2B5EF4-FFF2-40B4-BE49-F238E27FC236}">
                    <a16:creationId xmlns:a16="http://schemas.microsoft.com/office/drawing/2014/main" id="{42B9ADCF-D182-1887-DC0D-741AE18715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8899" y="4638391"/>
                <a:ext cx="2272946" cy="0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F8A3F46-4715-65BD-86CF-280B7D528FB6}"/>
                  </a:ext>
                </a:extLst>
              </p:cNvPr>
              <p:cNvSpPr txBox="1"/>
              <p:nvPr/>
            </p:nvSpPr>
            <p:spPr>
              <a:xfrm>
                <a:off x="5432641" y="4363375"/>
                <a:ext cx="201529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LINE</a:t>
                </a:r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パスワードの発行</a:t>
                </a:r>
              </a:p>
            </p:txBody>
          </p: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261D7767-AE5E-6457-46DB-7D7231C68575}"/>
                </a:ext>
              </a:extLst>
            </p:cNvPr>
            <p:cNvGrpSpPr/>
            <p:nvPr/>
          </p:nvGrpSpPr>
          <p:grpSpPr>
            <a:xfrm>
              <a:off x="2831690" y="4020817"/>
              <a:ext cx="1294697" cy="496446"/>
              <a:chOff x="2831690" y="4020817"/>
              <a:chExt cx="1294697" cy="496446"/>
            </a:xfrm>
          </p:grpSpPr>
          <p:cxnSp>
            <p:nvCxnSpPr>
              <p:cNvPr id="32" name="直線矢印コネクタ 31">
                <a:extLst>
                  <a:ext uri="{FF2B5EF4-FFF2-40B4-BE49-F238E27FC236}">
                    <a16:creationId xmlns:a16="http://schemas.microsoft.com/office/drawing/2014/main" id="{C44BF6A8-FF93-CEF6-8052-65613B5F1D69}"/>
                  </a:ext>
                </a:extLst>
              </p:cNvPr>
              <p:cNvCxnSpPr/>
              <p:nvPr/>
            </p:nvCxnSpPr>
            <p:spPr>
              <a:xfrm flipH="1">
                <a:off x="2831690" y="4517263"/>
                <a:ext cx="117987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B5C473F-BBA2-A36B-A505-3AEF97179F97}"/>
                  </a:ext>
                </a:extLst>
              </p:cNvPr>
              <p:cNvSpPr txBox="1"/>
              <p:nvPr/>
            </p:nvSpPr>
            <p:spPr>
              <a:xfrm>
                <a:off x="2834046" y="4020817"/>
                <a:ext cx="12923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LINE</a:t>
                </a:r>
                <a:r>
                  <a:rPr kumimoji="1" lang="ja-JP" alt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パスワード</a:t>
                </a:r>
                <a:endParaRPr kumimoji="1"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の周知</a:t>
                </a:r>
              </a:p>
            </p:txBody>
          </p:sp>
        </p:grp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291CA88-CC14-EDCD-3EC5-8D497C88F0B7}"/>
                </a:ext>
              </a:extLst>
            </p:cNvPr>
            <p:cNvSpPr txBox="1"/>
            <p:nvPr/>
          </p:nvSpPr>
          <p:spPr>
            <a:xfrm>
              <a:off x="1394895" y="3629691"/>
              <a:ext cx="18170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各自</a:t>
              </a:r>
              <a:r>
                <a:rPr kumimoji="1"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LINE</a:t>
              </a:r>
              <a:r>
                <a:rPr kumimoji="1"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でパスワードを入力し申し込む</a:t>
              </a:r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7222DED9-8E13-E200-A929-1426304402E7}"/>
                </a:ext>
              </a:extLst>
            </p:cNvPr>
            <p:cNvGrpSpPr/>
            <p:nvPr/>
          </p:nvGrpSpPr>
          <p:grpSpPr>
            <a:xfrm>
              <a:off x="5251745" y="5226231"/>
              <a:ext cx="2272946" cy="307777"/>
              <a:chOff x="5238899" y="3887319"/>
              <a:chExt cx="2272946" cy="307777"/>
            </a:xfrm>
          </p:grpSpPr>
          <p:cxnSp>
            <p:nvCxnSpPr>
              <p:cNvPr id="38" name="直線矢印コネクタ 37">
                <a:extLst>
                  <a:ext uri="{FF2B5EF4-FFF2-40B4-BE49-F238E27FC236}">
                    <a16:creationId xmlns:a16="http://schemas.microsoft.com/office/drawing/2014/main" id="{B9D287D4-BA50-63E5-0BE5-4C3B6CC11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8899" y="4181191"/>
                <a:ext cx="227294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1462128-F08B-B47E-12FB-1468FB0B33A6}"/>
                  </a:ext>
                </a:extLst>
              </p:cNvPr>
              <p:cNvSpPr txBox="1"/>
              <p:nvPr/>
            </p:nvSpPr>
            <p:spPr>
              <a:xfrm>
                <a:off x="5619785" y="3887319"/>
                <a:ext cx="14414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実施計画表提出</a:t>
                </a:r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49EC05AC-654D-6043-2C8C-5B7CB7BB6C6E}"/>
                </a:ext>
              </a:extLst>
            </p:cNvPr>
            <p:cNvGrpSpPr/>
            <p:nvPr/>
          </p:nvGrpSpPr>
          <p:grpSpPr>
            <a:xfrm>
              <a:off x="5231824" y="5575707"/>
              <a:ext cx="2272946" cy="307777"/>
              <a:chOff x="5238899" y="4363375"/>
              <a:chExt cx="2272946" cy="307777"/>
            </a:xfrm>
          </p:grpSpPr>
          <p:cxnSp>
            <p:nvCxnSpPr>
              <p:cNvPr id="42" name="直線矢印コネクタ 41">
                <a:extLst>
                  <a:ext uri="{FF2B5EF4-FFF2-40B4-BE49-F238E27FC236}">
                    <a16:creationId xmlns:a16="http://schemas.microsoft.com/office/drawing/2014/main" id="{0E92A923-2012-DD87-7B8F-399881D6E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8899" y="4638391"/>
                <a:ext cx="2272946" cy="0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82D4563-03CE-17C4-4B46-99FE7FEAC338}"/>
                  </a:ext>
                </a:extLst>
              </p:cNvPr>
              <p:cNvSpPr txBox="1"/>
              <p:nvPr/>
            </p:nvSpPr>
            <p:spPr>
              <a:xfrm>
                <a:off x="5688993" y="4363375"/>
                <a:ext cx="126188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申込書の配布</a:t>
                </a:r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570F1AB3-5438-9C67-2B3B-9603B75629D8}"/>
                </a:ext>
              </a:extLst>
            </p:cNvPr>
            <p:cNvGrpSpPr/>
            <p:nvPr/>
          </p:nvGrpSpPr>
          <p:grpSpPr>
            <a:xfrm>
              <a:off x="2817540" y="5257009"/>
              <a:ext cx="1216674" cy="276999"/>
              <a:chOff x="2831690" y="4240264"/>
              <a:chExt cx="1216674" cy="276999"/>
            </a:xfrm>
          </p:grpSpPr>
          <p:cxnSp>
            <p:nvCxnSpPr>
              <p:cNvPr id="50" name="直線矢印コネクタ 49">
                <a:extLst>
                  <a:ext uri="{FF2B5EF4-FFF2-40B4-BE49-F238E27FC236}">
                    <a16:creationId xmlns:a16="http://schemas.microsoft.com/office/drawing/2014/main" id="{015D0835-5118-5C2E-5BD8-5506E5D59DEC}"/>
                  </a:ext>
                </a:extLst>
              </p:cNvPr>
              <p:cNvCxnSpPr/>
              <p:nvPr/>
            </p:nvCxnSpPr>
            <p:spPr>
              <a:xfrm flipH="1">
                <a:off x="2831690" y="4517263"/>
                <a:ext cx="117987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B99B6395-B123-26BE-CCFC-91231697582C}"/>
                  </a:ext>
                </a:extLst>
              </p:cNvPr>
              <p:cNvSpPr txBox="1"/>
              <p:nvPr/>
            </p:nvSpPr>
            <p:spPr>
              <a:xfrm>
                <a:off x="2940368" y="4240264"/>
                <a:ext cx="110799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申込書の配布</a:t>
                </a:r>
                <a:endParaRPr kumimoji="1"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C76B7372-5EF0-753E-065F-40E2AE69B7C4}"/>
                </a:ext>
              </a:extLst>
            </p:cNvPr>
            <p:cNvGrpSpPr/>
            <p:nvPr/>
          </p:nvGrpSpPr>
          <p:grpSpPr>
            <a:xfrm>
              <a:off x="2831690" y="5729596"/>
              <a:ext cx="1179871" cy="276999"/>
              <a:chOff x="2831690" y="4240264"/>
              <a:chExt cx="1179871" cy="276999"/>
            </a:xfrm>
          </p:grpSpPr>
          <p:cxnSp>
            <p:nvCxnSpPr>
              <p:cNvPr id="56" name="直線矢印コネクタ 55">
                <a:extLst>
                  <a:ext uri="{FF2B5EF4-FFF2-40B4-BE49-F238E27FC236}">
                    <a16:creationId xmlns:a16="http://schemas.microsoft.com/office/drawing/2014/main" id="{002ECB79-3F15-C155-DB5B-F7B4FB15AFD3}"/>
                  </a:ext>
                </a:extLst>
              </p:cNvPr>
              <p:cNvCxnSpPr/>
              <p:nvPr/>
            </p:nvCxnSpPr>
            <p:spPr>
              <a:xfrm flipH="1">
                <a:off x="2831690" y="4517263"/>
                <a:ext cx="1179871" cy="0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8A52DF8-6F44-A704-192F-FB37D5EECC52}"/>
                  </a:ext>
                </a:extLst>
              </p:cNvPr>
              <p:cNvSpPr txBox="1"/>
              <p:nvPr/>
            </p:nvSpPr>
            <p:spPr>
              <a:xfrm>
                <a:off x="2852810" y="4240264"/>
                <a:ext cx="110799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申込書の提出</a:t>
                </a:r>
                <a:endParaRPr kumimoji="1"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48B67FDD-177B-E815-1E4C-8378118EA3BF}"/>
                </a:ext>
              </a:extLst>
            </p:cNvPr>
            <p:cNvGrpSpPr/>
            <p:nvPr/>
          </p:nvGrpSpPr>
          <p:grpSpPr>
            <a:xfrm>
              <a:off x="5251745" y="5941222"/>
              <a:ext cx="2272946" cy="307777"/>
              <a:chOff x="5238899" y="4363375"/>
              <a:chExt cx="2272946" cy="307777"/>
            </a:xfrm>
          </p:grpSpPr>
          <p:cxnSp>
            <p:nvCxnSpPr>
              <p:cNvPr id="59" name="直線矢印コネクタ 58">
                <a:extLst>
                  <a:ext uri="{FF2B5EF4-FFF2-40B4-BE49-F238E27FC236}">
                    <a16:creationId xmlns:a16="http://schemas.microsoft.com/office/drawing/2014/main" id="{5EE7BA64-25C0-4164-89EE-DA6EE5312D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8899" y="4638391"/>
                <a:ext cx="2272946" cy="0"/>
              </a:xfrm>
              <a:prstGeom prst="straightConnector1">
                <a:avLst/>
              </a:prstGeom>
              <a:ln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6F7A0A48-CAEF-577D-796A-EBFAD2E01CA3}"/>
                  </a:ext>
                </a:extLst>
              </p:cNvPr>
              <p:cNvSpPr txBox="1"/>
              <p:nvPr/>
            </p:nvSpPr>
            <p:spPr>
              <a:xfrm>
                <a:off x="5688993" y="4363375"/>
                <a:ext cx="126188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申込書の提出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878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ECC57-ABF5-8899-7F39-65853A4AD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9070341-091F-9454-0386-6A2ED4E69E0B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BDA6F1-B609-5BFA-AD1E-CE3C04B72637}"/>
              </a:ext>
            </a:extLst>
          </p:cNvPr>
          <p:cNvSpPr txBox="1"/>
          <p:nvPr/>
        </p:nvSpPr>
        <p:spPr>
          <a:xfrm>
            <a:off x="7185686" y="18549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（日程調整）</a:t>
            </a: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D05F4B1D-E042-B4F8-B9BA-5789F8E20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5FA16D0-4907-A960-4424-4D1080BDA9C9}"/>
              </a:ext>
            </a:extLst>
          </p:cNvPr>
          <p:cNvSpPr/>
          <p:nvPr/>
        </p:nvSpPr>
        <p:spPr>
          <a:xfrm>
            <a:off x="698089" y="2561304"/>
            <a:ext cx="2143433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講習日程の決定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1E1478B-0327-62FA-E7AC-B23F5F9F9D74}"/>
              </a:ext>
            </a:extLst>
          </p:cNvPr>
          <p:cNvSpPr/>
          <p:nvPr/>
        </p:nvSpPr>
        <p:spPr>
          <a:xfrm>
            <a:off x="3500282" y="1828800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参加者の都合を考慮する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1B82089-5AEF-83B6-5A9D-6DCC6A34B34C}"/>
              </a:ext>
            </a:extLst>
          </p:cNvPr>
          <p:cNvSpPr/>
          <p:nvPr/>
        </p:nvSpPr>
        <p:spPr>
          <a:xfrm>
            <a:off x="3500282" y="2561304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可能な日程をいくつか挙げ、</a:t>
            </a:r>
            <a:endParaRPr kumimoji="1"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参加者にアンケートを取ることも有効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4F5C403-63C9-3C74-6387-5DEE14BD567E}"/>
              </a:ext>
            </a:extLst>
          </p:cNvPr>
          <p:cNvSpPr/>
          <p:nvPr/>
        </p:nvSpPr>
        <p:spPr>
          <a:xfrm>
            <a:off x="3500282" y="3293808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講習の開催頻度、時間帯も考慮する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EAF12E9-AD13-5CE6-0748-A13A511A22E9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2841522" y="2133600"/>
            <a:ext cx="658760" cy="732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46CCE98-A91B-3168-CB8C-EAA11A21C886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2841522" y="2866104"/>
            <a:ext cx="658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E375515-32CC-C2F3-6BA0-7E540A61E7FC}"/>
              </a:ext>
            </a:extLst>
          </p:cNvPr>
          <p:cNvCxnSpPr>
            <a:stCxn id="8" idx="3"/>
            <a:endCxn id="11" idx="1"/>
          </p:cNvCxnSpPr>
          <p:nvPr/>
        </p:nvCxnSpPr>
        <p:spPr>
          <a:xfrm>
            <a:off x="2841522" y="2866104"/>
            <a:ext cx="658760" cy="732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4E921A02-1EC2-0E5D-28CC-566269E7835B}"/>
              </a:ext>
            </a:extLst>
          </p:cNvPr>
          <p:cNvSpPr/>
          <p:nvPr/>
        </p:nvSpPr>
        <p:spPr>
          <a:xfrm>
            <a:off x="698089" y="4757029"/>
            <a:ext cx="2143433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開催場所の選定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B5B1FE-0808-DAE4-65AC-50363093C425}"/>
              </a:ext>
            </a:extLst>
          </p:cNvPr>
          <p:cNvSpPr txBox="1"/>
          <p:nvPr/>
        </p:nvSpPr>
        <p:spPr>
          <a:xfrm>
            <a:off x="425903" y="1174569"/>
            <a:ext cx="829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日程調整で主に考慮すること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612FF38-9AF1-1E80-B0DE-0357CFF88B20}"/>
              </a:ext>
            </a:extLst>
          </p:cNvPr>
          <p:cNvSpPr/>
          <p:nvPr/>
        </p:nvSpPr>
        <p:spPr>
          <a:xfrm>
            <a:off x="3500282" y="4026312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設備や参加人数に応じたスペースがあるか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0F4BE56-994F-C998-4CFE-2EA97779F306}"/>
              </a:ext>
            </a:extLst>
          </p:cNvPr>
          <p:cNvSpPr/>
          <p:nvPr/>
        </p:nvSpPr>
        <p:spPr>
          <a:xfrm>
            <a:off x="3500282" y="4758816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参加者がアクセスしやすい場所を選ぶ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BB95B6C8-2822-91D4-59A5-27F21D27E249}"/>
              </a:ext>
            </a:extLst>
          </p:cNvPr>
          <p:cNvSpPr/>
          <p:nvPr/>
        </p:nvSpPr>
        <p:spPr>
          <a:xfrm>
            <a:off x="3500282" y="5491320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予約が必要か、料金が発生するかなど確認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453D5B8-9104-EC27-6A93-0C5FB6296715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 flipV="1">
            <a:off x="2841522" y="4331112"/>
            <a:ext cx="658760" cy="7307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D31A89B-2184-EF07-39A0-B319CFFBC573}"/>
              </a:ext>
            </a:extLst>
          </p:cNvPr>
          <p:cNvCxnSpPr>
            <a:stCxn id="18" idx="3"/>
            <a:endCxn id="21" idx="1"/>
          </p:cNvCxnSpPr>
          <p:nvPr/>
        </p:nvCxnSpPr>
        <p:spPr>
          <a:xfrm>
            <a:off x="2841522" y="5061829"/>
            <a:ext cx="658760" cy="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6467851-A72D-884C-40A0-93E59B9CC7CA}"/>
              </a:ext>
            </a:extLst>
          </p:cNvPr>
          <p:cNvCxnSpPr>
            <a:stCxn id="18" idx="3"/>
            <a:endCxn id="22" idx="1"/>
          </p:cNvCxnSpPr>
          <p:nvPr/>
        </p:nvCxnSpPr>
        <p:spPr>
          <a:xfrm>
            <a:off x="2841522" y="5061829"/>
            <a:ext cx="658760" cy="734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8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57F30-CED6-4240-6971-B31E45A00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767E610-4972-3BFF-53C0-A6F76421664D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BD0A0F-E0CB-ACC8-AD98-16D96FC5D7E3}"/>
              </a:ext>
            </a:extLst>
          </p:cNvPr>
          <p:cNvSpPr txBox="1"/>
          <p:nvPr/>
        </p:nvSpPr>
        <p:spPr>
          <a:xfrm>
            <a:off x="7185686" y="18549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（会場・器材準備）</a:t>
            </a: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59F9BCE8-1E55-D11D-0292-C4FEB4261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72CF1E4-A043-7A01-E4B3-070C281FB3F3}"/>
              </a:ext>
            </a:extLst>
          </p:cNvPr>
          <p:cNvSpPr/>
          <p:nvPr/>
        </p:nvSpPr>
        <p:spPr>
          <a:xfrm>
            <a:off x="698090" y="2561304"/>
            <a:ext cx="1535956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会場設備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F5311B5-C3DC-6614-C900-92090E3DAF64}"/>
              </a:ext>
            </a:extLst>
          </p:cNvPr>
          <p:cNvSpPr/>
          <p:nvPr/>
        </p:nvSpPr>
        <p:spPr>
          <a:xfrm>
            <a:off x="3500282" y="1828800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空調や照明、音響設備、トイレの確認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BCCEAD1-8CA0-CD77-A03D-4915697C03D7}"/>
              </a:ext>
            </a:extLst>
          </p:cNvPr>
          <p:cNvSpPr/>
          <p:nvPr/>
        </p:nvSpPr>
        <p:spPr>
          <a:xfrm>
            <a:off x="3500282" y="2561304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必要に応じて、</a:t>
            </a:r>
            <a:endParaRPr kumimoji="1"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プロジェクターやホワイトボードの確認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BFE3F33-B414-089D-58FA-68F1CD5B562A}"/>
              </a:ext>
            </a:extLst>
          </p:cNvPr>
          <p:cNvSpPr/>
          <p:nvPr/>
        </p:nvSpPr>
        <p:spPr>
          <a:xfrm>
            <a:off x="3500282" y="3293808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会場内に危険箇所はないか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32F29D6-34F8-743E-D21D-0F8FD4E2ACF9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2234046" y="2133600"/>
            <a:ext cx="1266236" cy="732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614603F-C6BF-1147-C6E5-4DACD18C06D1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2234046" y="2866104"/>
            <a:ext cx="12662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DBB7DF0-71C0-1E2C-C28B-4BDAA8738D4A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2234046" y="2866104"/>
            <a:ext cx="1266236" cy="732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C4C86E1-F311-75CC-B4A5-49E6FDA74085}"/>
              </a:ext>
            </a:extLst>
          </p:cNvPr>
          <p:cNvSpPr/>
          <p:nvPr/>
        </p:nvSpPr>
        <p:spPr>
          <a:xfrm>
            <a:off x="698090" y="4757029"/>
            <a:ext cx="1535956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講習器材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99A56E-A574-F2B3-D913-9E75D9ACA503}"/>
              </a:ext>
            </a:extLst>
          </p:cNvPr>
          <p:cNvSpPr txBox="1"/>
          <p:nvPr/>
        </p:nvSpPr>
        <p:spPr>
          <a:xfrm>
            <a:off x="425903" y="1174569"/>
            <a:ext cx="829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会場・器材の準備で主に考慮すること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70C8A62-E08E-168F-CB81-30272C3130ED}"/>
              </a:ext>
            </a:extLst>
          </p:cNvPr>
          <p:cNvSpPr/>
          <p:nvPr/>
        </p:nvSpPr>
        <p:spPr>
          <a:xfrm>
            <a:off x="3500282" y="4026312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テキストや資料の準備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B46BE659-35D5-8632-206C-680512013DF1}"/>
              </a:ext>
            </a:extLst>
          </p:cNvPr>
          <p:cNvSpPr/>
          <p:nvPr/>
        </p:nvSpPr>
        <p:spPr>
          <a:xfrm>
            <a:off x="3500282" y="4758816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必要に応じてビデオやスライドの準備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F0028B80-3484-24C6-8EB4-568C14340495}"/>
              </a:ext>
            </a:extLst>
          </p:cNvPr>
          <p:cNvSpPr/>
          <p:nvPr/>
        </p:nvSpPr>
        <p:spPr>
          <a:xfrm>
            <a:off x="3500282" y="5491320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訓練人形や</a:t>
            </a:r>
            <a:r>
              <a:rPr kumimoji="1" lang="en-US" altLang="ja-JP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トレーナー等の準備と</a:t>
            </a:r>
            <a:endParaRPr kumimoji="1"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清掃やメンテナンス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E5A9BC9-FDCE-24B6-62D8-F99DEAD47B7E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 flipV="1">
            <a:off x="2234046" y="4331112"/>
            <a:ext cx="1266236" cy="7307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F89AE01-8CA5-9CEF-75B5-7AC3CF9BB967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>
            <a:off x="2234046" y="5061829"/>
            <a:ext cx="1266236" cy="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2D1780A-DC90-6245-93B3-EFB8870C5018}"/>
              </a:ext>
            </a:extLst>
          </p:cNvPr>
          <p:cNvCxnSpPr>
            <a:cxnSpLocks/>
            <a:stCxn id="18" idx="3"/>
            <a:endCxn id="22" idx="1"/>
          </p:cNvCxnSpPr>
          <p:nvPr/>
        </p:nvCxnSpPr>
        <p:spPr>
          <a:xfrm>
            <a:off x="2234046" y="5061829"/>
            <a:ext cx="1266236" cy="734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31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6AD49-F7DF-1671-E688-46DC97D84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7475EB1-7A93-1495-3C55-9BC4ADE92295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857627-0F0E-8979-13A1-D026F91850BA}"/>
              </a:ext>
            </a:extLst>
          </p:cNvPr>
          <p:cNvSpPr txBox="1"/>
          <p:nvPr/>
        </p:nvSpPr>
        <p:spPr>
          <a:xfrm>
            <a:off x="7185686" y="1854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（講師の確保）</a:t>
            </a: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B997B909-513A-D7AC-3D09-92535413B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61534B2-EFCE-70E1-526A-0A9418DBCE64}"/>
              </a:ext>
            </a:extLst>
          </p:cNvPr>
          <p:cNvSpPr/>
          <p:nvPr/>
        </p:nvSpPr>
        <p:spPr>
          <a:xfrm>
            <a:off x="698090" y="2561304"/>
            <a:ext cx="1535956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資格等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FC9A778-A59B-882C-C088-EF9826637E89}"/>
              </a:ext>
            </a:extLst>
          </p:cNvPr>
          <p:cNvSpPr/>
          <p:nvPr/>
        </p:nvSpPr>
        <p:spPr>
          <a:xfrm>
            <a:off x="3500282" y="1828800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応急手当普及員、応急手当指導員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B491EF2-7F62-EA83-A6AF-55EB78E7F328}"/>
              </a:ext>
            </a:extLst>
          </p:cNvPr>
          <p:cNvSpPr/>
          <p:nvPr/>
        </p:nvSpPr>
        <p:spPr>
          <a:xfrm>
            <a:off x="3500282" y="2561304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医師、看護師の有資格者</a:t>
            </a:r>
            <a:endParaRPr kumimoji="1"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6E81BB7-A25D-8BC4-BAC0-939E5867A3F3}"/>
              </a:ext>
            </a:extLst>
          </p:cNvPr>
          <p:cNvSpPr/>
          <p:nvPr/>
        </p:nvSpPr>
        <p:spPr>
          <a:xfrm>
            <a:off x="3500282" y="3293808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救命講習の実務経験があるかどうか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99C01F3-D255-E79C-781E-D4B61D579DF6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2234046" y="2133600"/>
            <a:ext cx="1266236" cy="732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74B977D-635D-951C-48C8-6EC0C091D787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2234046" y="2866104"/>
            <a:ext cx="12662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37A0985-4867-8368-6D4E-94F12FC6BE81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2234046" y="2866104"/>
            <a:ext cx="1266236" cy="732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F095B04-0924-287A-212E-D60178D740C2}"/>
              </a:ext>
            </a:extLst>
          </p:cNvPr>
          <p:cNvSpPr/>
          <p:nvPr/>
        </p:nvSpPr>
        <p:spPr>
          <a:xfrm>
            <a:off x="698090" y="4757029"/>
            <a:ext cx="1535956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32AEE7E-77C0-9098-E8E3-8FE4AF63AA05}"/>
              </a:ext>
            </a:extLst>
          </p:cNvPr>
          <p:cNvSpPr txBox="1"/>
          <p:nvPr/>
        </p:nvSpPr>
        <p:spPr>
          <a:xfrm>
            <a:off x="425903" y="1174569"/>
            <a:ext cx="829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講師の確保で主に考慮すること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4259836C-9F53-4DEA-0794-178E7B69BEE2}"/>
              </a:ext>
            </a:extLst>
          </p:cNvPr>
          <p:cNvSpPr/>
          <p:nvPr/>
        </p:nvSpPr>
        <p:spPr>
          <a:xfrm>
            <a:off x="3500282" y="4026312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講師は一人か複数か、主たる講師は誰か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DE0E5E90-0B14-1C2B-B17E-0C17DCA8CEC7}"/>
              </a:ext>
            </a:extLst>
          </p:cNvPr>
          <p:cNvSpPr/>
          <p:nvPr/>
        </p:nvSpPr>
        <p:spPr>
          <a:xfrm>
            <a:off x="3500282" y="4758816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受講者数に応じた講師の確保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D2AD5E4F-9F68-9FAB-577A-E26781C561FA}"/>
              </a:ext>
            </a:extLst>
          </p:cNvPr>
          <p:cNvSpPr/>
          <p:nvPr/>
        </p:nvSpPr>
        <p:spPr>
          <a:xfrm>
            <a:off x="3500282" y="5491320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講師全員がスケジュールや担当箇所を共有</a:t>
            </a:r>
            <a:endParaRPr kumimoji="1"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B438E02-6C52-DD04-7DDC-A8E344CF74B1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 flipV="1">
            <a:off x="2234046" y="4331112"/>
            <a:ext cx="1266236" cy="7307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75DD1E7-79E5-D855-3FE5-18CE6CC1D089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>
            <a:off x="2234046" y="5061829"/>
            <a:ext cx="1266236" cy="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47C67BA-435A-935E-68B1-A3DB36A61EA1}"/>
              </a:ext>
            </a:extLst>
          </p:cNvPr>
          <p:cNvCxnSpPr>
            <a:cxnSpLocks/>
            <a:stCxn id="18" idx="3"/>
            <a:endCxn id="22" idx="1"/>
          </p:cNvCxnSpPr>
          <p:nvPr/>
        </p:nvCxnSpPr>
        <p:spPr>
          <a:xfrm>
            <a:off x="2234046" y="5061829"/>
            <a:ext cx="1266236" cy="734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701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69FA5-4205-42CF-3EB0-D33BA50F1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B5858E5-95FC-7FF0-74BB-412429FD8229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C6C445-78B1-5BD0-BBE9-E855989CF38D}"/>
              </a:ext>
            </a:extLst>
          </p:cNvPr>
          <p:cNvSpPr txBox="1"/>
          <p:nvPr/>
        </p:nvSpPr>
        <p:spPr>
          <a:xfrm>
            <a:off x="7185686" y="18549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（募集・広報）</a:t>
            </a: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673A5885-FB5B-7533-79D5-318B49B8F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BF03E73-AF07-2C49-DF57-7642E6127EA6}"/>
              </a:ext>
            </a:extLst>
          </p:cNvPr>
          <p:cNvSpPr/>
          <p:nvPr/>
        </p:nvSpPr>
        <p:spPr>
          <a:xfrm>
            <a:off x="698090" y="2561304"/>
            <a:ext cx="1535956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ターゲット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68AEA42-2979-7D03-FBB0-F14D7F72441A}"/>
              </a:ext>
            </a:extLst>
          </p:cNvPr>
          <p:cNvSpPr/>
          <p:nvPr/>
        </p:nvSpPr>
        <p:spPr>
          <a:xfrm>
            <a:off x="3500282" y="1828800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特定の事業所や学校等での実施か</a:t>
            </a:r>
            <a:endParaRPr kumimoji="1"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地域の方や一般募集など不特定多数か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D924777-0C41-9344-862E-47EBD7A444C5}"/>
              </a:ext>
            </a:extLst>
          </p:cNvPr>
          <p:cNvSpPr/>
          <p:nvPr/>
        </p:nvSpPr>
        <p:spPr>
          <a:xfrm>
            <a:off x="3500282" y="2561304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子育て世代、学校関係、スポーツ関係等</a:t>
            </a:r>
            <a:endParaRPr kumimoji="1"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対象の職種や立場は</a:t>
            </a:r>
            <a:endParaRPr kumimoji="1"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1BC4D4D-363E-684D-CD8E-748395E0289D}"/>
              </a:ext>
            </a:extLst>
          </p:cNvPr>
          <p:cNvSpPr/>
          <p:nvPr/>
        </p:nvSpPr>
        <p:spPr>
          <a:xfrm>
            <a:off x="3500282" y="3293808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同僚・友人か、面識のない人か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501FB4C-B1BD-225C-F8DE-9719362C2EF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2234046" y="2133600"/>
            <a:ext cx="1266236" cy="732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2B8FF2A-F61F-A198-7EA5-52F0FCF59BE6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2234046" y="2866104"/>
            <a:ext cx="12662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6CEEB3A-5BC2-D6BF-DBA0-E75DD3B4CFC3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2234046" y="2866104"/>
            <a:ext cx="1266236" cy="732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712F14A-32A7-3781-CC9F-19803DEF25EA}"/>
              </a:ext>
            </a:extLst>
          </p:cNvPr>
          <p:cNvSpPr/>
          <p:nvPr/>
        </p:nvSpPr>
        <p:spPr>
          <a:xfrm>
            <a:off x="698090" y="4757029"/>
            <a:ext cx="1535956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募集方法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C4ED18F-C917-4E07-9C6C-8A1DB6AE53BB}"/>
              </a:ext>
            </a:extLst>
          </p:cNvPr>
          <p:cNvSpPr txBox="1"/>
          <p:nvPr/>
        </p:nvSpPr>
        <p:spPr>
          <a:xfrm>
            <a:off x="425903" y="1174569"/>
            <a:ext cx="829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参加者（受講者）の募集で主に考慮すること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453573EE-7B90-E9B7-AD24-D95500A79EC5}"/>
              </a:ext>
            </a:extLst>
          </p:cNvPr>
          <p:cNvSpPr/>
          <p:nvPr/>
        </p:nvSpPr>
        <p:spPr>
          <a:xfrm>
            <a:off x="3500282" y="4026312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社内報やメール、</a:t>
            </a:r>
            <a:r>
              <a:rPr kumimoji="1" lang="en-US" altLang="ja-JP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の活用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2035C66-69C6-FDAF-6BAA-E450AD2CB546}"/>
              </a:ext>
            </a:extLst>
          </p:cNvPr>
          <p:cNvSpPr/>
          <p:nvPr/>
        </p:nvSpPr>
        <p:spPr>
          <a:xfrm>
            <a:off x="3500282" y="4758816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不特定多数の場合は</a:t>
            </a:r>
            <a:r>
              <a:rPr kumimoji="1" lang="en-US" altLang="ja-JP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やインターネット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D7100D3F-1EB8-0225-14AD-ECE121A31F94}"/>
              </a:ext>
            </a:extLst>
          </p:cNvPr>
          <p:cNvSpPr/>
          <p:nvPr/>
        </p:nvSpPr>
        <p:spPr>
          <a:xfrm>
            <a:off x="3500282" y="5491320"/>
            <a:ext cx="4542504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地域の掲示板やチラシの活用</a:t>
            </a:r>
            <a:endParaRPr kumimoji="1"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E685C90-D274-99F6-9B98-1B7679906F8B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 flipV="1">
            <a:off x="2234046" y="4331112"/>
            <a:ext cx="1266236" cy="7307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547F937-CCBB-CAB5-383C-C00F7F6C3509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>
            <a:off x="2234046" y="5061829"/>
            <a:ext cx="1266236" cy="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39C9EF6-C382-5F21-1F76-0B7DFD7E479D}"/>
              </a:ext>
            </a:extLst>
          </p:cNvPr>
          <p:cNvCxnSpPr>
            <a:cxnSpLocks/>
            <a:stCxn id="18" idx="3"/>
            <a:endCxn id="22" idx="1"/>
          </p:cNvCxnSpPr>
          <p:nvPr/>
        </p:nvCxnSpPr>
        <p:spPr>
          <a:xfrm>
            <a:off x="2234046" y="5061829"/>
            <a:ext cx="1266236" cy="734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46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F03FAD-5E5D-A6FF-8DF4-0D33CA602424}"/>
              </a:ext>
            </a:extLst>
          </p:cNvPr>
          <p:cNvSpPr txBox="1"/>
          <p:nvPr/>
        </p:nvSpPr>
        <p:spPr>
          <a:xfrm>
            <a:off x="7185686" y="15704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425903" y="1174569"/>
            <a:ext cx="84752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講習会当日の進行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会場設営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機材準備開始時間より早めに会場へ入り、机、椅子、訓練人形等のレイアウト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や機材の動作確認を行う。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トレーナーの電池・設定、訓練人形の動作確認。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配布資料、ＱＲコード（参加（受付）用、修了用）のチェックを行う。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受付及び講習終了時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受講者の受付（参加ＱＲコードの読取り）、出欠確認を実施。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講習会の流れ、休憩時間、トイレや非常口の案内など、事務的な案内を伝える。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修了ＱＲコードの読取り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開講挨拶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概要説明、応急手当普及員の自己紹介、その他のスタッフ紹介。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本講習の目的・重要性、座学と実技の内容や注意点などを説明。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「いざというときに行動できる知識と技術を身に付ける」という趣旨を強調。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6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6DC3F-E16D-1623-6355-CEEE17869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853F55B-FD80-3E44-AE73-5041267BB5C4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55B7D0-1B78-9C2D-EE74-9F0345456B99}"/>
              </a:ext>
            </a:extLst>
          </p:cNvPr>
          <p:cNvSpPr txBox="1"/>
          <p:nvPr/>
        </p:nvSpPr>
        <p:spPr>
          <a:xfrm>
            <a:off x="7185686" y="15704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302B2C-009E-C9B0-14A8-3FED9D4F04D7}"/>
              </a:ext>
            </a:extLst>
          </p:cNvPr>
          <p:cNvSpPr txBox="1"/>
          <p:nvPr/>
        </p:nvSpPr>
        <p:spPr>
          <a:xfrm>
            <a:off x="425904" y="1174569"/>
            <a:ext cx="60732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講習内容（救命講習テキスト参照）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座学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応急手当の重要性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救急事故は、誰もが遭遇する可能性があり、救急車が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到着するまでの間、その場に居合わせた人が応急手当を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実施することが重要であり、救命処置を実施することに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より助かる命があることを説明する。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感染防止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応急手当を実施する際には、同時に感染のリスクもあ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ること、感染防止のために必要なことを伝える。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応急手当の実施による法的責任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救護義務の発生しない第三者が、善意に基づき、注意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義務（例えば、反応の確認や呼吸の確認）を尽くして心肺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蘇生を実施した場合、民事上、刑事上の責任を問われる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ことはないと考えられている。しかし、一方で救護義務が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発生する場合（例えば、交通事故の当事者など）は、応急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手当を実施しなければならず、また、その内容（最善を尽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くしたか）についても問われる可能性がある。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E3E03816-0343-1026-DA4C-BA1AB985C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pic>
        <p:nvPicPr>
          <p:cNvPr id="1026" name="Picture 2" descr="救命講習テキスト（普通救命講習・上級救命講習共通）表紙">
            <a:extLst>
              <a:ext uri="{FF2B5EF4-FFF2-40B4-BE49-F238E27FC236}">
                <a16:creationId xmlns:a16="http://schemas.microsoft.com/office/drawing/2014/main" id="{D034D479-55BA-28D3-68F4-09AA0B28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32" y="840480"/>
            <a:ext cx="2213849" cy="31315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65EE6-C8CE-6FA2-1604-BBC6DFB64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8FA0C2E-7FDC-AD95-E3E9-166D89DC108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B5D2EE-D83B-0662-EF75-8D7C3B82A80D}"/>
              </a:ext>
            </a:extLst>
          </p:cNvPr>
          <p:cNvSpPr txBox="1"/>
          <p:nvPr/>
        </p:nvSpPr>
        <p:spPr>
          <a:xfrm>
            <a:off x="7185686" y="15704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477ACD-6601-55C8-30EB-E2CF6D1D11AE}"/>
              </a:ext>
            </a:extLst>
          </p:cNvPr>
          <p:cNvSpPr txBox="1"/>
          <p:nvPr/>
        </p:nvSpPr>
        <p:spPr>
          <a:xfrm>
            <a:off x="425903" y="1174569"/>
            <a:ext cx="82921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救命講習の種類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京都市消防局が実施する市民向けの救命講習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には、</a:t>
            </a: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普通救命講習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上級救命講習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があります。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また、救命講習の導入講習として、胸骨圧迫と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の取扱いに重点を置いた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短時間の</a:t>
            </a: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救命入門コース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があります。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普通救命講習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は、成人（およそ１５歳以上）を蘇生対象とした「</a:t>
            </a:r>
            <a:r>
              <a:rPr kumimoji="1" lang="en-US" altLang="ja-JP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Ⅰ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、小児、乳児、新生児（およそ１５歳未満）を蘇生対象とした「</a:t>
            </a:r>
            <a:r>
              <a:rPr kumimoji="1" lang="en-US" altLang="ja-JP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Ⅲ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の使用に関して、一定の頻度で心停止者に応急の対応をすることが期待、想定されている者を受講対象とした「</a:t>
            </a:r>
            <a:r>
              <a:rPr kumimoji="1" lang="en-US" altLang="ja-JP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Ⅱ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があります。（京都市では一般向けの講習として「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Ⅱ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」は実施していません。）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各講習の受講可能年齢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は、京都市では、普通救命講習と上級救命講習は、「</a:t>
            </a: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原則として中学生以上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」、救命入門コースは「</a:t>
            </a: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京都市内の小学校５、６年生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（ただし、個人での受講は不可）」となっています。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 descr="ロゴ&#10;&#10;自動的に生成された説明">
            <a:extLst>
              <a:ext uri="{FF2B5EF4-FFF2-40B4-BE49-F238E27FC236}">
                <a16:creationId xmlns:a16="http://schemas.microsoft.com/office/drawing/2014/main" id="{E1E162EC-199B-3F4D-7C29-3FD5BAE0F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28825" cy="1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7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3DEDE-DFAC-29D3-E7B8-A6358D12A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24DE903-8422-F015-8790-08F3A68C06FD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CBDE15-41AA-4999-C000-8BA4AB64F8E2}"/>
              </a:ext>
            </a:extLst>
          </p:cNvPr>
          <p:cNvSpPr txBox="1"/>
          <p:nvPr/>
        </p:nvSpPr>
        <p:spPr>
          <a:xfrm>
            <a:off x="7185686" y="15704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928D12-149F-3AB4-2FA5-9531ECE5EF6C}"/>
              </a:ext>
            </a:extLst>
          </p:cNvPr>
          <p:cNvSpPr txBox="1"/>
          <p:nvPr/>
        </p:nvSpPr>
        <p:spPr>
          <a:xfrm>
            <a:off x="425904" y="1174569"/>
            <a:ext cx="82658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講習内容（救命講習テキスト参照）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座学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⑷　救命の連鎖（チェーン・オブ・サバイバル）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・　心停止の予防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小児の心停止や成人の心停止の特徴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心停止の早期認識と通報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異変に気づいたら、まず心停止を疑う。１１９番通報とＡＥＤを依頼する。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一次救命処置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心肺蘇生法とＡＥＤを使用して救命処置を行う。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二次救命処置と心拍再開後の集中治療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器具を使った気道確保や薬剤投与で心拍再開を目指す。心拍再開後は、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集中治療で社会復帰を目指す。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E3397D99-265A-5CE4-4B7B-31851827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55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3EEC3-AE2C-AE88-391A-DB79D97F7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895220-1512-3F8B-DDA3-81607F4384E7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21B5E4-B0AC-FF2E-E950-79EDBCABBF36}"/>
              </a:ext>
            </a:extLst>
          </p:cNvPr>
          <p:cNvSpPr txBox="1"/>
          <p:nvPr/>
        </p:nvSpPr>
        <p:spPr>
          <a:xfrm>
            <a:off x="7185686" y="15704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28429A-DD42-14A0-EF3F-8941C82755B4}"/>
              </a:ext>
            </a:extLst>
          </p:cNvPr>
          <p:cNvSpPr txBox="1"/>
          <p:nvPr/>
        </p:nvSpPr>
        <p:spPr>
          <a:xfrm>
            <a:off x="425904" y="1174569"/>
            <a:ext cx="82658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講習内容（救命講習テキスト参照）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実技（心肺蘇生・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・気道異物除去など）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心肺蘇生法（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CPR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）の練習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E0CEF5FF-4833-B3FE-9E7D-8A6C7A95B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B87C13BF-257F-C810-6770-22916351D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481" y="2541532"/>
            <a:ext cx="5219398" cy="39356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4793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9D5DD-6136-63AD-BC4B-C9C1C455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6705D9E-B3B9-A77B-2BC6-D0206BAE272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E3DE03-4A1A-3AF4-4EF6-B013C455A156}"/>
              </a:ext>
            </a:extLst>
          </p:cNvPr>
          <p:cNvSpPr txBox="1"/>
          <p:nvPr/>
        </p:nvSpPr>
        <p:spPr>
          <a:xfrm>
            <a:off x="7185686" y="15704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84EA92-5C9F-D8B0-EE43-28F068BC81A6}"/>
              </a:ext>
            </a:extLst>
          </p:cNvPr>
          <p:cNvSpPr txBox="1"/>
          <p:nvPr/>
        </p:nvSpPr>
        <p:spPr>
          <a:xfrm>
            <a:off x="425904" y="1174569"/>
            <a:ext cx="82658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講習内容（救命講習テキスト参照）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実技（心肺蘇生・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・気道異物除去など）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心肺蘇生法（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CPR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）の練習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B1279269-C2B7-018A-FED3-9D30D905F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6D57905-FCC5-F041-CF32-02D57D0D5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73" y="2602710"/>
            <a:ext cx="5308453" cy="40087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540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8905D-A092-BB38-83D6-544AB3A35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8C82B6-7229-2B05-736C-E65A4725D56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54DE5F-C22C-2869-7198-3C39BB596633}"/>
              </a:ext>
            </a:extLst>
          </p:cNvPr>
          <p:cNvSpPr txBox="1"/>
          <p:nvPr/>
        </p:nvSpPr>
        <p:spPr>
          <a:xfrm>
            <a:off x="7185686" y="15704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77DFBC-2833-FBA2-2BCF-60C63C13364A}"/>
              </a:ext>
            </a:extLst>
          </p:cNvPr>
          <p:cNvSpPr txBox="1"/>
          <p:nvPr/>
        </p:nvSpPr>
        <p:spPr>
          <a:xfrm>
            <a:off x="425904" y="1174569"/>
            <a:ext cx="82658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講習内容（救命講習テキスト参照）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実技（心肺蘇生・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・気道異物除去など）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心肺蘇生法（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CPR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）の練習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90298D8C-94E1-4D46-99F1-FE1B17533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C1CE412-F256-242B-C62D-CD19F068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414" y="2602710"/>
            <a:ext cx="5356791" cy="40437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621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D58B5-B0DD-452D-B74F-57EDA2D2F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361284B-9BED-CBEA-C10B-8E9573EC0CC5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A22EFA-4FC1-1868-D52C-18877A65F29F}"/>
              </a:ext>
            </a:extLst>
          </p:cNvPr>
          <p:cNvSpPr txBox="1"/>
          <p:nvPr/>
        </p:nvSpPr>
        <p:spPr>
          <a:xfrm>
            <a:off x="7185686" y="15704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7AB9A1-873A-64CF-378C-2C3687E45E31}"/>
              </a:ext>
            </a:extLst>
          </p:cNvPr>
          <p:cNvSpPr txBox="1"/>
          <p:nvPr/>
        </p:nvSpPr>
        <p:spPr>
          <a:xfrm>
            <a:off x="425904" y="1174569"/>
            <a:ext cx="82658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講習内容（救命講習テキスト参照）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実技（心肺蘇生・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・気道異物除去など）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心肺蘇生法（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CPR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）の練習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30ECCE5D-9EAF-10EA-DFF8-7A99C4AA8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7BC7CF-1895-4B9B-04C5-08225CA52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414" y="2602710"/>
            <a:ext cx="5356792" cy="40283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7172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BD446-A19D-F6F5-5FAA-567003A83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1BF223-C185-76CE-02A7-4C49C255B87F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5942F0-557A-EE93-D186-8DF976411263}"/>
              </a:ext>
            </a:extLst>
          </p:cNvPr>
          <p:cNvSpPr txBox="1"/>
          <p:nvPr/>
        </p:nvSpPr>
        <p:spPr>
          <a:xfrm>
            <a:off x="7185686" y="15704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F43C8F-A10E-5D96-86D5-6E383E3750D7}"/>
              </a:ext>
            </a:extLst>
          </p:cNvPr>
          <p:cNvSpPr txBox="1"/>
          <p:nvPr/>
        </p:nvSpPr>
        <p:spPr>
          <a:xfrm>
            <a:off x="425904" y="1174569"/>
            <a:ext cx="82658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講習内容（救命講習テキスト参照）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実技（心肺蘇生・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・気道異物除去など）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心肺蘇生法（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CPR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）の練習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56998845-B5DE-AEFB-5AD1-AE561784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00CCA4A-E9D6-66DF-2957-F8E453A1F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224" y="2602710"/>
            <a:ext cx="5383172" cy="40822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40328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25A91-A94D-67C8-0D27-714F616D9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47BF60-0A0A-2F80-0BD0-7B984FB853F1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F1CCE5-BFFC-0D41-F59C-914C97B18943}"/>
              </a:ext>
            </a:extLst>
          </p:cNvPr>
          <p:cNvSpPr txBox="1"/>
          <p:nvPr/>
        </p:nvSpPr>
        <p:spPr>
          <a:xfrm>
            <a:off x="7185686" y="15704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176CAB-CAD6-111A-97E4-61631057FF6D}"/>
              </a:ext>
            </a:extLst>
          </p:cNvPr>
          <p:cNvSpPr txBox="1"/>
          <p:nvPr/>
        </p:nvSpPr>
        <p:spPr>
          <a:xfrm>
            <a:off x="425904" y="1174569"/>
            <a:ext cx="82658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講習内容（救命講習テキスト参照）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実技（心肺蘇生・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・気道異物除去など）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心肺蘇生法（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CPR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）の練習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A5A5CE83-B48D-1762-E0E6-C4AF76B9E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AE461C-A57B-129A-DF7E-4220645F6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224" y="2600252"/>
            <a:ext cx="5409552" cy="40804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3903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CE7F5-CBFB-3BC3-9DE4-82A79A214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4635C4B-DE6C-4014-0793-D3D7DE846062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40DB1F-DAC5-EB61-1B09-B4211ACC6C64}"/>
              </a:ext>
            </a:extLst>
          </p:cNvPr>
          <p:cNvSpPr txBox="1"/>
          <p:nvPr/>
        </p:nvSpPr>
        <p:spPr>
          <a:xfrm>
            <a:off x="7185686" y="15704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CE71BB-6A23-88F3-1FC2-8F0CBC92E322}"/>
              </a:ext>
            </a:extLst>
          </p:cNvPr>
          <p:cNvSpPr txBox="1"/>
          <p:nvPr/>
        </p:nvSpPr>
        <p:spPr>
          <a:xfrm>
            <a:off x="425904" y="1174569"/>
            <a:ext cx="82658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講習内容（救命講習テキスト参照）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ＡＥＤの取扱い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ＡＥＤはどのような医療器具か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ＡＥＤの基本構造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の設置場所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ＡＥＤの電源を入れる（自動またはボタン操作）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音声ガイダンスの確認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胸部の確認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電極パッドの貼付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心電図解析指示に従い、患者から手を離す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ショックの必要時にショックボタンを押す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ショック後の心肺蘇生（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CPR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）の再開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救急隊への情報の引継ぎ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ＡＥＤの管理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AED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の点検（バッテリーや消耗品の確認・交換等）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使用後の手入れと保守　　　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440E006C-23CB-CA94-87A0-D8469601D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4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2EA39-6A94-BD9B-B959-AD5557C7B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6DCCADE-D42B-2524-0CED-551D506A9F03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4D29AD-3C63-2A11-1AD0-08AA4472BFCD}"/>
              </a:ext>
            </a:extLst>
          </p:cNvPr>
          <p:cNvSpPr txBox="1"/>
          <p:nvPr/>
        </p:nvSpPr>
        <p:spPr>
          <a:xfrm>
            <a:off x="7185686" y="15704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011EDC-64CA-C0ED-3FF4-7513B72FF5F3}"/>
              </a:ext>
            </a:extLst>
          </p:cNvPr>
          <p:cNvSpPr txBox="1"/>
          <p:nvPr/>
        </p:nvSpPr>
        <p:spPr>
          <a:xfrm>
            <a:off x="425904" y="1174569"/>
            <a:ext cx="82658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講習内容（救命講習テキスト参照）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⑷　気道異物とは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気道異物の原因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気道異物のサイン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⑸　気道異物除去法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咳をさせる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背部叩打法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腹部突き上げ法（ハイムリック法）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胸部突き上げ法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異物が取れた後の対応や気道異物の予防法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E87FC682-9DB5-C2C2-E001-7C24C4AB7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1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16D2D-15E6-42A3-95B0-ACD21981B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BB8CF45-76C9-085B-30B4-AE601F93F622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7C1A0B-02AC-3EA5-F09A-AFBA4E54BDA4}"/>
              </a:ext>
            </a:extLst>
          </p:cNvPr>
          <p:cNvSpPr txBox="1"/>
          <p:nvPr/>
        </p:nvSpPr>
        <p:spPr>
          <a:xfrm>
            <a:off x="7185686" y="15704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8FDF33-9090-B6D1-D6E4-9505191D482B}"/>
              </a:ext>
            </a:extLst>
          </p:cNvPr>
          <p:cNvSpPr txBox="1"/>
          <p:nvPr/>
        </p:nvSpPr>
        <p:spPr>
          <a:xfrm>
            <a:off x="425904" y="1174569"/>
            <a:ext cx="82658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講習内容（救命講習テキスト参照）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⑹　止血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止血の目的（出血を最小限に抑え、ショックを防ぐ。傷口の感染を防ぐ）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出血の分類（動脈性出血、静脈性出血、毛細血管性出血）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止血の基本原則（直接圧迫法を最優先）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止血法の種類（直接圧迫法（ほとんどの出血に有効）、圧迫包帯法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（包帯や三角巾でしっかり固定））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特殊な状況での止血（鼻出血（頭を前に傾け、鼻の柔らかい部分を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分間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圧迫）、胸部や腹部の出血（出血部位を清潔な布で覆い、圧迫しすぎない））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感染防止（ディスポ手袋等の着用）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81B4F41F-581C-D46D-CF19-4D51E0FFA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0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79678-F3EF-E2BA-A4FD-719CF0D8E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9BBD987-C9DE-3BA4-8FEE-C48CACB3E4FA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29827A-BC17-AE21-7F4F-39DC4DB66496}"/>
              </a:ext>
            </a:extLst>
          </p:cNvPr>
          <p:cNvSpPr txBox="1"/>
          <p:nvPr/>
        </p:nvSpPr>
        <p:spPr>
          <a:xfrm>
            <a:off x="7185686" y="15704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6CC465-714A-0CE3-CDFA-C8F0CD745AEB}"/>
              </a:ext>
            </a:extLst>
          </p:cNvPr>
          <p:cNvSpPr txBox="1"/>
          <p:nvPr/>
        </p:nvSpPr>
        <p:spPr>
          <a:xfrm>
            <a:off x="425903" y="1174569"/>
            <a:ext cx="829219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応急手当普及員が講師として指導できる講習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応急手当普及員は、</a:t>
            </a: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普通救命講習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救命入門コース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の講師となることができます。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普通救命講習や救命入門コースは、講習内容や時間等の基準が定められていますので、その基準に則って指導を行う必要があります。また、消防署（分署）へ実施計画表の提出が必要です。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普通救命講習や救命入門コースの講師となることができる者は、応急手当普及員講習を受講し、消防局長から応急手当普及員に認定された者のほか、</a:t>
            </a:r>
            <a:r>
              <a:rPr kumimoji="1"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医師、看護師の資格を有する者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も講師となることができます。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 descr="ロゴ&#10;&#10;自動的に生成された説明">
            <a:extLst>
              <a:ext uri="{FF2B5EF4-FFF2-40B4-BE49-F238E27FC236}">
                <a16:creationId xmlns:a16="http://schemas.microsoft.com/office/drawing/2014/main" id="{6EFE54B5-9252-D509-C03F-E724565CC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3" y="-2497"/>
            <a:ext cx="1055442" cy="10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07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2DFF6-E808-DFED-0F14-426DF9FC5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8F1C002-4E98-14E7-1640-9D383CF72252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DB5B5-DA89-F215-F18E-3807F984B65D}"/>
              </a:ext>
            </a:extLst>
          </p:cNvPr>
          <p:cNvSpPr txBox="1"/>
          <p:nvPr/>
        </p:nvSpPr>
        <p:spPr>
          <a:xfrm>
            <a:off x="7282356" y="37100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（応急手当の重要性）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04BCE6-7B2B-A2C6-2705-D7BE0E398101}"/>
              </a:ext>
            </a:extLst>
          </p:cNvPr>
          <p:cNvSpPr txBox="1"/>
          <p:nvPr/>
        </p:nvSpPr>
        <p:spPr>
          <a:xfrm>
            <a:off x="425904" y="1174569"/>
            <a:ext cx="8265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応急手当の重要性を伝えるために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8AACEE3C-39E9-F06C-2663-ADAEA0E7D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7FE3858-1181-1CAD-0E3C-F7F6C02A1B78}"/>
              </a:ext>
            </a:extLst>
          </p:cNvPr>
          <p:cNvSpPr/>
          <p:nvPr/>
        </p:nvSpPr>
        <p:spPr>
          <a:xfrm>
            <a:off x="1108363" y="1828800"/>
            <a:ext cx="6927273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日々、多くの救急事故（急病事案や交通事故等）が発生しており、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誰もが応急手当を必要とする状況に直面する可能性があること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AAF7957-4760-ED67-9FE3-29BC5C9A2242}"/>
              </a:ext>
            </a:extLst>
          </p:cNvPr>
          <p:cNvSpPr/>
          <p:nvPr/>
        </p:nvSpPr>
        <p:spPr>
          <a:xfrm>
            <a:off x="1095170" y="3318206"/>
            <a:ext cx="6927273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応急手当の実施が早ければ早いほど、助かる可能性が高まること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C1DAE4D-F5B9-43D7-710D-6065BF143370}"/>
              </a:ext>
            </a:extLst>
          </p:cNvPr>
          <p:cNvSpPr/>
          <p:nvPr/>
        </p:nvSpPr>
        <p:spPr>
          <a:xfrm>
            <a:off x="1108363" y="4062909"/>
            <a:ext cx="6927273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応急手当を実施するうえで考慮すること（感染防止、法的責任等）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3C598A4-66F8-1CA8-D91C-49EE95E86D61}"/>
              </a:ext>
            </a:extLst>
          </p:cNvPr>
          <p:cNvSpPr/>
          <p:nvPr/>
        </p:nvSpPr>
        <p:spPr>
          <a:xfrm>
            <a:off x="1095170" y="4807612"/>
            <a:ext cx="6927273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応急手当を実施する方の心理的サポート体制があること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https://www.city.kyoto.lg.jp/shobo/page/0000206318.html</a:t>
            </a:r>
            <a:endParaRPr kumimoji="1" lang="ja-JP" altLang="en-US" sz="12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9DC0A36-8D61-B050-21D5-7375A61495CD}"/>
              </a:ext>
            </a:extLst>
          </p:cNvPr>
          <p:cNvSpPr/>
          <p:nvPr/>
        </p:nvSpPr>
        <p:spPr>
          <a:xfrm>
            <a:off x="1095172" y="2573503"/>
            <a:ext cx="6927273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救急車が到着するまでにタイムラグがあること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AE1FCAB-F2AC-A4E2-F3C9-6A0003E58005}"/>
              </a:ext>
            </a:extLst>
          </p:cNvPr>
          <p:cNvSpPr/>
          <p:nvPr/>
        </p:nvSpPr>
        <p:spPr>
          <a:xfrm>
            <a:off x="1108363" y="5552317"/>
            <a:ext cx="6927273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応急手当は、救命・症状の悪化防止・苦痛の軽減のために行う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身近な人を守る手段であること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488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2DFF6-E808-DFED-0F14-426DF9FC5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8F1C002-4E98-14E7-1640-9D383CF72252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DB5B5-DA89-F215-F18E-3807F984B65D}"/>
              </a:ext>
            </a:extLst>
          </p:cNvPr>
          <p:cNvSpPr txBox="1"/>
          <p:nvPr/>
        </p:nvSpPr>
        <p:spPr>
          <a:xfrm>
            <a:off x="7282356" y="37100"/>
            <a:ext cx="16209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（応急手当実技）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04BCE6-7B2B-A2C6-2705-D7BE0E398101}"/>
              </a:ext>
            </a:extLst>
          </p:cNvPr>
          <p:cNvSpPr txBox="1"/>
          <p:nvPr/>
        </p:nvSpPr>
        <p:spPr>
          <a:xfrm>
            <a:off x="425904" y="1174569"/>
            <a:ext cx="8265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応急手当の実技の確認ポイント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8AACEE3C-39E9-F06C-2663-ADAEA0E7D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7FE3858-1181-1CAD-0E3C-F7F6C02A1B78}"/>
              </a:ext>
            </a:extLst>
          </p:cNvPr>
          <p:cNvSpPr/>
          <p:nvPr/>
        </p:nvSpPr>
        <p:spPr>
          <a:xfrm>
            <a:off x="2978727" y="1828800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圧迫姿勢の確認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02CFDAA-D439-D8B5-A467-047CE9CDCBBD}"/>
              </a:ext>
            </a:extLst>
          </p:cNvPr>
          <p:cNvSpPr/>
          <p:nvPr/>
        </p:nvSpPr>
        <p:spPr>
          <a:xfrm>
            <a:off x="603553" y="2590612"/>
            <a:ext cx="1722880" cy="47105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胸骨圧迫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FC72F3F-ADA9-F965-6C68-788C28227910}"/>
              </a:ext>
            </a:extLst>
          </p:cNvPr>
          <p:cNvSpPr/>
          <p:nvPr/>
        </p:nvSpPr>
        <p:spPr>
          <a:xfrm>
            <a:off x="2978726" y="2247834"/>
            <a:ext cx="5361709" cy="31307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圧迫位置の確認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DA97EB5-6E3A-1685-DF2C-B1FACC4272D8}"/>
              </a:ext>
            </a:extLst>
          </p:cNvPr>
          <p:cNvSpPr/>
          <p:nvPr/>
        </p:nvSpPr>
        <p:spPr>
          <a:xfrm>
            <a:off x="2978726" y="2666867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圧迫深さの確認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9C5D662-BC90-5DC1-F4CE-D1C076D12698}"/>
              </a:ext>
            </a:extLst>
          </p:cNvPr>
          <p:cNvSpPr/>
          <p:nvPr/>
        </p:nvSpPr>
        <p:spPr>
          <a:xfrm>
            <a:off x="2978726" y="3084123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圧迫テンポの確認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1B117D0-71EA-9049-BF8A-4F8CB9FA69CC}"/>
              </a:ext>
            </a:extLst>
          </p:cNvPr>
          <p:cNvSpPr/>
          <p:nvPr/>
        </p:nvSpPr>
        <p:spPr>
          <a:xfrm>
            <a:off x="2978726" y="3500770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圧迫後の戻し（リコイル）の確認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2C28531-18CB-B6CE-C870-3561DBE1DC70}"/>
              </a:ext>
            </a:extLst>
          </p:cNvPr>
          <p:cNvSpPr/>
          <p:nvPr/>
        </p:nvSpPr>
        <p:spPr>
          <a:xfrm>
            <a:off x="603553" y="5055839"/>
            <a:ext cx="1722880" cy="47105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人工呼吸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AD2EC32-2159-E756-A0D0-298BF1919B18}"/>
              </a:ext>
            </a:extLst>
          </p:cNvPr>
          <p:cNvSpPr/>
          <p:nvPr/>
        </p:nvSpPr>
        <p:spPr>
          <a:xfrm>
            <a:off x="2978726" y="4532291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気道確保（頭部後屈あご先挙上法）の確認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D03A3C4-8417-6A9C-BAA8-C8E4995BFB87}"/>
              </a:ext>
            </a:extLst>
          </p:cNvPr>
          <p:cNvSpPr/>
          <p:nvPr/>
        </p:nvSpPr>
        <p:spPr>
          <a:xfrm>
            <a:off x="2978726" y="4951324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送気量と目線（胸の上がり）の確認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4DED7B12-C807-7A76-4CBC-4E9E1E03AD39}"/>
              </a:ext>
            </a:extLst>
          </p:cNvPr>
          <p:cNvSpPr/>
          <p:nvPr/>
        </p:nvSpPr>
        <p:spPr>
          <a:xfrm>
            <a:off x="2978726" y="5370357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送気回数の確認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7278831-F4A1-C7C2-C95B-A44CB185960F}"/>
              </a:ext>
            </a:extLst>
          </p:cNvPr>
          <p:cNvSpPr/>
          <p:nvPr/>
        </p:nvSpPr>
        <p:spPr>
          <a:xfrm>
            <a:off x="2978726" y="3917417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圧迫回数の確認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224A199F-F413-51D7-D1BA-7FFDC6D20809}"/>
              </a:ext>
            </a:extLst>
          </p:cNvPr>
          <p:cNvSpPr/>
          <p:nvPr/>
        </p:nvSpPr>
        <p:spPr>
          <a:xfrm>
            <a:off x="2978725" y="5789390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胸骨圧迫⇔人工呼吸の空白時間を縮小しているか確認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0C14FEF-9003-CDBF-EACB-A219807A8A53}"/>
              </a:ext>
            </a:extLst>
          </p:cNvPr>
          <p:cNvCxnSpPr>
            <a:stCxn id="2" idx="3"/>
            <a:endCxn id="8" idx="1"/>
          </p:cNvCxnSpPr>
          <p:nvPr/>
        </p:nvCxnSpPr>
        <p:spPr>
          <a:xfrm flipV="1">
            <a:off x="2326433" y="1985337"/>
            <a:ext cx="652294" cy="8408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3898F2B-59DA-0B18-E9B7-D4FDD1103465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2326433" y="2404371"/>
            <a:ext cx="652293" cy="4217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61D031B-DF0F-D0F9-2ADD-E6BE19B25423}"/>
              </a:ext>
            </a:extLst>
          </p:cNvPr>
          <p:cNvCxnSpPr>
            <a:stCxn id="2" idx="3"/>
            <a:endCxn id="9" idx="1"/>
          </p:cNvCxnSpPr>
          <p:nvPr/>
        </p:nvCxnSpPr>
        <p:spPr>
          <a:xfrm flipV="1">
            <a:off x="2326433" y="2823404"/>
            <a:ext cx="652293" cy="2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3CECA67-7D90-9AD4-27E3-DDEED1F6AE3C}"/>
              </a:ext>
            </a:extLst>
          </p:cNvPr>
          <p:cNvCxnSpPr>
            <a:stCxn id="2" idx="3"/>
            <a:endCxn id="12" idx="1"/>
          </p:cNvCxnSpPr>
          <p:nvPr/>
        </p:nvCxnSpPr>
        <p:spPr>
          <a:xfrm>
            <a:off x="2326433" y="2826140"/>
            <a:ext cx="652293" cy="4145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FCB183E-82B7-2222-7F39-CCBB8E6DA10F}"/>
              </a:ext>
            </a:extLst>
          </p:cNvPr>
          <p:cNvCxnSpPr>
            <a:stCxn id="2" idx="3"/>
            <a:endCxn id="13" idx="1"/>
          </p:cNvCxnSpPr>
          <p:nvPr/>
        </p:nvCxnSpPr>
        <p:spPr>
          <a:xfrm>
            <a:off x="2326433" y="2826140"/>
            <a:ext cx="652293" cy="831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5F7267E-6433-914C-1A64-F3F84C1C53F5}"/>
              </a:ext>
            </a:extLst>
          </p:cNvPr>
          <p:cNvCxnSpPr>
            <a:stCxn id="2" idx="3"/>
            <a:endCxn id="21" idx="1"/>
          </p:cNvCxnSpPr>
          <p:nvPr/>
        </p:nvCxnSpPr>
        <p:spPr>
          <a:xfrm>
            <a:off x="2326433" y="2826140"/>
            <a:ext cx="652293" cy="1247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7279A7A-4234-8C2D-4DD4-5855F72A4560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 flipV="1">
            <a:off x="2326433" y="4688828"/>
            <a:ext cx="652293" cy="602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8E50FE9-74D3-6061-DDF6-48C2FD587FE6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 flipV="1">
            <a:off x="2326433" y="5107861"/>
            <a:ext cx="652293" cy="18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5DBFFFB-0B53-AF4F-D194-5D933A409142}"/>
              </a:ext>
            </a:extLst>
          </p:cNvPr>
          <p:cNvCxnSpPr>
            <a:stCxn id="14" idx="3"/>
            <a:endCxn id="20" idx="1"/>
          </p:cNvCxnSpPr>
          <p:nvPr/>
        </p:nvCxnSpPr>
        <p:spPr>
          <a:xfrm>
            <a:off x="2326433" y="5291367"/>
            <a:ext cx="652293" cy="235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2DF6DD9-8735-84C6-E1AA-1EB75B9B750E}"/>
              </a:ext>
            </a:extLst>
          </p:cNvPr>
          <p:cNvCxnSpPr>
            <a:stCxn id="14" idx="3"/>
            <a:endCxn id="22" idx="1"/>
          </p:cNvCxnSpPr>
          <p:nvPr/>
        </p:nvCxnSpPr>
        <p:spPr>
          <a:xfrm>
            <a:off x="2326433" y="5291367"/>
            <a:ext cx="652292" cy="6545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63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2DFF6-E808-DFED-0F14-426DF9FC5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8F1C002-4E98-14E7-1640-9D383CF72252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DB5B5-DA89-F215-F18E-3807F984B65D}"/>
              </a:ext>
            </a:extLst>
          </p:cNvPr>
          <p:cNvSpPr txBox="1"/>
          <p:nvPr/>
        </p:nvSpPr>
        <p:spPr>
          <a:xfrm>
            <a:off x="7282356" y="37100"/>
            <a:ext cx="16209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（応急手当実技）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04BCE6-7B2B-A2C6-2705-D7BE0E398101}"/>
              </a:ext>
            </a:extLst>
          </p:cNvPr>
          <p:cNvSpPr txBox="1"/>
          <p:nvPr/>
        </p:nvSpPr>
        <p:spPr>
          <a:xfrm>
            <a:off x="425904" y="1174569"/>
            <a:ext cx="8265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応急手当の実技の確認ポイント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8AACEE3C-39E9-F06C-2663-ADAEA0E7D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7FE3858-1181-1CAD-0E3C-F7F6C02A1B78}"/>
              </a:ext>
            </a:extLst>
          </p:cNvPr>
          <p:cNvSpPr/>
          <p:nvPr/>
        </p:nvSpPr>
        <p:spPr>
          <a:xfrm>
            <a:off x="2978727" y="2466112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置き場所の確認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02CFDAA-D439-D8B5-A467-047CE9CDCBBD}"/>
              </a:ext>
            </a:extLst>
          </p:cNvPr>
          <p:cNvSpPr/>
          <p:nvPr/>
        </p:nvSpPr>
        <p:spPr>
          <a:xfrm>
            <a:off x="603553" y="4110005"/>
            <a:ext cx="1722880" cy="47105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ＡＥＤ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FC72F3F-ADA9-F965-6C68-788C28227910}"/>
              </a:ext>
            </a:extLst>
          </p:cNvPr>
          <p:cNvSpPr/>
          <p:nvPr/>
        </p:nvSpPr>
        <p:spPr>
          <a:xfrm>
            <a:off x="2978726" y="2885146"/>
            <a:ext cx="5361709" cy="31307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電源投入手順の確認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DA97EB5-6E3A-1685-DF2C-B1FACC4272D8}"/>
              </a:ext>
            </a:extLst>
          </p:cNvPr>
          <p:cNvSpPr/>
          <p:nvPr/>
        </p:nvSpPr>
        <p:spPr>
          <a:xfrm>
            <a:off x="2978726" y="3304179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モード切換え又はパッド選択の確認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9C5D662-BC90-5DC1-F4CE-D1C076D12698}"/>
              </a:ext>
            </a:extLst>
          </p:cNvPr>
          <p:cNvSpPr/>
          <p:nvPr/>
        </p:nvSpPr>
        <p:spPr>
          <a:xfrm>
            <a:off x="2978726" y="3721435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傷病者胸部の確認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1B117D0-71EA-9049-BF8A-4F8CB9FA69CC}"/>
              </a:ext>
            </a:extLst>
          </p:cNvPr>
          <p:cNvSpPr/>
          <p:nvPr/>
        </p:nvSpPr>
        <p:spPr>
          <a:xfrm>
            <a:off x="2978726" y="4138082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パッド装着位置の確認（可能な限り胸骨圧迫継続）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AD2EC32-2159-E756-A0D0-298BF1919B18}"/>
              </a:ext>
            </a:extLst>
          </p:cNvPr>
          <p:cNvSpPr/>
          <p:nvPr/>
        </p:nvSpPr>
        <p:spPr>
          <a:xfrm>
            <a:off x="2978726" y="4974293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電気ショック前の注意喚起の確認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D03A3C4-8417-6A9C-BAA8-C8E4995BFB87}"/>
              </a:ext>
            </a:extLst>
          </p:cNvPr>
          <p:cNvSpPr/>
          <p:nvPr/>
        </p:nvSpPr>
        <p:spPr>
          <a:xfrm>
            <a:off x="2978726" y="5393857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電気ショック時の周囲の確認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4DED7B12-C807-7A76-4CBC-4E9E1E03AD39}"/>
              </a:ext>
            </a:extLst>
          </p:cNvPr>
          <p:cNvSpPr/>
          <p:nvPr/>
        </p:nvSpPr>
        <p:spPr>
          <a:xfrm>
            <a:off x="2978726" y="5813421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胸骨圧迫再開の確認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7278831-F4A1-C7C2-C95B-A44CB185960F}"/>
              </a:ext>
            </a:extLst>
          </p:cNvPr>
          <p:cNvSpPr/>
          <p:nvPr/>
        </p:nvSpPr>
        <p:spPr>
          <a:xfrm>
            <a:off x="2978726" y="4554729"/>
            <a:ext cx="5361709" cy="31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傷病者から離れているか確認</a:t>
            </a:r>
            <a:endParaRPr kumimoji="1" lang="en-US" altLang="ja-JP" sz="16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0C14FEF-9003-CDBF-EACB-A219807A8A53}"/>
              </a:ext>
            </a:extLst>
          </p:cNvPr>
          <p:cNvCxnSpPr>
            <a:stCxn id="2" idx="3"/>
            <a:endCxn id="8" idx="1"/>
          </p:cNvCxnSpPr>
          <p:nvPr/>
        </p:nvCxnSpPr>
        <p:spPr>
          <a:xfrm flipV="1">
            <a:off x="2326433" y="2622649"/>
            <a:ext cx="652294" cy="17228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3898F2B-59DA-0B18-E9B7-D4FDD1103465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2326433" y="3041683"/>
            <a:ext cx="652293" cy="1303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61D031B-DF0F-D0F9-2ADD-E6BE19B25423}"/>
              </a:ext>
            </a:extLst>
          </p:cNvPr>
          <p:cNvCxnSpPr>
            <a:stCxn id="2" idx="3"/>
            <a:endCxn id="9" idx="1"/>
          </p:cNvCxnSpPr>
          <p:nvPr/>
        </p:nvCxnSpPr>
        <p:spPr>
          <a:xfrm flipV="1">
            <a:off x="2326433" y="3460716"/>
            <a:ext cx="652293" cy="8848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3CECA67-7D90-9AD4-27E3-DDEED1F6AE3C}"/>
              </a:ext>
            </a:extLst>
          </p:cNvPr>
          <p:cNvCxnSpPr>
            <a:stCxn id="2" idx="3"/>
            <a:endCxn id="12" idx="1"/>
          </p:cNvCxnSpPr>
          <p:nvPr/>
        </p:nvCxnSpPr>
        <p:spPr>
          <a:xfrm flipV="1">
            <a:off x="2326433" y="3877972"/>
            <a:ext cx="652293" cy="467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FCB183E-82B7-2222-7F39-CCBB8E6DA10F}"/>
              </a:ext>
            </a:extLst>
          </p:cNvPr>
          <p:cNvCxnSpPr>
            <a:stCxn id="2" idx="3"/>
            <a:endCxn id="13" idx="1"/>
          </p:cNvCxnSpPr>
          <p:nvPr/>
        </p:nvCxnSpPr>
        <p:spPr>
          <a:xfrm flipV="1">
            <a:off x="2326433" y="4294619"/>
            <a:ext cx="652293" cy="50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5F7267E-6433-914C-1A64-F3F84C1C53F5}"/>
              </a:ext>
            </a:extLst>
          </p:cNvPr>
          <p:cNvCxnSpPr>
            <a:stCxn id="2" idx="3"/>
            <a:endCxn id="21" idx="1"/>
          </p:cNvCxnSpPr>
          <p:nvPr/>
        </p:nvCxnSpPr>
        <p:spPr>
          <a:xfrm>
            <a:off x="2326433" y="4345533"/>
            <a:ext cx="652293" cy="365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7279A7A-4234-8C2D-4DD4-5855F72A4560}"/>
              </a:ext>
            </a:extLst>
          </p:cNvPr>
          <p:cNvCxnSpPr>
            <a:cxnSpLocks/>
            <a:stCxn id="2" idx="3"/>
            <a:endCxn id="15" idx="1"/>
          </p:cNvCxnSpPr>
          <p:nvPr/>
        </p:nvCxnSpPr>
        <p:spPr>
          <a:xfrm>
            <a:off x="2326433" y="4345533"/>
            <a:ext cx="652293" cy="7852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8E50FE9-74D3-6061-DDF6-48C2FD587FE6}"/>
              </a:ext>
            </a:extLst>
          </p:cNvPr>
          <p:cNvCxnSpPr>
            <a:cxnSpLocks/>
            <a:stCxn id="2" idx="3"/>
            <a:endCxn id="19" idx="1"/>
          </p:cNvCxnSpPr>
          <p:nvPr/>
        </p:nvCxnSpPr>
        <p:spPr>
          <a:xfrm>
            <a:off x="2326433" y="4345533"/>
            <a:ext cx="652293" cy="12048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5DBFFFB-0B53-AF4F-D194-5D933A409142}"/>
              </a:ext>
            </a:extLst>
          </p:cNvPr>
          <p:cNvCxnSpPr>
            <a:cxnSpLocks/>
            <a:stCxn id="2" idx="3"/>
            <a:endCxn id="20" idx="1"/>
          </p:cNvCxnSpPr>
          <p:nvPr/>
        </p:nvCxnSpPr>
        <p:spPr>
          <a:xfrm>
            <a:off x="2326433" y="4345533"/>
            <a:ext cx="652293" cy="1624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755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2DFF6-E808-DFED-0F14-426DF9FC5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8F1C002-4E98-14E7-1640-9D383CF72252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DB5B5-DA89-F215-F18E-3807F984B65D}"/>
              </a:ext>
            </a:extLst>
          </p:cNvPr>
          <p:cNvSpPr txBox="1"/>
          <p:nvPr/>
        </p:nvSpPr>
        <p:spPr>
          <a:xfrm>
            <a:off x="7282356" y="3710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（シナリオ訓練）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04BCE6-7B2B-A2C6-2705-D7BE0E398101}"/>
              </a:ext>
            </a:extLst>
          </p:cNvPr>
          <p:cNvSpPr txBox="1"/>
          <p:nvPr/>
        </p:nvSpPr>
        <p:spPr>
          <a:xfrm>
            <a:off x="425903" y="1009480"/>
            <a:ext cx="85800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シナリオトレーニング方法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初級編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救命講習テキスト（Ｐ２０）を参照し、いつ、どこで、誰が、どうした、呼び掛ける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とどうだったを組み合わせ、実際に訓練する。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中級編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身近で発生する可能性がある想定から、以下のように訓練を組み立て実施する。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8AACEE3C-39E9-F06C-2663-ADAEA0E7D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C4678C1-A487-98AC-A058-9CB313DCE331}"/>
              </a:ext>
            </a:extLst>
          </p:cNvPr>
          <p:cNvGrpSpPr/>
          <p:nvPr/>
        </p:nvGrpSpPr>
        <p:grpSpPr>
          <a:xfrm>
            <a:off x="452284" y="3176382"/>
            <a:ext cx="8371737" cy="3477090"/>
            <a:chOff x="452284" y="3176382"/>
            <a:chExt cx="8371737" cy="3477090"/>
          </a:xfrm>
        </p:grpSpPr>
        <p:sp>
          <p:nvSpPr>
            <p:cNvPr id="19" name="二等辺三角形 18">
              <a:extLst>
                <a:ext uri="{FF2B5EF4-FFF2-40B4-BE49-F238E27FC236}">
                  <a16:creationId xmlns:a16="http://schemas.microsoft.com/office/drawing/2014/main" id="{2C84F1B1-C55C-B322-1D28-585C2C688D0B}"/>
                </a:ext>
              </a:extLst>
            </p:cNvPr>
            <p:cNvSpPr/>
            <p:nvPr/>
          </p:nvSpPr>
          <p:spPr>
            <a:xfrm rot="10800000">
              <a:off x="4405745" y="4873362"/>
              <a:ext cx="332510" cy="13547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58CF5A18-B41A-F7CC-76E6-E943583FB9C9}"/>
                </a:ext>
              </a:extLst>
            </p:cNvPr>
            <p:cNvGrpSpPr/>
            <p:nvPr/>
          </p:nvGrpSpPr>
          <p:grpSpPr>
            <a:xfrm>
              <a:off x="452284" y="3176382"/>
              <a:ext cx="8371737" cy="3477090"/>
              <a:chOff x="452284" y="3176382"/>
              <a:chExt cx="8371737" cy="3477090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501D6E10-CE5F-EBAF-155A-4385E59D3455}"/>
                  </a:ext>
                </a:extLst>
              </p:cNvPr>
              <p:cNvGrpSpPr/>
              <p:nvPr/>
            </p:nvGrpSpPr>
            <p:grpSpPr>
              <a:xfrm>
                <a:off x="452284" y="3176382"/>
                <a:ext cx="8371737" cy="3477090"/>
                <a:chOff x="425900" y="3172677"/>
                <a:chExt cx="8371737" cy="3477090"/>
              </a:xfrm>
            </p:grpSpPr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25AD87E5-FBA3-E385-4133-AA9CD48AB208}"/>
                    </a:ext>
                  </a:extLst>
                </p:cNvPr>
                <p:cNvSpPr/>
                <p:nvPr/>
              </p:nvSpPr>
              <p:spPr>
                <a:xfrm>
                  <a:off x="425900" y="3172677"/>
                  <a:ext cx="8371734" cy="37407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400" dirty="0">
                      <a:solidFill>
                        <a:srgbClr val="0070C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（事前準備）緊急時における最善の行動（手本となる行動）</a:t>
                  </a:r>
                </a:p>
              </p:txBody>
            </p:sp>
            <p:sp>
              <p:nvSpPr>
                <p:cNvPr id="11" name="正方形/長方形 10">
                  <a:extLst>
                    <a:ext uri="{FF2B5EF4-FFF2-40B4-BE49-F238E27FC236}">
                      <a16:creationId xmlns:a16="http://schemas.microsoft.com/office/drawing/2014/main" id="{07AAC42F-DF52-07DE-6358-A159016C7322}"/>
                    </a:ext>
                  </a:extLst>
                </p:cNvPr>
                <p:cNvSpPr/>
                <p:nvPr/>
              </p:nvSpPr>
              <p:spPr>
                <a:xfrm>
                  <a:off x="425900" y="3793281"/>
                  <a:ext cx="8371734" cy="37407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400" dirty="0">
                      <a:solidFill>
                        <a:srgbClr val="0070C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（事前準備）最善の行動（手本となる行動）を阻害する要因は何か</a:t>
                  </a:r>
                </a:p>
              </p:txBody>
            </p:sp>
            <p:sp>
              <p:nvSpPr>
                <p:cNvPr id="12" name="二等辺三角形 11">
                  <a:extLst>
                    <a:ext uri="{FF2B5EF4-FFF2-40B4-BE49-F238E27FC236}">
                      <a16:creationId xmlns:a16="http://schemas.microsoft.com/office/drawing/2014/main" id="{1319EDA6-370E-98B9-FEB4-D630B6770305}"/>
                    </a:ext>
                  </a:extLst>
                </p:cNvPr>
                <p:cNvSpPr/>
                <p:nvPr/>
              </p:nvSpPr>
              <p:spPr>
                <a:xfrm rot="10800000">
                  <a:off x="4379360" y="3614488"/>
                  <a:ext cx="332510" cy="13547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BD422F81-E54E-E6A6-82A0-AEE89468FF8D}"/>
                    </a:ext>
                  </a:extLst>
                </p:cNvPr>
                <p:cNvSpPr/>
                <p:nvPr/>
              </p:nvSpPr>
              <p:spPr>
                <a:xfrm>
                  <a:off x="425900" y="4413885"/>
                  <a:ext cx="8371734" cy="37407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400" dirty="0">
                      <a:solidFill>
                        <a:srgbClr val="0070C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（事前準備）阻害する要因に焦点を当てた想定を考える</a:t>
                  </a:r>
                </a:p>
              </p:txBody>
            </p:sp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6B4DF543-7E5D-412E-F302-E18DE33CDD3E}"/>
                    </a:ext>
                  </a:extLst>
                </p:cNvPr>
                <p:cNvSpPr/>
                <p:nvPr/>
              </p:nvSpPr>
              <p:spPr>
                <a:xfrm>
                  <a:off x="425901" y="5034489"/>
                  <a:ext cx="8371733" cy="37407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400" dirty="0">
                      <a:solidFill>
                        <a:srgbClr val="0070C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（以下、実際の講習で）想定に基づき、受講者に最善の行動を考えさせる（グループ討議等）</a:t>
                  </a:r>
                </a:p>
              </p:txBody>
            </p:sp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00F1593C-9BC5-2D3B-65A7-F81146687744}"/>
                    </a:ext>
                  </a:extLst>
                </p:cNvPr>
                <p:cNvSpPr/>
                <p:nvPr/>
              </p:nvSpPr>
              <p:spPr>
                <a:xfrm>
                  <a:off x="425901" y="5655093"/>
                  <a:ext cx="8371733" cy="37407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400" dirty="0">
                      <a:solidFill>
                        <a:srgbClr val="0070C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検討結果を発表させ、全体のイメージを共有・助言し、実際に想定訓練を行う</a:t>
                  </a:r>
                </a:p>
              </p:txBody>
            </p:sp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3BAFE8F5-D1CD-DCE9-9F7E-1DC0FC513088}"/>
                    </a:ext>
                  </a:extLst>
                </p:cNvPr>
                <p:cNvSpPr/>
                <p:nvPr/>
              </p:nvSpPr>
              <p:spPr>
                <a:xfrm>
                  <a:off x="425903" y="6275695"/>
                  <a:ext cx="8371734" cy="37407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400" dirty="0">
                      <a:solidFill>
                        <a:srgbClr val="0070C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訓練後、頭で分かっていても、思うように行動できないことを実感してもらい、訓練の大切さを理解する</a:t>
                  </a:r>
                </a:p>
              </p:txBody>
            </p:sp>
          </p:grpSp>
          <p:sp>
            <p:nvSpPr>
              <p:cNvPr id="18" name="二等辺三角形 17">
                <a:extLst>
                  <a:ext uri="{FF2B5EF4-FFF2-40B4-BE49-F238E27FC236}">
                    <a16:creationId xmlns:a16="http://schemas.microsoft.com/office/drawing/2014/main" id="{B8602598-876C-37C8-49D4-B92BD70B9698}"/>
                  </a:ext>
                </a:extLst>
              </p:cNvPr>
              <p:cNvSpPr/>
              <p:nvPr/>
            </p:nvSpPr>
            <p:spPr>
              <a:xfrm rot="10800000">
                <a:off x="4405745" y="4252984"/>
                <a:ext cx="332510" cy="13547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二等辺三角形 19">
                <a:extLst>
                  <a:ext uri="{FF2B5EF4-FFF2-40B4-BE49-F238E27FC236}">
                    <a16:creationId xmlns:a16="http://schemas.microsoft.com/office/drawing/2014/main" id="{FFE0363C-D612-44EA-F7AD-231E00A1D3F3}"/>
                  </a:ext>
                </a:extLst>
              </p:cNvPr>
              <p:cNvSpPr/>
              <p:nvPr/>
            </p:nvSpPr>
            <p:spPr>
              <a:xfrm rot="10800000">
                <a:off x="4405745" y="5497740"/>
                <a:ext cx="332510" cy="13547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二等辺三角形 20">
              <a:extLst>
                <a:ext uri="{FF2B5EF4-FFF2-40B4-BE49-F238E27FC236}">
                  <a16:creationId xmlns:a16="http://schemas.microsoft.com/office/drawing/2014/main" id="{614FC8DF-B3DD-4ADC-713D-796488C1B961}"/>
                </a:ext>
              </a:extLst>
            </p:cNvPr>
            <p:cNvSpPr/>
            <p:nvPr/>
          </p:nvSpPr>
          <p:spPr>
            <a:xfrm rot="10800000">
              <a:off x="4405745" y="6112493"/>
              <a:ext cx="332510" cy="13547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2288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2DFF6-E808-DFED-0F14-426DF9FC5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8F1C002-4E98-14E7-1640-9D383CF72252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DB5B5-DA89-F215-F18E-3807F984B65D}"/>
              </a:ext>
            </a:extLst>
          </p:cNvPr>
          <p:cNvSpPr txBox="1"/>
          <p:nvPr/>
        </p:nvSpPr>
        <p:spPr>
          <a:xfrm>
            <a:off x="7282356" y="3710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（シナリオ訓練）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04BCE6-7B2B-A2C6-2705-D7BE0E398101}"/>
              </a:ext>
            </a:extLst>
          </p:cNvPr>
          <p:cNvSpPr txBox="1"/>
          <p:nvPr/>
        </p:nvSpPr>
        <p:spPr>
          <a:xfrm>
            <a:off x="425904" y="1009480"/>
            <a:ext cx="8265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シナリオトレーニング方法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上級編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初級編、中級編の想定をもとに、</a:t>
            </a: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想定した場所で訓練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を行う。これにより、実際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の距離感や時間経過を実感し、緊急時の活動に活かす。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8AACEE3C-39E9-F06C-2663-ADAEA0E7D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D4B6B464-06A2-B8A7-1D99-4857BDE1735D}"/>
              </a:ext>
            </a:extLst>
          </p:cNvPr>
          <p:cNvSpPr/>
          <p:nvPr/>
        </p:nvSpPr>
        <p:spPr>
          <a:xfrm>
            <a:off x="1191491" y="3004069"/>
            <a:ext cx="2396836" cy="849861"/>
          </a:xfrm>
          <a:prstGeom prst="wedgeRoundRectCallout">
            <a:avLst>
              <a:gd name="adj1" fmla="val 54311"/>
              <a:gd name="adj2" fmla="val 83692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実際に大きな声じゃないと</a:t>
            </a:r>
            <a:endPara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声が届かない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6C8B6D2-F05E-DCBD-D0BB-6FB161436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080" y="3987915"/>
            <a:ext cx="1155840" cy="1569660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885247E-7775-5140-1DCD-1A64461B27B0}"/>
              </a:ext>
            </a:extLst>
          </p:cNvPr>
          <p:cNvSpPr/>
          <p:nvPr/>
        </p:nvSpPr>
        <p:spPr>
          <a:xfrm>
            <a:off x="5747294" y="3004069"/>
            <a:ext cx="2396836" cy="849861"/>
          </a:xfrm>
          <a:prstGeom prst="wedgeRoundRectCallout">
            <a:avLst>
              <a:gd name="adj1" fmla="val -52047"/>
              <a:gd name="adj2" fmla="val 83692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すぐに人は来ないかも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EEADE159-3C8C-72EC-D65F-41C79756A556}"/>
              </a:ext>
            </a:extLst>
          </p:cNvPr>
          <p:cNvSpPr/>
          <p:nvPr/>
        </p:nvSpPr>
        <p:spPr>
          <a:xfrm>
            <a:off x="1191491" y="4998659"/>
            <a:ext cx="2396836" cy="849861"/>
          </a:xfrm>
          <a:prstGeom prst="wedgeRoundRectCallout">
            <a:avLst>
              <a:gd name="adj1" fmla="val 50843"/>
              <a:gd name="adj2" fmla="val -80960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すぐにＡＥＤが届かない</a:t>
            </a: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832F65F9-F437-36B3-7325-6AD00BF4806F}"/>
              </a:ext>
            </a:extLst>
          </p:cNvPr>
          <p:cNvSpPr/>
          <p:nvPr/>
        </p:nvSpPr>
        <p:spPr>
          <a:xfrm>
            <a:off x="5747294" y="4982610"/>
            <a:ext cx="2396836" cy="849861"/>
          </a:xfrm>
          <a:prstGeom prst="wedgeRoundRectCallout">
            <a:avLst>
              <a:gd name="adj1" fmla="val -52047"/>
              <a:gd name="adj2" fmla="val -80960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すぐに救急車は来ない</a:t>
            </a:r>
          </a:p>
        </p:txBody>
      </p:sp>
    </p:spTree>
    <p:extLst>
      <p:ext uri="{BB962C8B-B14F-4D97-AF65-F5344CB8AC3E}">
        <p14:creationId xmlns:p14="http://schemas.microsoft.com/office/powerpoint/2010/main" val="2046380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2DFF6-E808-DFED-0F14-426DF9FC5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8F1C002-4E98-14E7-1640-9D383CF72252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DB5B5-DA89-F215-F18E-3807F984B65D}"/>
              </a:ext>
            </a:extLst>
          </p:cNvPr>
          <p:cNvSpPr txBox="1"/>
          <p:nvPr/>
        </p:nvSpPr>
        <p:spPr>
          <a:xfrm>
            <a:off x="7282356" y="37100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．講習内容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（質疑応答）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04BCE6-7B2B-A2C6-2705-D7BE0E398101}"/>
              </a:ext>
            </a:extLst>
          </p:cNvPr>
          <p:cNvSpPr txBox="1"/>
          <p:nvPr/>
        </p:nvSpPr>
        <p:spPr>
          <a:xfrm>
            <a:off x="425904" y="1174569"/>
            <a:ext cx="82658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講習で受講者からの質問に回答するために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主な参考資料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応急手当指導者標準テキスト（東京法令出版）　定価（税抜）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3,600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救急蘇生法の指針　市民用・解説編（へるす出版）　定価（税抜）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1,600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その他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ＹｏｕＴｕｂｅや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Chat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ＧＰＴ等のＡＩで検索・閲覧する方法もあります。ただし、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情報の正確さを確認する必要があります。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8AACEE3C-39E9-F06C-2663-ADAEA0E7D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0688A7E-284A-8F19-1FEF-A7A55A2C9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79" y="2768552"/>
            <a:ext cx="1952898" cy="273405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F98E7B0-B7BF-B875-B52F-225E77CBF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576" y="2926468"/>
            <a:ext cx="1738447" cy="241822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50E83A7-363A-E694-0A65-F9010E68F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237" y="2926469"/>
            <a:ext cx="1584472" cy="220352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C054A4-FC09-3629-267A-DF6B25181AE1}"/>
              </a:ext>
            </a:extLst>
          </p:cNvPr>
          <p:cNvSpPr txBox="1"/>
          <p:nvPr/>
        </p:nvSpPr>
        <p:spPr>
          <a:xfrm>
            <a:off x="5247670" y="4979389"/>
            <a:ext cx="3506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（参考）</a:t>
            </a:r>
            <a:endParaRPr kumimoji="1" lang="en-US" altLang="ja-JP" sz="1400" dirty="0"/>
          </a:p>
          <a:p>
            <a:r>
              <a:rPr kumimoji="1" lang="en-US" altLang="ja-JP" sz="1400" dirty="0"/>
              <a:t>https://www.jrc-cpr.org/jrc-guideline-2020/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58392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F03FAD-5E5D-A6FF-8DF4-0D33CA602424}"/>
              </a:ext>
            </a:extLst>
          </p:cNvPr>
          <p:cNvSpPr txBox="1"/>
          <p:nvPr/>
        </p:nvSpPr>
        <p:spPr>
          <a:xfrm>
            <a:off x="6677891" y="157049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．講習の評価と改善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425903" y="1174569"/>
            <a:ext cx="82921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講習の評価（自らを振り返る）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講習全体の企画・進行管理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目的・目標の明確化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講習の到達目標を受講者にしっかり伝えられたか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プログラム構成・流れ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内容の優先度を踏まえた流れがスムーズだったか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過不足なく必要なカリキュラムが含まれていたか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時間配分・講習進行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各セッションで時間超過や不足がなかったか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余裕をもって質疑応答や実技練習の時間を確保できたか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指導内容・教え方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分かりやすい言葉づかい・説明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難しい専門用語や理論ばかりでなく、図解や事例を示して分かりやすく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解説できたか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受講者の反応を見ながら、理解度に応じて補足説明を行ったか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31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F03FAD-5E5D-A6FF-8DF4-0D33CA602424}"/>
              </a:ext>
            </a:extLst>
          </p:cNvPr>
          <p:cNvSpPr txBox="1"/>
          <p:nvPr/>
        </p:nvSpPr>
        <p:spPr>
          <a:xfrm>
            <a:off x="6677891" y="157049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．講習の評価と改善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425903" y="1174569"/>
            <a:ext cx="82921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講習の評価（自らを振り返る）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実技デモンストレーションの質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胸骨圧迫や人工呼吸の方法、ＡＥＤ装着の手順など、正確でお手本になる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デモができたか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受講者が混乱しないように、一連の手技を区切って説明し、復習もしやすい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指導を行ったか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受講者のレベルに合わせた指導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初心者向け講習なのか、経験者向け講習なのか、対象者によって指導内容を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調整したか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受講者ごとの理解度や習熟度の差に配慮し、フォローアップを行ったか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受講者とのコミュニケーション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双方向性の確保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講師の一方的な説明だけではなく、受講者へ問い掛けや意見を求める場面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を作ったか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8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F03FAD-5E5D-A6FF-8DF4-0D33CA602424}"/>
              </a:ext>
            </a:extLst>
          </p:cNvPr>
          <p:cNvSpPr txBox="1"/>
          <p:nvPr/>
        </p:nvSpPr>
        <p:spPr>
          <a:xfrm>
            <a:off x="6677891" y="157049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．講習の評価と改善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425903" y="1174569"/>
            <a:ext cx="82921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講習の評価（自らを振り返る）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フィードバック・修正指導の方法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胸骨圧迫の深さやリズムなど、実技のチェックポイントを的確にフィード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バックできたか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間違いやすい点を指摘するだけでなく、正しい動作につなげる具体的な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アドバイスを行えたか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受講者のモチベーション維持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受講者の頑張りや上達度を適度に褒め、やる気を引き出したか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疲れが見えたときに適度に休憩を挟んだり、進行を調整したか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　実技の練習環境・安全管理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資器材の準備と使い方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訓練人形やＡＥＤトレーナーなど、必要物品を十分に用意していたか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予備電池や替えの電極パッドなどを用意していたか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衛生管理・感染予防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受講者に対して、手指消毒や手洗いなどを周知できたか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器材の消毒や丁寧な取扱いなどを周知できたか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5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F03FAD-5E5D-A6FF-8DF4-0D33CA602424}"/>
              </a:ext>
            </a:extLst>
          </p:cNvPr>
          <p:cNvSpPr txBox="1"/>
          <p:nvPr/>
        </p:nvSpPr>
        <p:spPr>
          <a:xfrm>
            <a:off x="6677891" y="157049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．講習の評価と改善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425903" y="1174569"/>
            <a:ext cx="829219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講習の評価（自らを振り返る）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実技エリアの安全確保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十分なスペースの確保や障害物の移動など、転倒やけがのリスクを減らすよ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う配慮できたか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講習に集中できる環境（証明、換気、騒音対策等）を整えていたか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　受講者からの学び・満足度の把握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質疑応答の対応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受講者からの質問に丁寧かつ的確に答え、分からないことは後日回答するな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どのフォローを行ったか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質問しやすい雰囲気をつくれていたか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アンケート・反応の収集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アンケートを実施するなど、内容や指導方法への評価を確認したか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講習中の受講者の様子（理解度、集中度、表情等）を観察し、改善点を見出し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理解度の検証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実技テストや簡易チェックシートなどを使い、受講者がどこまで理解・習得で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きたか。また、不十分な点があれば、その場で補足できたか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5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32F1D-30F1-4E9A-BF72-0D882BDA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30E5352-A04D-552B-5F65-2960123E7347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74332F-7064-6038-6BC4-FA4E6F644E75}"/>
              </a:ext>
            </a:extLst>
          </p:cNvPr>
          <p:cNvSpPr txBox="1"/>
          <p:nvPr/>
        </p:nvSpPr>
        <p:spPr>
          <a:xfrm>
            <a:off x="7185686" y="15704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164A33-58AE-768B-2C19-164362421155}"/>
              </a:ext>
            </a:extLst>
          </p:cNvPr>
          <p:cNvSpPr txBox="1"/>
          <p:nvPr/>
        </p:nvSpPr>
        <p:spPr>
          <a:xfrm>
            <a:off x="425903" y="1174569"/>
            <a:ext cx="829219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応急手当普及員講習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応急手当普及員になるためには、</a:t>
            </a: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応急手当普及員講習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を受講する必要があり、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一般の方向けには、</a:t>
            </a:r>
            <a:r>
              <a:rPr kumimoji="1" lang="zh-TW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一般財団法人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zh-TW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京都市防災協会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（京都市市民防災センター）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が開催しています。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講習には、新たに認定を受けるための３日間（８時間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３日）の</a:t>
            </a: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本講習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と３時間の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再講習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があります。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注：「</a:t>
            </a:r>
            <a:r>
              <a:rPr kumimoji="1"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応急手当普及推進事業所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」に認定された事業所等に在籍する応急手当普及員の方は、京都市防災協会が開催する再講習とは別に、京都市消防局が開催する日時指定（年４回）の</a:t>
            </a:r>
            <a:r>
              <a:rPr kumimoji="1"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無料の再講習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（場所は京都市市民防災センター）を受講できます。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F6D93009-FF90-3A80-27A0-0C59A56C7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17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F03FAD-5E5D-A6FF-8DF4-0D33CA602424}"/>
              </a:ext>
            </a:extLst>
          </p:cNvPr>
          <p:cNvSpPr txBox="1"/>
          <p:nvPr/>
        </p:nvSpPr>
        <p:spPr>
          <a:xfrm>
            <a:off x="6677891" y="157049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．講習の評価と改善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425903" y="1174569"/>
            <a:ext cx="829219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講習の評価（自らを振り返る）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　自己評価と次回への改善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講師の準備・知識量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最新のガイドラインに基づいた指導内容を提供できたか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不明点や疑問がでた際に即時に説明できるよう、事前に十分な情報収集や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確認を行っていたか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指導方法・プレゼンスキル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声の大きさ、話す速度、受講者とのアイコンタクトなど、プレゼンテーション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スキルを適切に使えたか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「説明→デモ→練習→確認」といった段階的な教え方が分かりやすかったか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継続的なスキルアップの計画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講習後に自己評価を行い、足りなかった点や改善が必要な部分を明確にで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きたか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次回の講習に向けて講習計画を改善できたか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53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F03FAD-5E5D-A6FF-8DF4-0D33CA602424}"/>
              </a:ext>
            </a:extLst>
          </p:cNvPr>
          <p:cNvSpPr txBox="1"/>
          <p:nvPr/>
        </p:nvSpPr>
        <p:spPr>
          <a:xfrm>
            <a:off x="6677891" y="157049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．講習の評価と改善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425903" y="1174569"/>
            <a:ext cx="82921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講習の評価（自らを振り返る）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　まとめ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応急手当普及員が救命講習を実施した後は、講習前の計画・講習時の進行・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受講者への対応・講師自身の指導方法まで、包括的に振り返ることが大切です。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「受講者の理解度と満足度の向上」「講習の安全性と効率の確保」という２つの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視点を軸に、次回の指導内容や進め方をブラッシュアップしていきましょう。継続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的に自己評価と改善を重ねることで、より質の高い救命講習を実施できるよう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になります。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40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F03FAD-5E5D-A6FF-8DF4-0D33CA602424}"/>
              </a:ext>
            </a:extLst>
          </p:cNvPr>
          <p:cNvSpPr txBox="1"/>
          <p:nvPr/>
        </p:nvSpPr>
        <p:spPr>
          <a:xfrm>
            <a:off x="6677891" y="37100"/>
            <a:ext cx="2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．講習の評価と改善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（フィードバック）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290945" y="1196139"/>
            <a:ext cx="8562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受講者からのフィードバック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99700C8-9108-3732-604B-E80B394A57DB}"/>
              </a:ext>
            </a:extLst>
          </p:cNvPr>
          <p:cNvSpPr/>
          <p:nvPr/>
        </p:nvSpPr>
        <p:spPr>
          <a:xfrm>
            <a:off x="777522" y="1934803"/>
            <a:ext cx="7588953" cy="6463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フィードバックの収集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（口頭、アンケート、ディスカッション等）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CF6B50F-2B7D-371F-B847-6C38A87E51CC}"/>
              </a:ext>
            </a:extLst>
          </p:cNvPr>
          <p:cNvSpPr/>
          <p:nvPr/>
        </p:nvSpPr>
        <p:spPr>
          <a:xfrm>
            <a:off x="777522" y="2782669"/>
            <a:ext cx="7588953" cy="6463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フィードバックの設問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（講習内容の理解度、講師の説明・進行について、実技練習の時間・環境等）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82C54F6-FA47-A630-7D69-DBF65B39F015}"/>
              </a:ext>
            </a:extLst>
          </p:cNvPr>
          <p:cNvSpPr/>
          <p:nvPr/>
        </p:nvSpPr>
        <p:spPr>
          <a:xfrm>
            <a:off x="777522" y="3630535"/>
            <a:ext cx="7588953" cy="6463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フィードバック分析と活用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（定量的な分析、定性的な分析、分析結果を踏まえた改善策等）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7B2A4AD-5DB3-39D9-03A5-BC76F4A00D36}"/>
              </a:ext>
            </a:extLst>
          </p:cNvPr>
          <p:cNvSpPr/>
          <p:nvPr/>
        </p:nvSpPr>
        <p:spPr>
          <a:xfrm>
            <a:off x="777522" y="4478401"/>
            <a:ext cx="7588953" cy="6463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フィードバックを受ける際の注意点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（否定的な意見（改善へのヒントとなる）への対応、講師間での共有）</a:t>
            </a:r>
          </a:p>
        </p:txBody>
      </p:sp>
    </p:spTree>
    <p:extLst>
      <p:ext uri="{BB962C8B-B14F-4D97-AF65-F5344CB8AC3E}">
        <p14:creationId xmlns:p14="http://schemas.microsoft.com/office/powerpoint/2010/main" val="2183506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F03FAD-5E5D-A6FF-8DF4-0D33CA602424}"/>
              </a:ext>
            </a:extLst>
          </p:cNvPr>
          <p:cNvSpPr txBox="1"/>
          <p:nvPr/>
        </p:nvSpPr>
        <p:spPr>
          <a:xfrm>
            <a:off x="6677891" y="37100"/>
            <a:ext cx="2466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．講習の評価と改善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（講習内容や指導方法の改善）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290945" y="1196139"/>
            <a:ext cx="8562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講習内容や指導方法の改善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99700C8-9108-3732-604B-E80B394A57DB}"/>
              </a:ext>
            </a:extLst>
          </p:cNvPr>
          <p:cNvSpPr/>
          <p:nvPr/>
        </p:nvSpPr>
        <p:spPr>
          <a:xfrm>
            <a:off x="777522" y="1934803"/>
            <a:ext cx="7588953" cy="8478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講習内容の改善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（学習目標の再確認・再設定、優先順位の見直し、最新ガイドラインの反映、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日常生活に即した具体例の追加、進行計画の見直し等）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8DF23B0-B11C-7DC6-7C43-461F09A50D93}"/>
              </a:ext>
            </a:extLst>
          </p:cNvPr>
          <p:cNvSpPr/>
          <p:nvPr/>
        </p:nvSpPr>
        <p:spPr>
          <a:xfrm>
            <a:off x="777521" y="3005067"/>
            <a:ext cx="7588953" cy="8478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講習方法の改善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（多様な学習スタイルへの対応、段階的な指導、シナリオ訓練の強化等）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27EEB49-69AF-963E-352B-3FA4115B7F08}"/>
              </a:ext>
            </a:extLst>
          </p:cNvPr>
          <p:cNvSpPr/>
          <p:nvPr/>
        </p:nvSpPr>
        <p:spPr>
          <a:xfrm>
            <a:off x="777520" y="4075331"/>
            <a:ext cx="7588953" cy="8478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教材・器材の充実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（教材の分かりやすさ、適切な数の器材の準備、衛生管理・安全管理の徹底等）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D356BEF-D34D-3176-6253-AC02A80B9A6C}"/>
              </a:ext>
            </a:extLst>
          </p:cNvPr>
          <p:cNvSpPr/>
          <p:nvPr/>
        </p:nvSpPr>
        <p:spPr>
          <a:xfrm>
            <a:off x="777519" y="5145595"/>
            <a:ext cx="7588953" cy="8478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講習スキルの向上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（知識のアップデート、プレゼンテーション・ファシリテーション力の強化、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コミュニケーション力の向上等）</a:t>
            </a:r>
          </a:p>
        </p:txBody>
      </p:sp>
    </p:spTree>
    <p:extLst>
      <p:ext uri="{BB962C8B-B14F-4D97-AF65-F5344CB8AC3E}">
        <p14:creationId xmlns:p14="http://schemas.microsoft.com/office/powerpoint/2010/main" val="2844726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F03FAD-5E5D-A6FF-8DF4-0D33CA602424}"/>
              </a:ext>
            </a:extLst>
          </p:cNvPr>
          <p:cNvSpPr txBox="1"/>
          <p:nvPr/>
        </p:nvSpPr>
        <p:spPr>
          <a:xfrm>
            <a:off x="6677891" y="37100"/>
            <a:ext cx="246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．講習の評価と改善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（次回の講習に向けた検討）</a:t>
            </a:r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290945" y="1196139"/>
            <a:ext cx="8562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次回の講習に向けた検討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99700C8-9108-3732-604B-E80B394A57DB}"/>
              </a:ext>
            </a:extLst>
          </p:cNvPr>
          <p:cNvSpPr/>
          <p:nvPr/>
        </p:nvSpPr>
        <p:spPr>
          <a:xfrm>
            <a:off x="777522" y="1761622"/>
            <a:ext cx="7588953" cy="22423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カリキュラム構成の見直し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優先度に応じた内容配分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最新ガイドライン・知識の反映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受講者の声を生かした追加項目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27EEB49-69AF-963E-352B-3FA4115B7F08}"/>
              </a:ext>
            </a:extLst>
          </p:cNvPr>
          <p:cNvSpPr/>
          <p:nvPr/>
        </p:nvSpPr>
        <p:spPr>
          <a:xfrm>
            <a:off x="777520" y="4116895"/>
            <a:ext cx="7588953" cy="22423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指導方法の改善・工夫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実技練習の時間配分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シナリオ訓練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多様な学習方法の組合せ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教材のアップデート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629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F03FAD-5E5D-A6FF-8DF4-0D33CA602424}"/>
              </a:ext>
            </a:extLst>
          </p:cNvPr>
          <p:cNvSpPr txBox="1"/>
          <p:nvPr/>
        </p:nvSpPr>
        <p:spPr>
          <a:xfrm>
            <a:off x="6677891" y="37100"/>
            <a:ext cx="2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．講習の評価と改善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（その他手続き）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290945" y="1196139"/>
            <a:ext cx="85621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手続き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事業所普及員のみ、器材貸出あり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事業所（講習場所）所在地を管轄する消防署（分署）の市民指導担当への連絡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en-US" altLang="ja-JP" sz="1400" dirty="0">
                <a:latin typeface="Aptos" panose="020B0004020202020204" pitchFamily="34" charset="0"/>
                <a:ea typeface="BIZ UDPゴシック" panose="020B0400000000000000" pitchFamily="50" charset="-128"/>
                <a:hlinkClick r:id="rId2"/>
              </a:rPr>
              <a:t>https://www.city.kyoto.lg.jp/shobo/page/0000159860.html</a:t>
            </a:r>
            <a:endParaRPr kumimoji="1" lang="en-US" altLang="ja-JP" dirty="0">
              <a:latin typeface="Aptos" panose="020B0004020202020204" pitchFamily="34" charset="0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申請書類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講習実施計画表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救命講習申込書（ＬＩＮＥの場合は不要）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貸出申請書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京都市暴力団排除条例に係る誓約書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借用書（仮受け時に提出）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en-US" altLang="ja-JP" sz="1400" dirty="0">
                <a:ea typeface="BIZ UDPゴシック" panose="020B0400000000000000" pitchFamily="50" charset="-128"/>
                <a:hlinkClick r:id="rId3"/>
              </a:rPr>
              <a:t>https://www.city.kyoto.lg.jp/shobo/page/0000164785.html</a:t>
            </a:r>
            <a:endParaRPr kumimoji="1" lang="en-US" altLang="ja-JP" sz="1400" dirty="0"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消防署（分署）から受け取るもの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ＬＩＮＥ申込用ＱＲコード（参加ＱＲ、修了ＱＲ）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修了証（ＬＩＮＥ申込み以外）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6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290945" y="1196139"/>
            <a:ext cx="85621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手続き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事業所普及員のみ、器材貸出なし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事業所（講習場所）所在地を管轄する消防署（分署）の市民指導担当への連絡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en-US" altLang="ja-JP" sz="1400" dirty="0">
                <a:ea typeface="BIZ UDPゴシック" panose="020B0400000000000000" pitchFamily="50" charset="-128"/>
                <a:hlinkClick r:id="rId2"/>
              </a:rPr>
              <a:t>https://www.city.kyoto.lg.jp/shobo/page/0000159860.html</a:t>
            </a:r>
            <a:endParaRPr kumimoji="1" lang="en-US" altLang="ja-JP" dirty="0"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申請書類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講習実施計画表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救命講習申込書（ＬＩＮＥの場合は不要）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en-US" altLang="ja-JP" sz="1400" dirty="0">
                <a:ea typeface="BIZ UDPゴシック" panose="020B0400000000000000" pitchFamily="50" charset="-128"/>
                <a:hlinkClick r:id="rId3"/>
              </a:rPr>
              <a:t>https://www.city.kyoto.lg.jp/shobo/page/0000164785.html</a:t>
            </a:r>
            <a:endParaRPr kumimoji="1" lang="en-US" altLang="ja-JP" sz="1400" dirty="0"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⑶　消防署（分署）から受け取るもの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ＬＩＮＥ申込用ＱＲコード（参加ＱＲ、修了ＱＲ）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修了証（ＬＩＮＥ申込み以外）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CB6EFB-56A2-D496-DC68-927EBCFCF763}"/>
              </a:ext>
            </a:extLst>
          </p:cNvPr>
          <p:cNvSpPr txBox="1"/>
          <p:nvPr/>
        </p:nvSpPr>
        <p:spPr>
          <a:xfrm>
            <a:off x="6677891" y="37100"/>
            <a:ext cx="2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．講習の評価と改善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（その他手続き）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713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53F8-7778-D625-32BD-00599F44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D7DCD5-788C-89F0-84EA-3A0768E5600C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2A296-C9A0-ABB8-74A2-9466EA55385E}"/>
              </a:ext>
            </a:extLst>
          </p:cNvPr>
          <p:cNvSpPr txBox="1"/>
          <p:nvPr/>
        </p:nvSpPr>
        <p:spPr>
          <a:xfrm>
            <a:off x="290945" y="1196139"/>
            <a:ext cx="856210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手続き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事業所普及員と消防職員が共同で実施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⑴　事業所（講習場所）所在地を管轄する消防署（分署）の市民指導担当への連絡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en-US" altLang="ja-JP" sz="1400" dirty="0">
                <a:ea typeface="BIZ UDPゴシック" panose="020B0400000000000000" pitchFamily="50" charset="-128"/>
                <a:hlinkClick r:id="rId2"/>
              </a:rPr>
              <a:t>https://www.city.kyoto.lg.jp/shobo/page/0000159860.html</a:t>
            </a:r>
            <a:endParaRPr kumimoji="1" lang="en-US" altLang="ja-JP" dirty="0"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⑵　申請書類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救命講習申込書（ＬＩＮＥの場合は不要）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en-US" altLang="ja-JP" sz="1400" dirty="0">
                <a:ea typeface="BIZ UDPゴシック" panose="020B0400000000000000" pitchFamily="50" charset="-128"/>
                <a:hlinkClick r:id="rId3"/>
              </a:rPr>
              <a:t>https://www.city.kyoto.lg.jp/shobo/page/0000164785.html</a:t>
            </a:r>
            <a:endParaRPr kumimoji="1" lang="en-US" altLang="ja-JP" sz="1400" dirty="0"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2A266125-A47D-2A21-7370-3F26077B0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698F29-1CA6-31BC-C2B7-4BD8A64D8D49}"/>
              </a:ext>
            </a:extLst>
          </p:cNvPr>
          <p:cNvSpPr txBox="1"/>
          <p:nvPr/>
        </p:nvSpPr>
        <p:spPr>
          <a:xfrm>
            <a:off x="6677891" y="37100"/>
            <a:ext cx="2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．講習の評価と改善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（その他手続き）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52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1D9F6-60C0-9B90-8E3A-F6406D491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9CC5CAA-BFBA-DB38-42F7-CEE589D6D383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320F8-5E0B-A44E-21A9-634F023010C1}"/>
              </a:ext>
            </a:extLst>
          </p:cNvPr>
          <p:cNvSpPr txBox="1"/>
          <p:nvPr/>
        </p:nvSpPr>
        <p:spPr>
          <a:xfrm>
            <a:off x="7185686" y="15704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81B0B6-4CE4-46AE-2325-3C4B329C9839}"/>
              </a:ext>
            </a:extLst>
          </p:cNvPr>
          <p:cNvSpPr txBox="1"/>
          <p:nvPr/>
        </p:nvSpPr>
        <p:spPr>
          <a:xfrm>
            <a:off x="425903" y="1174569"/>
            <a:ext cx="82921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修了証の交付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応急手当普及員が開催した普通救命講習の受講者には、修了証を交付します。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修了証は、ＬＩＮＥ公式アカウント「救命講習のご案内＠京都市消防局」上での</a:t>
            </a: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デジタル修了証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が基本となります。ＬＩＮＥ又はスマートフォンをご利用でない場合は、紙の修了証となります。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救命入門コースは、テキストの一部分が参加証となっており、受講者の氏名及び受講日は手書きで記入します。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44FDE6B1-09EC-7438-E7FF-A3FFBABC2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6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5149E-D011-226E-89DC-E72DD722B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6CB0E5F-D258-5A5A-F79F-0451D5885EDA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B674C0-7257-D4EE-0DC7-3EC21AD963D4}"/>
              </a:ext>
            </a:extLst>
          </p:cNvPr>
          <p:cNvSpPr txBox="1"/>
          <p:nvPr/>
        </p:nvSpPr>
        <p:spPr>
          <a:xfrm>
            <a:off x="7185686" y="15704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ED0465-E1F4-4101-3949-740B00D8B971}"/>
              </a:ext>
            </a:extLst>
          </p:cNvPr>
          <p:cNvSpPr txBox="1"/>
          <p:nvPr/>
        </p:nvSpPr>
        <p:spPr>
          <a:xfrm>
            <a:off x="425903" y="1174569"/>
            <a:ext cx="82921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救命講習のご案内＠京都市消防局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京都市消防局では、令和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日から、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LINE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公式アカウント「救命講習のご案内＠京都市消防局」を活用した救命講習の申込みを受け付けています。個人での受講及び学校や事業所など団体での受講、どちらも御利用いただけます。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応急手当普及員が普通救命講習を開催する場合は、団体申込みとなります。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講習ごとに消防署（分署）からお知らせする</a:t>
            </a: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パスワードを入力・送信して受講者が各自自分のスマートフォンで申し込んでください。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救命入門コースの場合は、「救命講習のご案内＠京都市消防局」を使って申し込むことはできません。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ＬＩＮＥ又はスマートフォンを利用されていない受講者の方は、紙の申込書に必要事項を記入し、申し込んでいただく必要があります。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ea typeface="BIZ UDPゴシック" panose="020B0400000000000000" pitchFamily="50" charset="-128"/>
                <a:hlinkClick r:id="rId2"/>
              </a:rPr>
              <a:t>京都市消防局ＷＥＢページ　</a:t>
            </a:r>
            <a:r>
              <a:rPr kumimoji="1" lang="en-US" altLang="ja-JP" sz="1400" dirty="0">
                <a:ea typeface="BIZ UDPゴシック" panose="020B0400000000000000" pitchFamily="50" charset="-128"/>
                <a:hlinkClick r:id="rId2"/>
              </a:rPr>
              <a:t>https://www.city.kyoto.lg.jp/shobo/page/0000304952.html</a:t>
            </a:r>
            <a:endParaRPr kumimoji="1" lang="en-US" altLang="ja-JP" sz="1400" dirty="0"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8D23732F-780B-A306-5534-E4216332E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BB88D-CE0F-F58F-2B91-7EFA8A676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387E97-79B1-ABAB-F566-4AEE263D8EBD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FBE5D1-AD4F-D7D7-8F0C-C3BD2E921042}"/>
              </a:ext>
            </a:extLst>
          </p:cNvPr>
          <p:cNvSpPr txBox="1"/>
          <p:nvPr/>
        </p:nvSpPr>
        <p:spPr>
          <a:xfrm>
            <a:off x="7185686" y="15704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D1C0CB-EA2C-A541-2EF3-091EE645C814}"/>
              </a:ext>
            </a:extLst>
          </p:cNvPr>
          <p:cNvSpPr txBox="1"/>
          <p:nvPr/>
        </p:nvSpPr>
        <p:spPr>
          <a:xfrm>
            <a:off x="425903" y="1174569"/>
            <a:ext cx="829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普通救命講習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41549F71-3D23-194E-95DB-9CBEA5517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CAE31DDF-CC23-188B-DA10-688049025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3266"/>
              </p:ext>
            </p:extLst>
          </p:nvPr>
        </p:nvGraphicFramePr>
        <p:xfrm>
          <a:off x="359226" y="1946434"/>
          <a:ext cx="8425546" cy="4046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2">
                  <a:extLst>
                    <a:ext uri="{9D8B030D-6E8A-4147-A177-3AD203B41FA5}">
                      <a16:colId xmlns:a16="http://schemas.microsoft.com/office/drawing/2014/main" val="430995788"/>
                    </a:ext>
                  </a:extLst>
                </a:gridCol>
                <a:gridCol w="2202025">
                  <a:extLst>
                    <a:ext uri="{9D8B030D-6E8A-4147-A177-3AD203B41FA5}">
                      <a16:colId xmlns:a16="http://schemas.microsoft.com/office/drawing/2014/main" val="3753145375"/>
                    </a:ext>
                  </a:extLst>
                </a:gridCol>
                <a:gridCol w="2533262">
                  <a:extLst>
                    <a:ext uri="{9D8B030D-6E8A-4147-A177-3AD203B41FA5}">
                      <a16:colId xmlns:a16="http://schemas.microsoft.com/office/drawing/2014/main" val="2292592285"/>
                    </a:ext>
                  </a:extLst>
                </a:gridCol>
                <a:gridCol w="2318657">
                  <a:extLst>
                    <a:ext uri="{9D8B030D-6E8A-4147-A177-3AD203B41FA5}">
                      <a16:colId xmlns:a16="http://schemas.microsoft.com/office/drawing/2014/main" val="2385542731"/>
                    </a:ext>
                  </a:extLst>
                </a:gridCol>
              </a:tblGrid>
              <a:tr h="342900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普通救命講習（２～３年毎に再受講を推奨）</a:t>
                      </a:r>
                      <a:endParaRPr kumimoji="1" lang="ja-JP" altLang="en-US" sz="18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991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種類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Ⅰ</a:t>
                      </a:r>
                      <a:endParaRPr kumimoji="1" lang="ja-JP" altLang="en-US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Ⅱ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一定頻度者向け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Ⅲ</a:t>
                      </a:r>
                      <a:endParaRPr kumimoji="1" lang="ja-JP" altLang="en-US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104544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蘇生対象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成人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小児、乳児、新生児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308364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時間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３時間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４時間（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試験あり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３時間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9916146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到達目標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・心肺蘇生法を救急車が到着するのに要する時間程度できる。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・ＡＥＤについて理解し、正しく使用できる。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・異物除去及び大出血時の止血法を理解できる。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65268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標準的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実施要領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・実習を主体とする。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・１クラスの受講者数の標準は３０名程度とする。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・訓練用資機材一式に対し、受講者は５名以内が望ましい。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・指導者１名に対し、受講者は１０名以内が望ましい。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88548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備考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</a:t>
                      </a:r>
                      <a:r>
                        <a:rPr kumimoji="1" lang="en-US" altLang="ja-JP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e-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ラーニングや分割講習を可能とする。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・訓練用資機材を充実させることで、講習時間の短縮を可能とする。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46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81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0B188-3CA9-3741-70B5-4E137CBB7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B67A7A1-35DD-C2FF-FC93-7FEADFC5121D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2965F7-1ED4-D59D-2DF1-443089CF6361}"/>
              </a:ext>
            </a:extLst>
          </p:cNvPr>
          <p:cNvSpPr txBox="1"/>
          <p:nvPr/>
        </p:nvSpPr>
        <p:spPr>
          <a:xfrm>
            <a:off x="7185686" y="15704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4D1EBC-7461-49E9-002F-EBDDA0CCDF38}"/>
              </a:ext>
            </a:extLst>
          </p:cNvPr>
          <p:cNvSpPr txBox="1"/>
          <p:nvPr/>
        </p:nvSpPr>
        <p:spPr>
          <a:xfrm>
            <a:off x="425903" y="1174569"/>
            <a:ext cx="829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救命入門コース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6252EED4-8051-12A7-1F6C-CB1D43D11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C35E85EE-33BD-80D0-1D1C-952C1E2F3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8483"/>
              </p:ext>
            </p:extLst>
          </p:nvPr>
        </p:nvGraphicFramePr>
        <p:xfrm>
          <a:off x="359226" y="1980111"/>
          <a:ext cx="8425546" cy="39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2">
                  <a:extLst>
                    <a:ext uri="{9D8B030D-6E8A-4147-A177-3AD203B41FA5}">
                      <a16:colId xmlns:a16="http://schemas.microsoft.com/office/drawing/2014/main" val="430995788"/>
                    </a:ext>
                  </a:extLst>
                </a:gridCol>
                <a:gridCol w="3526972">
                  <a:extLst>
                    <a:ext uri="{9D8B030D-6E8A-4147-A177-3AD203B41FA5}">
                      <a16:colId xmlns:a16="http://schemas.microsoft.com/office/drawing/2014/main" val="3753145375"/>
                    </a:ext>
                  </a:extLst>
                </a:gridCol>
                <a:gridCol w="3526972">
                  <a:extLst>
                    <a:ext uri="{9D8B030D-6E8A-4147-A177-3AD203B41FA5}">
                      <a16:colId xmlns:a16="http://schemas.microsoft.com/office/drawing/2014/main" val="1030706725"/>
                    </a:ext>
                  </a:extLst>
                </a:gridCol>
              </a:tblGrid>
              <a:tr h="34290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救命入門コース</a:t>
                      </a:r>
                      <a:endParaRPr kumimoji="1" lang="ja-JP" altLang="en-US" sz="18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991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種類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９０分コース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４５分コース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991614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蘇生対象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成人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86966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到達目標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・胸骨圧迫を救急車が到着するのに要する時間程度できる。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・ＡＥＤを使用できる。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65268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標準的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実施要領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・実習を主体とする。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・１クラスの受講者数の標準は３０名程度とする。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・訓練用資機材一式に対し、受講者は５名</a:t>
                      </a:r>
                      <a:r>
                        <a:rPr kumimoji="1" lang="en-US" altLang="ja-JP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(90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分</a:t>
                      </a:r>
                      <a:r>
                        <a:rPr kumimoji="1" lang="en-US" altLang="ja-JP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)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／２名</a:t>
                      </a:r>
                      <a:r>
                        <a:rPr kumimoji="1" lang="en-US" altLang="ja-JP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(45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分</a:t>
                      </a:r>
                      <a:r>
                        <a:rPr kumimoji="1" lang="en-US" altLang="ja-JP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)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以内が望ましい。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・指導者１名に対し、受講者は１０名以内が望ましい。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88548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備考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・９０分コースは分割講習を可能とする。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・４５分コースは９０分コースの内容のうち、気道確保要領、人工　　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呼吸要領、シナリオ訓練を省略。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46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74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004CE-8BC5-9472-7CD0-41773589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FBC0CD3-19AC-994E-1BCC-4850A0CF5FE1}"/>
              </a:ext>
            </a:extLst>
          </p:cNvPr>
          <p:cNvSpPr/>
          <p:nvPr/>
        </p:nvSpPr>
        <p:spPr>
          <a:xfrm>
            <a:off x="0" y="0"/>
            <a:ext cx="9144000" cy="683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救命講習開催のポイント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46347C-DD86-213A-A932-10F8A7A18B20}"/>
              </a:ext>
            </a:extLst>
          </p:cNvPr>
          <p:cNvSpPr txBox="1"/>
          <p:nvPr/>
        </p:nvSpPr>
        <p:spPr>
          <a:xfrm>
            <a:off x="7185686" y="15704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１．事前準備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D5FEE2-27B8-F41B-AB9C-86A8BC9609E4}"/>
              </a:ext>
            </a:extLst>
          </p:cNvPr>
          <p:cNvSpPr txBox="1"/>
          <p:nvPr/>
        </p:nvSpPr>
        <p:spPr>
          <a:xfrm>
            <a:off x="425903" y="1174569"/>
            <a:ext cx="82921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レッスンプラン</a:t>
            </a:r>
            <a:r>
              <a: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レッスンプランとは、指導者が、担当する指導項目をどのように指導するか、何を、どのように、何分間で指導するかなどを具体的に作成するものです。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5885854D-8C1A-BF7A-6592-332BE792A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" y="-1"/>
            <a:ext cx="1039091" cy="1039091"/>
          </a:xfrm>
          <a:prstGeom prst="rect">
            <a:avLst/>
          </a:prstGeom>
        </p:spPr>
      </p:pic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01EE2B61-2EB0-12CD-14A3-B51EDDEF7D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139896"/>
              </p:ext>
            </p:extLst>
          </p:nvPr>
        </p:nvGraphicFramePr>
        <p:xfrm>
          <a:off x="6095402" y="2669130"/>
          <a:ext cx="2622694" cy="3833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20000" imgH="8944560" progId="Word.Document.12">
                  <p:embed/>
                </p:oleObj>
              </mc:Choice>
              <mc:Fallback>
                <p:oleObj name="Document" r:id="rId3" imgW="6120000" imgH="89445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5402" y="2669130"/>
                        <a:ext cx="2622694" cy="3833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129D15-DE47-D2B9-5F75-37492E38495A}"/>
              </a:ext>
            </a:extLst>
          </p:cNvPr>
          <p:cNvSpPr txBox="1"/>
          <p:nvPr/>
        </p:nvSpPr>
        <p:spPr>
          <a:xfrm>
            <a:off x="425902" y="2669130"/>
            <a:ext cx="5117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例として、右に表を添付します。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レッスンプランは、受講する人の数や受講者の習熟度に応じて、時間配分を調節したり、基礎的な部分を減らし、応用部分を増やしたりすることも必要です。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44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18694</TotalTime>
  <Words>6146</Words>
  <Application>Microsoft Office PowerPoint</Application>
  <PresentationFormat>画面に合わせる (4:3)</PresentationFormat>
  <Paragraphs>686</Paragraphs>
  <Slides>47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4" baseType="lpstr">
      <vt:lpstr>BIZ UDPゴシック</vt:lpstr>
      <vt:lpstr>BIZ UDゴシック</vt:lpstr>
      <vt:lpstr>Aptos</vt:lpstr>
      <vt:lpstr>Aptos Display</vt:lpstr>
      <vt:lpstr>Arial</vt:lpstr>
      <vt:lpstr>Office テーマ</vt:lpstr>
      <vt:lpstr>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Yoshihisa OKA</dc:creator>
  <cp:lastModifiedBy>Kyoto</cp:lastModifiedBy>
  <cp:revision>31</cp:revision>
  <cp:lastPrinted>2025-02-13T04:19:11Z</cp:lastPrinted>
  <dcterms:created xsi:type="dcterms:W3CDTF">2024-11-02T07:36:19Z</dcterms:created>
  <dcterms:modified xsi:type="dcterms:W3CDTF">2025-11-10T02:21:17Z</dcterms:modified>
</cp:coreProperties>
</file>