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3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4B5A2-B952-44B8-8A43-EB6384DBE463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C425E-A4AC-40F0-89FF-D8E506C843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5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C425E-A4AC-40F0-89FF-D8E506C8432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60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35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31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22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91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1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5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04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58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07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73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BC86-430B-4848-BF7C-4A195CC57F6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B385-8A76-40DD-9E1B-E6D4633F3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85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2953" y="2367171"/>
            <a:ext cx="82780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脱炭素社会の構築に係る</a:t>
            </a:r>
            <a:r>
              <a:rPr lang="ja-JP" altLang="ja-JP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提言</a:t>
            </a:r>
            <a:endParaRPr lang="en-US" altLang="ja-JP" sz="4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（概要）</a:t>
            </a:r>
            <a:endParaRPr lang="en-US" altLang="ja-JP" sz="4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62979" y="5583382"/>
            <a:ext cx="4218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令和３年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３月</a:t>
            </a:r>
            <a:r>
              <a:rPr kumimoji="1" lang="en-US" altLang="ja-JP" sz="2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2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ゼロカーボン市区町村協議会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845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563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545" y="56254"/>
            <a:ext cx="278476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重点提言項目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331871"/>
              </p:ext>
            </p:extLst>
          </p:nvPr>
        </p:nvGraphicFramePr>
        <p:xfrm>
          <a:off x="0" y="456364"/>
          <a:ext cx="4572000" cy="62937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227428898"/>
                    </a:ext>
                  </a:extLst>
                </a:gridCol>
              </a:tblGrid>
              <a:tr h="2133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1.</a:t>
                      </a:r>
                      <a:r>
                        <a:rPr kumimoji="1" lang="ja-JP" altLang="ja-JP" sz="16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財政支援の規模拡大と柔軟化</a:t>
                      </a:r>
                    </a:p>
                    <a:p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・全国各地でのモデルケースの創設・脱炭素ドミノの　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実現のため、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財政支援の拡大が必要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・「まちづくり」と一体化した複数年にわたる機動的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な事業展開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が必要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400" b="1" i="0" u="none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新たな支援制度の創設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を含む財政支援の強化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を求め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5485855"/>
                  </a:ext>
                </a:extLst>
              </a:tr>
              <a:tr h="20260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2.</a:t>
                      </a:r>
                      <a:r>
                        <a:rPr kumimoji="1" lang="ja-JP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情報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の整備・</a:t>
                      </a:r>
                      <a:r>
                        <a:rPr kumimoji="1" lang="ja-JP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発信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及び</a:t>
                      </a:r>
                      <a:r>
                        <a:rPr kumimoji="1" lang="ja-JP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人材派遣の支援強化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・国の支援策や取組事例等の情報、エネルギーや金融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に関する専門的知見を有する人材が不足。地域の現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状や施策の効果把握のためのデータ整備も不十分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・地域のデータや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支援策の情報、専門的人材の知見等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を提供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するための措置を求める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018179"/>
                  </a:ext>
                </a:extLst>
              </a:tr>
              <a:tr h="2133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3.</a:t>
                      </a:r>
                      <a:r>
                        <a:rPr kumimoji="1" lang="ja-JP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縦割りを廃した国・地方の連携強化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・国の出先機関を始めとした各機関が縦割りを廃して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脱炭素化に取り組む必要がある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・既存の枠組みの強化も含め、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国と地方が連携し、継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続的に議論を行うための仕組みづくり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や、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地域間連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携の仕組みづくり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について、積極的な取組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を求める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335260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56203"/>
              </p:ext>
            </p:extLst>
          </p:nvPr>
        </p:nvGraphicFramePr>
        <p:xfrm>
          <a:off x="4572000" y="456364"/>
          <a:ext cx="4572000" cy="6164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227428898"/>
                    </a:ext>
                  </a:extLst>
                </a:gridCol>
              </a:tblGrid>
              <a:tr h="14885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4.</a:t>
                      </a:r>
                      <a:r>
                        <a:rPr kumimoji="1" lang="ja-JP" altLang="ja-JP" sz="15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意欲的な</a:t>
                      </a:r>
                      <a:r>
                        <a:rPr kumimoji="1" lang="en-US" altLang="ja-JP" sz="15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2030</a:t>
                      </a:r>
                      <a:r>
                        <a:rPr kumimoji="1" lang="ja-JP" altLang="ja-JP" sz="15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年温室効果ガス削減目標の設定</a:t>
                      </a:r>
                      <a:endParaRPr kumimoji="1" lang="en-US" altLang="ja-JP" sz="1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・国の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2030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年温室効果ガス削減目標については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2050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年カーボンニュートラルという目標と整合するべき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国の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2030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年温室効果ガス削減目標を少なくとも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45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％以上とする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ことを求める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5485855"/>
                  </a:ext>
                </a:extLst>
              </a:tr>
              <a:tr h="1668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5.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自治体の取組を加速化させる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新たな再エネ目標の設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定と、脱炭素を見据えたエネルギー政策の推進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・自治体や地域金融、企業の意思決定の後押しには、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国全体の具体的な再エネ導入目標が必要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2030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年時点における再エネ比率を見直し、少なく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とも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45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％以上とする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ことを求める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018179"/>
                  </a:ext>
                </a:extLst>
              </a:tr>
              <a:tr h="1492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6.</a:t>
                      </a:r>
                      <a:r>
                        <a:rPr kumimoji="1" lang="ja-JP" altLang="ja-JP" sz="15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脱炭素化への機運醸成に向けた国民運動の</a:t>
                      </a:r>
                      <a:r>
                        <a:rPr kumimoji="1" lang="ja-JP" altLang="en-US" sz="15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推進</a:t>
                      </a:r>
                      <a:endParaRPr kumimoji="1" lang="en-US" altLang="ja-JP" sz="1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・脱炭素社会の実現には、国民一人一人が脱炭素社会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の必要性を理解し、自発的な取組を行うことが必要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国民の機運醸成に向けた情報発信・普及啓発や環境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教育の更なる推進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を求める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335260"/>
                  </a:ext>
                </a:extLst>
              </a:tr>
              <a:tr h="853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7.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脱炭素社会</a:t>
                      </a:r>
                      <a:r>
                        <a:rPr kumimoji="1" lang="ja-JP" altLang="en-US" sz="15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の実現に向けたデジタル化の推進</a:t>
                      </a:r>
                      <a:endParaRPr kumimoji="1" lang="en-US" altLang="ja-JP" sz="15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・脱炭素化とデジタル化はグリーン成長のための車の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両輪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国全体での強靱なデジタルインフラと関連制度の整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備が必要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0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88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563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545" y="56254"/>
            <a:ext cx="278476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分野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別提言項目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7100"/>
              </p:ext>
            </p:extLst>
          </p:nvPr>
        </p:nvGraphicFramePr>
        <p:xfrm>
          <a:off x="0" y="456364"/>
          <a:ext cx="9144000" cy="64204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331149049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402681360"/>
                    </a:ext>
                  </a:extLst>
                </a:gridCol>
              </a:tblGrid>
              <a:tr h="1619179">
                <a:tc>
                  <a:txBody>
                    <a:bodyPr/>
                    <a:lstStyle/>
                    <a:p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1.</a:t>
                      </a:r>
                      <a:r>
                        <a:rPr kumimoji="1" lang="ja-JP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地域のエネルギーや資源の地産地消</a:t>
                      </a:r>
                      <a:endParaRPr kumimoji="1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500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地域と調和した導入拡大や地域間連携の強化を目指し、財政面・人材面の支援強化や、系統連系の増強・運用改善を求める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提言項目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・再エネ・省エネ機器、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再エネポテンシャル把握へ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の財政支援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・系統増強、運用改善等インフラ整備への支援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・地域新電力の成長過程に応じた支援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5.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生活衛生インフラ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脱炭素社会への移行に合わせた施設整備等への財政的支援、自治体への知見の提供等の拡充を求める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提言項目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・再エネ設備、高効率機器等の導入等に係る補助制度等の拡充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・廃棄物処理施設からの送電線・変電所容量等の系統拡充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・再エネを活用した収益性の向上等に関する知見の共有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529417"/>
                  </a:ext>
                </a:extLst>
              </a:tr>
              <a:tr h="1600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住まい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建築物等の脱炭素化は早期着手が必要。普及啓発や財政支援の強化に加え、省エネ基準適合義務化等、制度的対応を求める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提言項目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・ＺＥＨ住宅、省エネ・再エネ等設備への補助制度等の拡充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・省エネ基準の適合義務化等、ＺＥＢ・ＺＥＨの普及拡大に向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けた規制を含む法制度の整備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農山漁村・里山里海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農山漁村のポテンシャルを最大限に活用するための財政面、制度面、知見提供等の幅広い支援を求める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提言項目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・木質バイオマス活用への支援や木材を活用した建築物の優遇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・ソーラーシェアリングの促進に向けた財政的支援・規制緩和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・吸収源としての森林整備促進のための財政的・人材的支援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209656"/>
                  </a:ext>
                </a:extLst>
              </a:tr>
              <a:tr h="1600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まちづくり・地域交通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地域交通の脱炭素化のため、インフラ整備を含む財政的支援、技術的支援等を求める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提言項目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電動車導入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、充電スポット、水素ステーション整備等に係る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財政支援の拡充や税制優遇措置、設置基準の緩和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無人運転の実証等、運輸部門の脱炭素化に向けた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技術的支援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7.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働き方、社会参加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ワーケーションの誘致、脱炭素型ツアーの企画等の動きをさらに加速化させるための財政的支援、情報発信の強化等を求める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提言項目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・テレワーク等の環境整備及び維持に必要な財政的支援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・テレワーク環境の整備や環境保全型のワーケーションプログ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ラムの開発推進のための企業・人材の誘致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90507"/>
                  </a:ext>
                </a:extLst>
              </a:tr>
              <a:tr h="1600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4.</a:t>
                      </a:r>
                      <a:r>
                        <a:rPr kumimoji="1" lang="ja-JP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公共施設をはじめとする建築物・設備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公共施設の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ZEB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化を推進するため、国からの財政面・人材面の支援強化に加え、制度的対応を求める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提言項目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・公共施設の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ZEB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普及に向けた国の方針の明確化や、再エネ導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入等に係る設備費・改修費への財政的支援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・満たすべき省エネや再エネ基準のガイドライン等の策定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8.</a:t>
                      </a:r>
                      <a:r>
                        <a:rPr kumimoji="1" lang="ja-JP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地域の脱炭素を支える各分野共通の基盤・仕組み</a:t>
                      </a:r>
                      <a:endParaRPr kumimoji="1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500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レベル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の現状・施策効果の把握に向けた情報基盤整備、国民への普及啓発、カーボンプライシングの導入等を求める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提言項目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・関係者の連携促進、優良事例等の情報発信のための体制構築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GHG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排出量の正確な把握に資する各種データの整備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・炭素税等のカーボンプライシングの早期導入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74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2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1109</Words>
  <Application>Microsoft Office PowerPoint</Application>
  <PresentationFormat>画面に合わせる (4:3)</PresentationFormat>
  <Paragraphs>119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齋田 七彩</dc:creator>
  <cp:lastModifiedBy>吉田 光</cp:lastModifiedBy>
  <cp:revision>58</cp:revision>
  <dcterms:created xsi:type="dcterms:W3CDTF">2021-02-26T03:23:48Z</dcterms:created>
  <dcterms:modified xsi:type="dcterms:W3CDTF">2021-03-26T06:48:03Z</dcterms:modified>
</cp:coreProperties>
</file>