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6" r:id="rId3"/>
    <p:sldId id="258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E5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18EF4-8F8B-4A0B-A067-5D5FD4BE38D6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15D26-E25B-41C8-9565-492E85297A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024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BC381-CD20-0311-E8FD-B18A08618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C3E2D4-7E50-5515-6BF7-4F574C607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7CE202-0DC4-3B16-49DF-FE837360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F983F1-323E-E578-849D-99766A2CB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5FD274-4F8B-87C9-1736-232D2FA0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15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031A9-362D-0126-8C8D-F1922148B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738C75-FCA2-9735-672E-C54E00D129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F053AA-5532-834E-E432-4E7D0A75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0E22AD-7A4E-8BC2-2040-2B28C655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24C5B9-371D-128F-60DB-79DA59B0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02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0220F05-0E36-9D37-C808-2DF86DBDE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E8DD2D-0D87-85EA-4D98-7A6770C4B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10A085-2907-9898-8017-00344FFC6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8BC92E-5905-ED69-68F8-1410236D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865526-8CAE-5A76-4EE5-F9CC7859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088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4D95AD-EA6B-3338-3A65-A26395FB9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8419F1F-9181-818C-855E-6A0A1FA10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2D38BC-B1D4-EEA6-646D-DFBA1DC82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86693-CFE3-84E6-2F30-C69BC7A7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D98168-64D2-F885-63D2-BB603C27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345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79D1C5-76C7-0904-D0D1-95EE1C6CD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13937A-6FB1-D84F-B8D6-C005B96E3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862E-C2C8-D615-BBC5-F04D0272C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5069F1-70D9-4189-D5DA-024F797A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5668C6-B6BB-D95A-5471-4CB69C716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42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DD779D-B244-C5E8-D91C-086CD9837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DAE4B9-ECC3-A666-1383-157B3933D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CED52-9643-303C-5E95-8B26EABAA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E536CF-0C20-179D-84F0-4AC9D785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CE8900-E180-FD92-0BE6-83CF54F3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792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DD4BD-D686-F867-386E-EB8A773E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447BB5-1E1E-4B48-B905-DF417A0B5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755749-2EAF-83CF-3114-4A1D2B315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241615-95AB-6E79-12F1-55E7C8CF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F46DF5-ECB8-3264-FE85-D5208BDC7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7A8F25-5123-76F7-15DC-27271964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69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AF21B-6BA1-0DE6-720E-26A595892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639B21-DD8E-C06A-752B-84D607053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FE730B-CCC9-D48B-D6C1-F0E71900C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D7BFC5-1225-6EE1-1591-B9F223E7D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AB73461-E26E-6DC7-89FB-E36650E7F6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3B5B453-1363-1DDE-E433-4A93EF04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D5F642-D9DB-380D-F261-247777276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FC86056-37F3-26E4-EE6C-3626C0B3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182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3DDD0D-0073-3A94-BAFE-D2689F4C7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E51D79-225D-5D99-7935-99BC756F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1588AE7-FB40-B0C0-0C46-87949D2D6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C83E6B-08C1-268B-632E-2A7B3961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341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2AFBBD-BF05-DED4-BFC9-09959E00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2AF7F4-1A15-7126-5020-30E85379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9702668-2244-B6C9-0162-B7FF22C71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612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A6E9A1-35E2-A2F6-FCD1-17FDF962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7921EE-8E3C-2C62-3307-AD9ED8FDD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3A4B85-CDD2-ECCE-D15D-149AA7F627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A892BE-C992-21AF-3CD6-F035CCFD2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6619D6-9B88-F2C9-0F53-D18FE597F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564E80-0DD6-3BC3-52C9-65FC305F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577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2979D6-65E3-9831-1231-51D635831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1FD757-9A65-0439-52F6-8F17C9AB2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7912B8-A0B3-312D-C527-76861CCB4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41B6E5-3ADD-A0B7-2B4B-EBDB91ABC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695F11-E876-3DE3-6B5A-FFDC70D8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958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966BF-D675-76CE-C4F4-F8CFBCA0A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8AFAD9-9835-7C72-5F22-5BCACEA29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6E0917-1F93-FD57-8E8B-5A562E305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6B5056-0308-D083-DF72-0C50D5DF8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F08AD7-6C17-CFDD-1C35-A26905A95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335D4BD-F22F-2D6A-D10F-84F9FCE28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014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5FA74-5319-E813-9A58-B6BAD1C8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B9F8563-ACF1-E1C4-2335-98C8330BB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EC8961-8CA9-8861-2E43-A4FA3FEA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E61A2-03D4-1EFD-5D22-19FEF5684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69FC6C-88E7-04CF-1B6D-4CCBD125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318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027F4F-1660-D801-18EC-595E792EC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A68498-8EC0-AB60-392D-0E7DB3B75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5B73FF-1DF5-312E-584E-7D2B70EE3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F73F19-441A-680D-E7D5-2C984A97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81BBC9-9D67-69F4-D5F6-101C8CB5F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13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086ED0-2F25-16C3-255A-62B9C00E5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7637E36-3B40-5EB7-2065-7B544BCDF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72EA2D-6EA2-C691-8A33-7221CFF3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6BCEA6-4406-BB28-D15E-CF1F1AEF7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56F15F-A809-2F2A-18BC-0D25B3FF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97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7ED82-F6A8-587D-F23B-82B62032B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F70473-67C7-D086-0EF8-69D3FCCA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C80922-95A5-835C-97F4-0794E37EC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836C91-1926-5EF8-B2D4-470E26CC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0C9118-F692-1388-3AE6-AB7DA34B2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8BEF56-0F84-FC07-E54C-692BED40B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426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BAE3EF-7B16-53B7-07B0-079C04A3B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904734-7778-C421-2B05-4617B059B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A782FC-FD37-32AF-0788-382676AEE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9781B2D-44BD-0BB8-4EC2-C9A13E253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0D8AD3-D35D-ADBD-4517-9FEA3EE61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6AF5A0-4BB9-3D20-5D83-94CFC88B6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040BC57-5059-CEAB-5311-0BBD75155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C0A2063-5F9B-FF1B-D068-CF78B46B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87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E56CE7-0DDF-7F33-926B-0B2A77EB9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11F4F2-AABB-0BE0-81DE-AF611D6BA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319077-A122-3190-1B95-F5A590682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63A5CF5-4025-0952-82D3-1F73E9F1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91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B7A4041-ED82-B988-4504-B6FC2930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17A3308-0D3B-B1B5-0256-350E1125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548470-A6E3-A76C-A36C-824471A0C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19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706A49-544D-8C75-0911-ABC1BF6A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DD29E0-13A4-5FC1-8D37-CDA86D12C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569F43D-F616-C45E-1126-4D3FA96979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F026E6-27C3-AF6F-79B9-87439E7F9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8D4937-35FC-AFDD-E37C-BC2C222F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95BB03-ACE9-527F-00ED-DB926E0A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96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C93CC1-30E1-366E-DA04-5918FDBD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DAD5FD-35DE-CCE3-981C-C04B0E209E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76F5A50-B5FB-D0E7-D251-C7EA2618F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DAA3BF-C14F-B1E8-CD0E-E09665B9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ABE83-79C1-3C30-3206-D0A05D131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4DF95-A362-20C3-58CF-1F47D9EE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77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1D5D615-D849-A50A-744E-11AA00436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8BA40F-E252-5DDF-2C15-1A63A6103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713FF6-AC48-A9FE-0DCA-91D92F8C0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2E67A-26A7-471E-8504-D44ED4CD6FFB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D622F9-B751-82C0-0646-CEC966A77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83A107-7033-1625-90A6-6215E9267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B97A0-F031-4A86-B45F-F1A9859B37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26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660F85-D977-774F-5AB2-53AB30C3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カフェ名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4DBA5B-849C-548E-0FBF-D2C05395E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8E174B-3732-AF2B-B1D5-33E6DB779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671D-B0C1-4802-8849-EB114F723E61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F0ACCA-5562-A07A-A2E9-327543BE0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76DC1C-F0F1-0453-5BCE-0DC13BE566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CF25A-D003-4BB1-ADFB-B1001A4C36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03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24">
            <a:extLst>
              <a:ext uri="{FF2B5EF4-FFF2-40B4-BE49-F238E27FC236}">
                <a16:creationId xmlns:a16="http://schemas.microsoft.com/office/drawing/2014/main" id="{9568299D-764E-520C-DD8D-7B17FB91170B}"/>
              </a:ext>
            </a:extLst>
          </p:cNvPr>
          <p:cNvSpPr/>
          <p:nvPr/>
        </p:nvSpPr>
        <p:spPr>
          <a:xfrm>
            <a:off x="10434824" y="5146251"/>
            <a:ext cx="1619106" cy="1559349"/>
          </a:xfrm>
          <a:custGeom>
            <a:avLst/>
            <a:gdLst/>
            <a:ahLst/>
            <a:cxnLst/>
            <a:rect l="l" t="t" r="r" b="b"/>
            <a:pathLst>
              <a:path w="3024000" h="3024000">
                <a:moveTo>
                  <a:pt x="0" y="0"/>
                </a:moveTo>
                <a:lnTo>
                  <a:pt x="3024000" y="0"/>
                </a:lnTo>
                <a:lnTo>
                  <a:pt x="302400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ja-JP" altLang="en-US" dirty="0"/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B4BCE25-6DEF-8020-2485-F4F01C7829A3}"/>
              </a:ext>
            </a:extLst>
          </p:cNvPr>
          <p:cNvCxnSpPr>
            <a:cxnSpLocks/>
          </p:cNvCxnSpPr>
          <p:nvPr/>
        </p:nvCxnSpPr>
        <p:spPr>
          <a:xfrm>
            <a:off x="238168" y="1598306"/>
            <a:ext cx="0" cy="504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39A192-75FA-36DF-F974-599898D1568F}"/>
              </a:ext>
            </a:extLst>
          </p:cNvPr>
          <p:cNvSpPr txBox="1"/>
          <p:nvPr/>
        </p:nvSpPr>
        <p:spPr>
          <a:xfrm>
            <a:off x="379616" y="1497054"/>
            <a:ext cx="8777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次のページにありますプロフィール用紙を、１１月６日（水曜日）までにご提出ください。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（記入例は３ページ目にあります。）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7183800-A651-D056-5C5B-CB37525B2F47}"/>
              </a:ext>
            </a:extLst>
          </p:cNvPr>
          <p:cNvCxnSpPr>
            <a:cxnSpLocks/>
          </p:cNvCxnSpPr>
          <p:nvPr/>
        </p:nvCxnSpPr>
        <p:spPr>
          <a:xfrm>
            <a:off x="235036" y="2480474"/>
            <a:ext cx="0" cy="2268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0B890F8-1F85-1608-3E5D-25158BF81D3F}"/>
              </a:ext>
            </a:extLst>
          </p:cNvPr>
          <p:cNvSpPr txBox="1"/>
          <p:nvPr/>
        </p:nvSpPr>
        <p:spPr>
          <a:xfrm>
            <a:off x="379615" y="2447438"/>
            <a:ext cx="9805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【</a:t>
            </a:r>
            <a:r>
              <a:rPr kumimoji="1"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提出先・提出方法</a:t>
            </a:r>
            <a:r>
              <a:rPr kumimoji="1"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】</a:t>
            </a: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京</a:t>
            </a:r>
            <a:r>
              <a:rPr kumimoji="1"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都市保健福祉局健康長寿のまち・京都推進室健康長寿企画課　地域包括ケア第二担当</a:t>
            </a:r>
            <a:endParaRPr kumimoji="1" lang="en-US" altLang="ja-JP" spc="118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Zen Maru Gothic Medium"/>
            </a:endParaRP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（メール・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FAX</a:t>
            </a:r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・郵送で受付しています）</a:t>
            </a:r>
            <a:endParaRPr lang="en-US" altLang="ja-JP" spc="118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Zen Maru Gothic Medium"/>
            </a:endParaRPr>
          </a:p>
          <a:p>
            <a:endParaRPr lang="en-US" altLang="ja-JP" spc="118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Zen Maru Gothic Medium"/>
            </a:endParaRP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○メール　　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houkatu-care@city.kyoto.lg.jp</a:t>
            </a: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○</a:t>
            </a:r>
            <a:r>
              <a:rPr kumimoji="1"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FAX</a:t>
            </a:r>
            <a:r>
              <a:rPr kumimoji="1"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　　０７５－２２２－３４１６</a:t>
            </a:r>
            <a:endParaRPr kumimoji="1" lang="en-US" altLang="ja-JP" spc="118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sym typeface="Zen Maru Gothic Medium"/>
            </a:endParaRP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○郵送　　　〒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604</a:t>
            </a:r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－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8101</a:t>
            </a:r>
          </a:p>
          <a:p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　　　　　　　　　京都市中京区柳馬場通御池下る柳八幡町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65</a:t>
            </a:r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番地 京都朝日ビル</a:t>
            </a:r>
            <a:r>
              <a: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4</a:t>
            </a:r>
            <a:r>
              <a:rPr lang="ja-JP" altLang="en-US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rPr>
              <a:t>階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80483BC6-2234-B73A-5DB0-B04712C67F14}"/>
              </a:ext>
            </a:extLst>
          </p:cNvPr>
          <p:cNvCxnSpPr>
            <a:cxnSpLocks/>
          </p:cNvCxnSpPr>
          <p:nvPr/>
        </p:nvCxnSpPr>
        <p:spPr>
          <a:xfrm>
            <a:off x="250868" y="5263798"/>
            <a:ext cx="0" cy="9720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図 32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324FB337-8951-C418-1C89-9BDBF0312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1592"/>
            <a:ext cx="12192001" cy="1501761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9E81022-AE55-9660-C1B0-BFA6B7973954}"/>
              </a:ext>
            </a:extLst>
          </p:cNvPr>
          <p:cNvSpPr txBox="1"/>
          <p:nvPr/>
        </p:nvSpPr>
        <p:spPr>
          <a:xfrm>
            <a:off x="601249" y="341760"/>
            <a:ext cx="720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プロフィール用紙について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Rectangle 1">
            <a:extLst>
              <a:ext uri="{FF2B5EF4-FFF2-40B4-BE49-F238E27FC236}">
                <a16:creationId xmlns:a16="http://schemas.microsoft.com/office/drawing/2014/main" id="{1AE49C40-1562-AA38-0109-7B3CBD85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4030226E-C17C-A144-F73C-DAB39044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B5204982-949D-80EC-9E74-03F4D736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5" name="Freeform 40">
            <a:extLst>
              <a:ext uri="{FF2B5EF4-FFF2-40B4-BE49-F238E27FC236}">
                <a16:creationId xmlns:a16="http://schemas.microsoft.com/office/drawing/2014/main" id="{3034AB1C-2076-A791-C752-DE82CD9F0E0C}"/>
              </a:ext>
            </a:extLst>
          </p:cNvPr>
          <p:cNvSpPr/>
          <p:nvPr/>
        </p:nvSpPr>
        <p:spPr>
          <a:xfrm rot="19583712">
            <a:off x="335657" y="278230"/>
            <a:ext cx="373468" cy="510964"/>
          </a:xfrm>
          <a:custGeom>
            <a:avLst/>
            <a:gdLst/>
            <a:ahLst/>
            <a:cxnLst/>
            <a:rect l="l" t="t" r="r" b="b"/>
            <a:pathLst>
              <a:path w="373468" h="510964">
                <a:moveTo>
                  <a:pt x="0" y="0"/>
                </a:moveTo>
                <a:lnTo>
                  <a:pt x="373469" y="0"/>
                </a:lnTo>
                <a:lnTo>
                  <a:pt x="373469" y="510964"/>
                </a:lnTo>
                <a:lnTo>
                  <a:pt x="0" y="51096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5136F08-FEB7-E764-8BBE-880B8DE64F7C}"/>
              </a:ext>
            </a:extLst>
          </p:cNvPr>
          <p:cNvSpPr txBox="1"/>
          <p:nvPr/>
        </p:nvSpPr>
        <p:spPr>
          <a:xfrm>
            <a:off x="601249" y="5269328"/>
            <a:ext cx="8777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交流会当日、御提出いただいたプロフィールをもとに、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各参加者の皆様から自己紹介・カフェ紹介を行っていただきます（一人２分程度）。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どうぞよろしくお願いいたします。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6000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24">
            <a:extLst>
              <a:ext uri="{FF2B5EF4-FFF2-40B4-BE49-F238E27FC236}">
                <a16:creationId xmlns:a16="http://schemas.microsoft.com/office/drawing/2014/main" id="{9568299D-764E-520C-DD8D-7B17FB91170B}"/>
              </a:ext>
            </a:extLst>
          </p:cNvPr>
          <p:cNvSpPr/>
          <p:nvPr/>
        </p:nvSpPr>
        <p:spPr>
          <a:xfrm>
            <a:off x="10835066" y="754479"/>
            <a:ext cx="1619106" cy="1559349"/>
          </a:xfrm>
          <a:custGeom>
            <a:avLst/>
            <a:gdLst/>
            <a:ahLst/>
            <a:cxnLst/>
            <a:rect l="l" t="t" r="r" b="b"/>
            <a:pathLst>
              <a:path w="3024000" h="3024000">
                <a:moveTo>
                  <a:pt x="0" y="0"/>
                </a:moveTo>
                <a:lnTo>
                  <a:pt x="3024000" y="0"/>
                </a:lnTo>
                <a:lnTo>
                  <a:pt x="302400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B600EFF-B97E-4D7A-23B8-CFC0680FD192}"/>
              </a:ext>
            </a:extLst>
          </p:cNvPr>
          <p:cNvGrpSpPr/>
          <p:nvPr/>
        </p:nvGrpSpPr>
        <p:grpSpPr>
          <a:xfrm>
            <a:off x="225468" y="1370924"/>
            <a:ext cx="2071194" cy="5319754"/>
            <a:chOff x="450937" y="1164921"/>
            <a:chExt cx="2071194" cy="5319754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6B4BCE25-6DEF-8020-2485-F4F01C7829A3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1189973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F39A192-75FA-36DF-F974-599898D1568F}"/>
                </a:ext>
              </a:extLst>
            </p:cNvPr>
            <p:cNvSpPr txBox="1"/>
            <p:nvPr/>
          </p:nvSpPr>
          <p:spPr>
            <a:xfrm>
              <a:off x="601250" y="1164921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800" spc="118" dirty="0" err="1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開催場所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7183800-A651-D056-5C5B-CB37525B2F47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1724231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0B890F8-1F85-1608-3E5D-25158BF81D3F}"/>
                </a:ext>
              </a:extLst>
            </p:cNvPr>
            <p:cNvSpPr txBox="1"/>
            <p:nvPr/>
          </p:nvSpPr>
          <p:spPr>
            <a:xfrm>
              <a:off x="601250" y="1721486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800" spc="118" dirty="0" err="1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開催</a:t>
              </a:r>
              <a:r>
                <a:rPr lang="ja-JP" altLang="en-US" sz="18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日時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80125A0B-92FD-9C66-9E61-27B73558B977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2255744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FB0BAA6-B3E3-2C8B-0EB4-CA8E037C2339}"/>
                </a:ext>
              </a:extLst>
            </p:cNvPr>
            <p:cNvSpPr txBox="1"/>
            <p:nvPr/>
          </p:nvSpPr>
          <p:spPr>
            <a:xfrm>
              <a:off x="601250" y="2278051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参加費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85C97F-B44E-D603-E0B4-CE234A44879E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2837361"/>
              <a:ext cx="0" cy="61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466A506-80AF-46A2-4A95-1BC3DECBB89E}"/>
                </a:ext>
              </a:extLst>
            </p:cNvPr>
            <p:cNvSpPr txBox="1"/>
            <p:nvPr/>
          </p:nvSpPr>
          <p:spPr>
            <a:xfrm>
              <a:off x="601251" y="2782617"/>
              <a:ext cx="19208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こんなカフェ</a:t>
              </a:r>
              <a:endPara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目指してます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0483BC6-2234-B73A-5DB0-B04712C67F14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3606343"/>
              <a:ext cx="0" cy="97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146BA81-1094-6DBF-83B3-C24A761FEB59}"/>
                </a:ext>
              </a:extLst>
            </p:cNvPr>
            <p:cNvSpPr txBox="1"/>
            <p:nvPr/>
          </p:nvSpPr>
          <p:spPr>
            <a:xfrm>
              <a:off x="601250" y="3591072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活動内容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3E245AA-9CAC-A160-B1FA-72131F998FF3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4721980"/>
              <a:ext cx="0" cy="79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2C56372B-8EE3-DCB1-1001-1051CD4EA4BE}"/>
                </a:ext>
              </a:extLst>
            </p:cNvPr>
            <p:cNvSpPr txBox="1"/>
            <p:nvPr/>
          </p:nvSpPr>
          <p:spPr>
            <a:xfrm>
              <a:off x="601251" y="4689505"/>
              <a:ext cx="192087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カフェ運営</a:t>
              </a:r>
              <a:r>
                <a:rPr kumimoji="1" lang="en-US" altLang="ja-JP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…</a:t>
              </a: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実はこんなことで</a:t>
              </a:r>
              <a:endParaRPr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困ってます</a:t>
              </a:r>
              <a:r>
                <a:rPr lang="en-US" altLang="ja-JP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…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5408DD3-5A47-4BA8-658D-2754E1207A98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5673627"/>
              <a:ext cx="0" cy="79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225AFA9-E8F1-CBAB-D851-448CE6EA2873}"/>
                </a:ext>
              </a:extLst>
            </p:cNvPr>
            <p:cNvSpPr txBox="1"/>
            <p:nvPr/>
          </p:nvSpPr>
          <p:spPr>
            <a:xfrm>
              <a:off x="601251" y="5653678"/>
              <a:ext cx="1778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カフェで</a:t>
              </a:r>
              <a:endParaRPr kumimoji="1"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やってよかった</a:t>
              </a:r>
              <a:endParaRPr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プログラム♪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33" name="図 32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324FB337-8951-C418-1C89-9BDBF0312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1592"/>
            <a:ext cx="12192001" cy="1501761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9E81022-AE55-9660-C1B0-BFA6B7973954}"/>
              </a:ext>
            </a:extLst>
          </p:cNvPr>
          <p:cNvSpPr txBox="1"/>
          <p:nvPr/>
        </p:nvSpPr>
        <p:spPr>
          <a:xfrm>
            <a:off x="601249" y="341760"/>
            <a:ext cx="720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（カフェ名）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から来ました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（参加者氏名）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</a:p>
        </p:txBody>
      </p:sp>
      <p:pic>
        <p:nvPicPr>
          <p:cNvPr id="47" name="図 46" descr="おもちゃ, 人形, 部屋 が含まれている画像&#10;&#10;自動的に生成された説明">
            <a:extLst>
              <a:ext uri="{FF2B5EF4-FFF2-40B4-BE49-F238E27FC236}">
                <a16:creationId xmlns:a16="http://schemas.microsoft.com/office/drawing/2014/main" id="{66198F51-9002-C83C-3A57-811151A04AA8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5" y="3334669"/>
            <a:ext cx="3912295" cy="34036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85D154F-CBB4-7D8F-4E55-3F58AB398919}"/>
              </a:ext>
            </a:extLst>
          </p:cNvPr>
          <p:cNvSpPr txBox="1"/>
          <p:nvPr/>
        </p:nvSpPr>
        <p:spPr>
          <a:xfrm>
            <a:off x="8851314" y="4755173"/>
            <a:ext cx="27933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カフェの画像などがあれば貼付けてください</a:t>
            </a:r>
          </a:p>
        </p:txBody>
      </p:sp>
      <p:sp>
        <p:nvSpPr>
          <p:cNvPr id="50" name="Rectangle 1">
            <a:extLst>
              <a:ext uri="{FF2B5EF4-FFF2-40B4-BE49-F238E27FC236}">
                <a16:creationId xmlns:a16="http://schemas.microsoft.com/office/drawing/2014/main" id="{1AE49C40-1562-AA38-0109-7B3CBD85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4030226E-C17C-A144-F73C-DAB39044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B5204982-949D-80EC-9E74-03F4D736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5" name="Freeform 40">
            <a:extLst>
              <a:ext uri="{FF2B5EF4-FFF2-40B4-BE49-F238E27FC236}">
                <a16:creationId xmlns:a16="http://schemas.microsoft.com/office/drawing/2014/main" id="{3034AB1C-2076-A791-C752-DE82CD9F0E0C}"/>
              </a:ext>
            </a:extLst>
          </p:cNvPr>
          <p:cNvSpPr/>
          <p:nvPr/>
        </p:nvSpPr>
        <p:spPr>
          <a:xfrm rot="19583712">
            <a:off x="335657" y="278230"/>
            <a:ext cx="373468" cy="510964"/>
          </a:xfrm>
          <a:custGeom>
            <a:avLst/>
            <a:gdLst/>
            <a:ahLst/>
            <a:cxnLst/>
            <a:rect l="l" t="t" r="r" b="b"/>
            <a:pathLst>
              <a:path w="373468" h="510964">
                <a:moveTo>
                  <a:pt x="0" y="0"/>
                </a:moveTo>
                <a:lnTo>
                  <a:pt x="373469" y="0"/>
                </a:lnTo>
                <a:lnTo>
                  <a:pt x="373469" y="510964"/>
                </a:lnTo>
                <a:lnTo>
                  <a:pt x="0" y="510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7" name="Freeform 25">
            <a:extLst>
              <a:ext uri="{FF2B5EF4-FFF2-40B4-BE49-F238E27FC236}">
                <a16:creationId xmlns:a16="http://schemas.microsoft.com/office/drawing/2014/main" id="{D529B998-2C4D-7365-3481-C8A2B060ADB7}"/>
              </a:ext>
            </a:extLst>
          </p:cNvPr>
          <p:cNvSpPr/>
          <p:nvPr/>
        </p:nvSpPr>
        <p:spPr>
          <a:xfrm rot="5949023">
            <a:off x="11251609" y="1844185"/>
            <a:ext cx="3024000" cy="3089208"/>
          </a:xfrm>
          <a:custGeom>
            <a:avLst/>
            <a:gdLst/>
            <a:ahLst/>
            <a:cxnLst/>
            <a:rect l="l" t="t" r="r" b="b"/>
            <a:pathLst>
              <a:path w="3024000" h="3089208">
                <a:moveTo>
                  <a:pt x="0" y="0"/>
                </a:moveTo>
                <a:lnTo>
                  <a:pt x="3024000" y="0"/>
                </a:lnTo>
                <a:lnTo>
                  <a:pt x="3024000" y="3089208"/>
                </a:lnTo>
                <a:lnTo>
                  <a:pt x="0" y="308920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58" name="吹き出し: 円形 57">
            <a:extLst>
              <a:ext uri="{FF2B5EF4-FFF2-40B4-BE49-F238E27FC236}">
                <a16:creationId xmlns:a16="http://schemas.microsoft.com/office/drawing/2014/main" id="{FD821E2B-8CF9-DF19-0BEF-1A9839188EEF}"/>
              </a:ext>
            </a:extLst>
          </p:cNvPr>
          <p:cNvSpPr/>
          <p:nvPr/>
        </p:nvSpPr>
        <p:spPr>
          <a:xfrm>
            <a:off x="8006116" y="59786"/>
            <a:ext cx="3433592" cy="1409432"/>
          </a:xfrm>
          <a:prstGeom prst="wedgeEllipseCallout">
            <a:avLst>
              <a:gd name="adj1" fmla="val -65588"/>
              <a:gd name="adj2" fmla="val -30310"/>
            </a:avLst>
          </a:prstGeom>
          <a:solidFill>
            <a:srgbClr val="FFDE59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FCE59BF-0816-BA8E-3728-DB5A0C52F126}"/>
              </a:ext>
            </a:extLst>
          </p:cNvPr>
          <p:cNvSpPr txBox="1"/>
          <p:nvPr/>
        </p:nvSpPr>
        <p:spPr>
          <a:xfrm>
            <a:off x="8376746" y="258709"/>
            <a:ext cx="2038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最近のマイブームは</a:t>
            </a:r>
            <a:r>
              <a:rPr kumimoji="1" lang="en-US" altLang="ja-JP" sz="1400" dirty="0"/>
              <a:t>…</a:t>
            </a:r>
            <a:endParaRPr kumimoji="1" lang="ja-JP" altLang="en-US" sz="14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B4FDB0C-AD2E-83BB-74BF-1406719A6440}"/>
              </a:ext>
            </a:extLst>
          </p:cNvPr>
          <p:cNvSpPr txBox="1"/>
          <p:nvPr/>
        </p:nvSpPr>
        <p:spPr>
          <a:xfrm>
            <a:off x="10594536" y="956505"/>
            <a:ext cx="807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です！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B47475F-8B1C-C5C6-7271-FF9BE30E5F0E}"/>
              </a:ext>
            </a:extLst>
          </p:cNvPr>
          <p:cNvGrpSpPr/>
          <p:nvPr/>
        </p:nvGrpSpPr>
        <p:grpSpPr>
          <a:xfrm>
            <a:off x="2154476" y="1387579"/>
            <a:ext cx="6022299" cy="5245533"/>
            <a:chOff x="2154476" y="1387579"/>
            <a:chExt cx="6022299" cy="5245533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0EA83E9C-974B-84B5-81C8-2E9B9375EAC0}"/>
                </a:ext>
              </a:extLst>
            </p:cNvPr>
            <p:cNvSpPr txBox="1"/>
            <p:nvPr/>
          </p:nvSpPr>
          <p:spPr>
            <a:xfrm>
              <a:off x="2154476" y="1387579"/>
              <a:ext cx="60026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dirty="0"/>
            </a:p>
            <a:p>
              <a:endParaRPr kumimoji="1" lang="en-US" altLang="ja-JP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D6B30EF-2EC4-4020-B07A-0A8F9F38904C}"/>
                </a:ext>
              </a:extLst>
            </p:cNvPr>
            <p:cNvSpPr txBox="1"/>
            <p:nvPr/>
          </p:nvSpPr>
          <p:spPr>
            <a:xfrm>
              <a:off x="2154476" y="1978336"/>
              <a:ext cx="6002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D17EA93-5552-434C-2609-B4A158D65587}"/>
                </a:ext>
              </a:extLst>
            </p:cNvPr>
            <p:cNvSpPr txBox="1"/>
            <p:nvPr/>
          </p:nvSpPr>
          <p:spPr>
            <a:xfrm>
              <a:off x="2164284" y="2993966"/>
              <a:ext cx="60026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  <a:p>
              <a:endParaRPr kumimoji="1" lang="ja-JP" altLang="en-US" dirty="0"/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2FA0F466-9FE6-442D-3FCD-CFE94452F057}"/>
                </a:ext>
              </a:extLst>
            </p:cNvPr>
            <p:cNvSpPr txBox="1"/>
            <p:nvPr/>
          </p:nvSpPr>
          <p:spPr>
            <a:xfrm>
              <a:off x="2154476" y="3831843"/>
              <a:ext cx="600268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  <a:p>
              <a:endParaRPr lang="en-US" altLang="ja-JP" dirty="0"/>
            </a:p>
            <a:p>
              <a:endParaRPr kumimoji="1" lang="ja-JP" altLang="en-US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F730BB6-DF88-0F0A-94BC-673AEB62B21F}"/>
                </a:ext>
              </a:extLst>
            </p:cNvPr>
            <p:cNvSpPr txBox="1"/>
            <p:nvPr/>
          </p:nvSpPr>
          <p:spPr>
            <a:xfrm>
              <a:off x="2164284" y="5000651"/>
              <a:ext cx="60026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  <a:p>
              <a:endParaRPr kumimoji="1" lang="ja-JP" altLang="en-US" dirty="0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682024D-C77D-2FEF-0745-E19BEFF7FBDC}"/>
                </a:ext>
              </a:extLst>
            </p:cNvPr>
            <p:cNvSpPr txBox="1"/>
            <p:nvPr/>
          </p:nvSpPr>
          <p:spPr>
            <a:xfrm>
              <a:off x="2164284" y="5986781"/>
              <a:ext cx="600268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  <a:p>
              <a:endParaRPr kumimoji="1" lang="ja-JP" altLang="en-US" dirty="0"/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EAC54CB7-F778-38ED-3115-0D38CE4579A7}"/>
                </a:ext>
              </a:extLst>
            </p:cNvPr>
            <p:cNvSpPr txBox="1"/>
            <p:nvPr/>
          </p:nvSpPr>
          <p:spPr>
            <a:xfrm>
              <a:off x="2174092" y="2524443"/>
              <a:ext cx="60026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</p:txBody>
        </p:sp>
      </p:grpSp>
    </p:spTree>
    <p:extLst>
      <p:ext uri="{BB962C8B-B14F-4D97-AF65-F5344CB8AC3E}">
        <p14:creationId xmlns:p14="http://schemas.microsoft.com/office/powerpoint/2010/main" val="408300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24">
            <a:extLst>
              <a:ext uri="{FF2B5EF4-FFF2-40B4-BE49-F238E27FC236}">
                <a16:creationId xmlns:a16="http://schemas.microsoft.com/office/drawing/2014/main" id="{9568299D-764E-520C-DD8D-7B17FB91170B}"/>
              </a:ext>
            </a:extLst>
          </p:cNvPr>
          <p:cNvSpPr/>
          <p:nvPr/>
        </p:nvSpPr>
        <p:spPr>
          <a:xfrm>
            <a:off x="10835066" y="754479"/>
            <a:ext cx="1619106" cy="1559349"/>
          </a:xfrm>
          <a:custGeom>
            <a:avLst/>
            <a:gdLst/>
            <a:ahLst/>
            <a:cxnLst/>
            <a:rect l="l" t="t" r="r" b="b"/>
            <a:pathLst>
              <a:path w="3024000" h="3024000">
                <a:moveTo>
                  <a:pt x="0" y="0"/>
                </a:moveTo>
                <a:lnTo>
                  <a:pt x="3024000" y="0"/>
                </a:lnTo>
                <a:lnTo>
                  <a:pt x="3024000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1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CB600EFF-B97E-4D7A-23B8-CFC0680FD192}"/>
              </a:ext>
            </a:extLst>
          </p:cNvPr>
          <p:cNvGrpSpPr/>
          <p:nvPr/>
        </p:nvGrpSpPr>
        <p:grpSpPr>
          <a:xfrm>
            <a:off x="225468" y="1370924"/>
            <a:ext cx="2071194" cy="5319754"/>
            <a:chOff x="450937" y="1164921"/>
            <a:chExt cx="2071194" cy="5319754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6B4BCE25-6DEF-8020-2485-F4F01C7829A3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1189973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F39A192-75FA-36DF-F974-599898D1568F}"/>
                </a:ext>
              </a:extLst>
            </p:cNvPr>
            <p:cNvSpPr txBox="1"/>
            <p:nvPr/>
          </p:nvSpPr>
          <p:spPr>
            <a:xfrm>
              <a:off x="601250" y="1164921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800" spc="118" dirty="0" err="1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開催場所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7183800-A651-D056-5C5B-CB37525B2F47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1724231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90B890F8-1F85-1608-3E5D-25158BF81D3F}"/>
                </a:ext>
              </a:extLst>
            </p:cNvPr>
            <p:cNvSpPr txBox="1"/>
            <p:nvPr/>
          </p:nvSpPr>
          <p:spPr>
            <a:xfrm>
              <a:off x="601250" y="1721486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800" spc="118" dirty="0" err="1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開催</a:t>
              </a:r>
              <a:r>
                <a:rPr lang="ja-JP" altLang="en-US" sz="18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cs typeface="Zen Maru Gothic Medium"/>
                  <a:sym typeface="Zen Maru Gothic Medium"/>
                </a:rPr>
                <a:t>日時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80125A0B-92FD-9C66-9E61-27B73558B977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2255744"/>
              <a:ext cx="0" cy="396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FB0BAA6-B3E3-2C8B-0EB4-CA8E037C2339}"/>
                </a:ext>
              </a:extLst>
            </p:cNvPr>
            <p:cNvSpPr txBox="1"/>
            <p:nvPr/>
          </p:nvSpPr>
          <p:spPr>
            <a:xfrm>
              <a:off x="601250" y="2278051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参加費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D85C97F-B44E-D603-E0B4-CE234A44879E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2837361"/>
              <a:ext cx="0" cy="61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466A506-80AF-46A2-4A95-1BC3DECBB89E}"/>
                </a:ext>
              </a:extLst>
            </p:cNvPr>
            <p:cNvSpPr txBox="1"/>
            <p:nvPr/>
          </p:nvSpPr>
          <p:spPr>
            <a:xfrm>
              <a:off x="601251" y="2782617"/>
              <a:ext cx="19208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こんなカフェ</a:t>
              </a:r>
              <a:endParaRPr lang="en-US" altLang="ja-JP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目指してます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80483BC6-2234-B73A-5DB0-B04712C67F14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3606343"/>
              <a:ext cx="0" cy="97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146BA81-1094-6DBF-83B3-C24A761FEB59}"/>
                </a:ext>
              </a:extLst>
            </p:cNvPr>
            <p:cNvSpPr txBox="1"/>
            <p:nvPr/>
          </p:nvSpPr>
          <p:spPr>
            <a:xfrm>
              <a:off x="601250" y="3591072"/>
              <a:ext cx="1288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活動内容</a:t>
              </a:r>
              <a:endPara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C3E245AA-9CAC-A160-B1FA-72131F998FF3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4721980"/>
              <a:ext cx="0" cy="79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2C56372B-8EE3-DCB1-1001-1051CD4EA4BE}"/>
                </a:ext>
              </a:extLst>
            </p:cNvPr>
            <p:cNvSpPr txBox="1"/>
            <p:nvPr/>
          </p:nvSpPr>
          <p:spPr>
            <a:xfrm>
              <a:off x="601251" y="4689505"/>
              <a:ext cx="1920879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カフェ運営</a:t>
              </a:r>
              <a:r>
                <a:rPr kumimoji="1" lang="en-US" altLang="ja-JP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…</a:t>
              </a: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実はこんなことで</a:t>
              </a:r>
              <a:endParaRPr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困ってます</a:t>
              </a:r>
              <a:r>
                <a:rPr lang="en-US" altLang="ja-JP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…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5408DD3-5A47-4BA8-658D-2754E1207A98}"/>
                </a:ext>
              </a:extLst>
            </p:cNvPr>
            <p:cNvCxnSpPr>
              <a:cxnSpLocks/>
            </p:cNvCxnSpPr>
            <p:nvPr/>
          </p:nvCxnSpPr>
          <p:spPr>
            <a:xfrm>
              <a:off x="450937" y="5673627"/>
              <a:ext cx="0" cy="792000"/>
            </a:xfrm>
            <a:prstGeom prst="line">
              <a:avLst/>
            </a:prstGeom>
            <a:ln w="381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225AFA9-E8F1-CBAB-D851-448CE6EA2873}"/>
                </a:ext>
              </a:extLst>
            </p:cNvPr>
            <p:cNvSpPr txBox="1"/>
            <p:nvPr/>
          </p:nvSpPr>
          <p:spPr>
            <a:xfrm>
              <a:off x="601251" y="5653678"/>
              <a:ext cx="17786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カフェで</a:t>
              </a:r>
              <a:endParaRPr kumimoji="1"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やってよかった</a:t>
              </a:r>
              <a:endParaRPr lang="en-US" altLang="ja-JP" sz="1600" spc="118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sym typeface="Zen Maru Gothic Medium"/>
              </a:endParaRPr>
            </a:p>
            <a:p>
              <a:r>
                <a:rPr kumimoji="1" lang="ja-JP" altLang="en-US" sz="1600" spc="118" dirty="0">
                  <a:solidFill>
                    <a:srgbClr val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  <a:sym typeface="Zen Maru Gothic Medium"/>
                </a:rPr>
                <a:t>プログラム♪</a:t>
              </a:r>
              <a:endPara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pic>
        <p:nvPicPr>
          <p:cNvPr id="33" name="図 32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324FB337-8951-C418-1C89-9BDBF0312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1592"/>
            <a:ext cx="12192001" cy="1501761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9E81022-AE55-9660-C1B0-BFA6B7973954}"/>
              </a:ext>
            </a:extLst>
          </p:cNvPr>
          <p:cNvSpPr txBox="1"/>
          <p:nvPr/>
        </p:nvSpPr>
        <p:spPr>
          <a:xfrm>
            <a:off x="602153" y="598238"/>
            <a:ext cx="7711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オレンジカフェみやこ 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から来ました </a:t>
            </a:r>
            <a:r>
              <a:rPr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京都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花子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9920F3C-AAB6-07DE-7B04-15369FBF6994}"/>
              </a:ext>
            </a:extLst>
          </p:cNvPr>
          <p:cNvGrpSpPr/>
          <p:nvPr/>
        </p:nvGrpSpPr>
        <p:grpSpPr>
          <a:xfrm>
            <a:off x="2194959" y="1363568"/>
            <a:ext cx="6043101" cy="5245533"/>
            <a:chOff x="2503609" y="1352811"/>
            <a:chExt cx="7717545" cy="5245533"/>
          </a:xfrm>
        </p:grpSpPr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0EA83E9C-974B-84B5-81C8-2E9B9375EAC0}"/>
                </a:ext>
              </a:extLst>
            </p:cNvPr>
            <p:cNvSpPr txBox="1"/>
            <p:nvPr/>
          </p:nvSpPr>
          <p:spPr>
            <a:xfrm>
              <a:off x="2517732" y="1352811"/>
              <a:ext cx="76659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京都市役所　本庁舎１階　</a:t>
              </a:r>
              <a:endParaRPr lang="en-US" altLang="ja-JP" dirty="0"/>
            </a:p>
            <a:p>
              <a:endParaRPr kumimoji="1" lang="en-US" altLang="ja-JP" dirty="0"/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8D6B30EF-2EC4-4020-B07A-0A8F9F38904C}"/>
                </a:ext>
              </a:extLst>
            </p:cNvPr>
            <p:cNvSpPr txBox="1"/>
            <p:nvPr/>
          </p:nvSpPr>
          <p:spPr>
            <a:xfrm>
              <a:off x="2517732" y="1943568"/>
              <a:ext cx="76659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毎月第３木曜日　午後１時３０分～午後３時</a:t>
              </a:r>
              <a:endParaRPr kumimoji="1" lang="en-US" altLang="ja-JP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1D17EA93-5552-434C-2609-B4A158D65587}"/>
                </a:ext>
              </a:extLst>
            </p:cNvPr>
            <p:cNvSpPr txBox="1"/>
            <p:nvPr/>
          </p:nvSpPr>
          <p:spPr>
            <a:xfrm>
              <a:off x="2555226" y="3058646"/>
              <a:ext cx="76659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色々な人が交流できるアットホームなカフェ、地域の居場所を目指しています！</a:t>
              </a:r>
              <a:endParaRPr kumimoji="1" lang="en-US" altLang="ja-JP" dirty="0"/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2FA0F466-9FE6-442D-3FCD-CFE94452F057}"/>
                </a:ext>
              </a:extLst>
            </p:cNvPr>
            <p:cNvSpPr txBox="1"/>
            <p:nvPr/>
          </p:nvSpPr>
          <p:spPr>
            <a:xfrm>
              <a:off x="2555225" y="3540322"/>
              <a:ext cx="766592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en-US" altLang="ja-JP" dirty="0"/>
            </a:p>
            <a:p>
              <a:r>
                <a:rPr lang="ja-JP" altLang="en-US" dirty="0"/>
                <a:t>講話、歌、ゲーム、折り紙、体操など</a:t>
              </a:r>
              <a:endParaRPr lang="en-US" altLang="ja-JP" dirty="0"/>
            </a:p>
            <a:p>
              <a:endParaRPr kumimoji="1" lang="ja-JP" altLang="en-US" dirty="0"/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2F730BB6-DF88-0F0A-94BC-673AEB62B21F}"/>
                </a:ext>
              </a:extLst>
            </p:cNvPr>
            <p:cNvSpPr txBox="1"/>
            <p:nvPr/>
          </p:nvSpPr>
          <p:spPr>
            <a:xfrm>
              <a:off x="2503609" y="4993011"/>
              <a:ext cx="76659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運営資金やスタッフの確保に苦戦しています</a:t>
              </a:r>
              <a:r>
                <a:rPr kumimoji="1" lang="en-US" altLang="ja-JP" dirty="0"/>
                <a:t>…</a:t>
              </a:r>
            </a:p>
            <a:p>
              <a:r>
                <a:rPr kumimoji="1" lang="ja-JP" altLang="en-US" dirty="0"/>
                <a:t>良い情報をお持ちの方はぜひアドバイスください！</a:t>
              </a: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9682024D-C77D-2FEF-0745-E19BEFF7FBDC}"/>
                </a:ext>
              </a:extLst>
            </p:cNvPr>
            <p:cNvSpPr txBox="1"/>
            <p:nvPr/>
          </p:nvSpPr>
          <p:spPr>
            <a:xfrm>
              <a:off x="2530258" y="5952013"/>
              <a:ext cx="76659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dirty="0"/>
                <a:t>不定期で</a:t>
              </a:r>
              <a:r>
                <a:rPr kumimoji="1" lang="ja-JP" altLang="en-US" dirty="0"/>
                <a:t>お出かけ企画を実施しています！</a:t>
              </a:r>
              <a:endParaRPr kumimoji="1" lang="en-US" altLang="ja-JP" dirty="0"/>
            </a:p>
            <a:p>
              <a:r>
                <a:rPr lang="ja-JP" altLang="en-US" dirty="0"/>
                <a:t>（お花見など）</a:t>
              </a:r>
              <a:endParaRPr kumimoji="1" lang="en-US" altLang="ja-JP" dirty="0"/>
            </a:p>
          </p:txBody>
        </p:sp>
      </p:grpSp>
      <p:pic>
        <p:nvPicPr>
          <p:cNvPr id="47" name="図 46" descr="おもちゃ, 人形, 部屋 が含まれている画像&#10;&#10;自動的に生成された説明">
            <a:extLst>
              <a:ext uri="{FF2B5EF4-FFF2-40B4-BE49-F238E27FC236}">
                <a16:creationId xmlns:a16="http://schemas.microsoft.com/office/drawing/2014/main" id="{66198F51-9002-C83C-3A57-811151A04AA8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5" y="3334669"/>
            <a:ext cx="3912295" cy="340369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85D154F-CBB4-7D8F-4E55-3F58AB398919}"/>
              </a:ext>
            </a:extLst>
          </p:cNvPr>
          <p:cNvSpPr txBox="1"/>
          <p:nvPr/>
        </p:nvSpPr>
        <p:spPr>
          <a:xfrm>
            <a:off x="8851314" y="4755173"/>
            <a:ext cx="27933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カフェの画像などがあれば貼付けてください</a:t>
            </a:r>
          </a:p>
        </p:txBody>
      </p:sp>
      <p:sp>
        <p:nvSpPr>
          <p:cNvPr id="50" name="Rectangle 1">
            <a:extLst>
              <a:ext uri="{FF2B5EF4-FFF2-40B4-BE49-F238E27FC236}">
                <a16:creationId xmlns:a16="http://schemas.microsoft.com/office/drawing/2014/main" id="{1AE49C40-1562-AA38-0109-7B3CBD85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4030226E-C17C-A144-F73C-DAB390441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B5204982-949D-80EC-9E74-03F4D736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55" name="Freeform 40">
            <a:extLst>
              <a:ext uri="{FF2B5EF4-FFF2-40B4-BE49-F238E27FC236}">
                <a16:creationId xmlns:a16="http://schemas.microsoft.com/office/drawing/2014/main" id="{3034AB1C-2076-A791-C752-DE82CD9F0E0C}"/>
              </a:ext>
            </a:extLst>
          </p:cNvPr>
          <p:cNvSpPr/>
          <p:nvPr/>
        </p:nvSpPr>
        <p:spPr>
          <a:xfrm rot="19583712">
            <a:off x="348357" y="557630"/>
            <a:ext cx="373468" cy="510964"/>
          </a:xfrm>
          <a:custGeom>
            <a:avLst/>
            <a:gdLst/>
            <a:ahLst/>
            <a:cxnLst/>
            <a:rect l="l" t="t" r="r" b="b"/>
            <a:pathLst>
              <a:path w="373468" h="510964">
                <a:moveTo>
                  <a:pt x="0" y="0"/>
                </a:moveTo>
                <a:lnTo>
                  <a:pt x="373469" y="0"/>
                </a:lnTo>
                <a:lnTo>
                  <a:pt x="373469" y="510964"/>
                </a:lnTo>
                <a:lnTo>
                  <a:pt x="0" y="51096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sp>
        <p:nvSpPr>
          <p:cNvPr id="57" name="Freeform 25">
            <a:extLst>
              <a:ext uri="{FF2B5EF4-FFF2-40B4-BE49-F238E27FC236}">
                <a16:creationId xmlns:a16="http://schemas.microsoft.com/office/drawing/2014/main" id="{D529B998-2C4D-7365-3481-C8A2B060ADB7}"/>
              </a:ext>
            </a:extLst>
          </p:cNvPr>
          <p:cNvSpPr/>
          <p:nvPr/>
        </p:nvSpPr>
        <p:spPr>
          <a:xfrm rot="5949023">
            <a:off x="11251609" y="1844185"/>
            <a:ext cx="3024000" cy="3089208"/>
          </a:xfrm>
          <a:custGeom>
            <a:avLst/>
            <a:gdLst/>
            <a:ahLst/>
            <a:cxnLst/>
            <a:rect l="l" t="t" r="r" b="b"/>
            <a:pathLst>
              <a:path w="3024000" h="3089208">
                <a:moveTo>
                  <a:pt x="0" y="0"/>
                </a:moveTo>
                <a:lnTo>
                  <a:pt x="3024000" y="0"/>
                </a:lnTo>
                <a:lnTo>
                  <a:pt x="3024000" y="3089208"/>
                </a:lnTo>
                <a:lnTo>
                  <a:pt x="0" y="3089208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58" name="吹き出し: 円形 57">
            <a:extLst>
              <a:ext uri="{FF2B5EF4-FFF2-40B4-BE49-F238E27FC236}">
                <a16:creationId xmlns:a16="http://schemas.microsoft.com/office/drawing/2014/main" id="{FD821E2B-8CF9-DF19-0BEF-1A9839188EEF}"/>
              </a:ext>
            </a:extLst>
          </p:cNvPr>
          <p:cNvSpPr/>
          <p:nvPr/>
        </p:nvSpPr>
        <p:spPr>
          <a:xfrm>
            <a:off x="8604635" y="145131"/>
            <a:ext cx="3433592" cy="1409432"/>
          </a:xfrm>
          <a:prstGeom prst="wedgeEllipseCallout">
            <a:avLst>
              <a:gd name="adj1" fmla="val -65588"/>
              <a:gd name="adj2" fmla="val -30310"/>
            </a:avLst>
          </a:prstGeom>
          <a:solidFill>
            <a:srgbClr val="FFDE59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</a:rPr>
              <a:t>市役所屋上でのランチ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1FCE59BF-0816-BA8E-3728-DB5A0C52F126}"/>
              </a:ext>
            </a:extLst>
          </p:cNvPr>
          <p:cNvSpPr txBox="1"/>
          <p:nvPr/>
        </p:nvSpPr>
        <p:spPr>
          <a:xfrm>
            <a:off x="8979912" y="423507"/>
            <a:ext cx="2038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最近のマイブームは</a:t>
            </a:r>
            <a:r>
              <a:rPr kumimoji="1" lang="en-US" altLang="ja-JP" sz="1400" dirty="0"/>
              <a:t>…</a:t>
            </a:r>
            <a:endParaRPr kumimoji="1" lang="ja-JP" altLang="en-US" sz="1400" dirty="0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B4FDB0C-AD2E-83BB-74BF-1406719A6440}"/>
              </a:ext>
            </a:extLst>
          </p:cNvPr>
          <p:cNvSpPr txBox="1"/>
          <p:nvPr/>
        </p:nvSpPr>
        <p:spPr>
          <a:xfrm>
            <a:off x="11112055" y="1009224"/>
            <a:ext cx="807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です！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087EEC7-AFEF-A139-741C-2551D79A06D9}"/>
              </a:ext>
            </a:extLst>
          </p:cNvPr>
          <p:cNvSpPr txBox="1"/>
          <p:nvPr/>
        </p:nvSpPr>
        <p:spPr>
          <a:xfrm>
            <a:off x="2215826" y="2488729"/>
            <a:ext cx="6002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１回　３００円</a:t>
            </a:r>
            <a:endParaRPr kumimoji="1"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051EBE-195A-A6D6-7B74-1DADE0ACF58A}"/>
              </a:ext>
            </a:extLst>
          </p:cNvPr>
          <p:cNvSpPr txBox="1"/>
          <p:nvPr/>
        </p:nvSpPr>
        <p:spPr>
          <a:xfrm>
            <a:off x="85699" y="65177"/>
            <a:ext cx="1264035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記入例</a:t>
            </a:r>
          </a:p>
        </p:txBody>
      </p:sp>
    </p:spTree>
    <p:extLst>
      <p:ext uri="{BB962C8B-B14F-4D97-AF65-F5344CB8AC3E}">
        <p14:creationId xmlns:p14="http://schemas.microsoft.com/office/powerpoint/2010/main" val="1405201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320</Words>
  <Application>Microsoft Office PowerPoint</Application>
  <PresentationFormat>ワイド画面</PresentationFormat>
  <Paragraphs>59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BIZ UDPゴシック</vt:lpstr>
      <vt:lpstr>メイリオ</vt:lpstr>
      <vt:lpstr>游ゴシック</vt:lpstr>
      <vt:lpstr>游ゴシック Light</vt:lpstr>
      <vt:lpstr>Arial</vt:lpstr>
      <vt:lpstr>Office テーマ</vt:lpstr>
      <vt:lpstr>デザインの設定</vt:lpstr>
      <vt:lpstr>PowerPoint プレゼンテーション</vt:lpstr>
      <vt:lpstr>PowerPoint プレゼンテーション</vt:lpstr>
      <vt:lpstr>PowerPoint プレゼンテーション</vt:lpstr>
    </vt:vector>
  </TitlesOfParts>
  <Company>Kyoto City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kyoto</dc:creator>
  <cp:lastModifiedBy>kyoto</cp:lastModifiedBy>
  <cp:revision>4</cp:revision>
  <dcterms:created xsi:type="dcterms:W3CDTF">2024-09-25T00:55:04Z</dcterms:created>
  <dcterms:modified xsi:type="dcterms:W3CDTF">2024-10-01T04:33:55Z</dcterms:modified>
</cp:coreProperties>
</file>