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handoutMasterIdLst>
    <p:handoutMasterId r:id="rId43"/>
  </p:handoutMasterIdLst>
  <p:sldIdLst>
    <p:sldId id="256" r:id="rId2"/>
    <p:sldId id="258" r:id="rId3"/>
    <p:sldId id="386" r:id="rId4"/>
    <p:sldId id="367" r:id="rId5"/>
    <p:sldId id="261" r:id="rId6"/>
    <p:sldId id="376" r:id="rId7"/>
    <p:sldId id="298" r:id="rId8"/>
    <p:sldId id="377" r:id="rId9"/>
    <p:sldId id="366" r:id="rId10"/>
    <p:sldId id="371" r:id="rId11"/>
    <p:sldId id="378" r:id="rId12"/>
    <p:sldId id="358" r:id="rId13"/>
    <p:sldId id="379" r:id="rId14"/>
    <p:sldId id="262" r:id="rId15"/>
    <p:sldId id="270" r:id="rId16"/>
    <p:sldId id="380" r:id="rId17"/>
    <p:sldId id="299" r:id="rId18"/>
    <p:sldId id="300" r:id="rId19"/>
    <p:sldId id="381" r:id="rId20"/>
    <p:sldId id="272" r:id="rId21"/>
    <p:sldId id="295" r:id="rId22"/>
    <p:sldId id="294" r:id="rId23"/>
    <p:sldId id="382" r:id="rId24"/>
    <p:sldId id="273" r:id="rId25"/>
    <p:sldId id="301" r:id="rId26"/>
    <p:sldId id="302" r:id="rId27"/>
    <p:sldId id="369" r:id="rId28"/>
    <p:sldId id="303" r:id="rId29"/>
    <p:sldId id="370" r:id="rId30"/>
    <p:sldId id="374" r:id="rId31"/>
    <p:sldId id="383" r:id="rId32"/>
    <p:sldId id="360" r:id="rId33"/>
    <p:sldId id="373" r:id="rId34"/>
    <p:sldId id="384" r:id="rId35"/>
    <p:sldId id="304" r:id="rId36"/>
    <p:sldId id="305" r:id="rId37"/>
    <p:sldId id="306" r:id="rId38"/>
    <p:sldId id="385" r:id="rId39"/>
    <p:sldId id="287" r:id="rId40"/>
    <p:sldId id="359" r:id="rId41"/>
  </p:sldIdLst>
  <p:sldSz cx="9144000" cy="6858000" type="screen4x3"/>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9291630-4FEA-4A46-9A85-702DD04F5E2E}">
          <p14:sldIdLst>
            <p14:sldId id="256"/>
            <p14:sldId id="258"/>
            <p14:sldId id="386"/>
            <p14:sldId id="367"/>
            <p14:sldId id="261"/>
            <p14:sldId id="376"/>
            <p14:sldId id="298"/>
            <p14:sldId id="377"/>
            <p14:sldId id="366"/>
            <p14:sldId id="371"/>
            <p14:sldId id="378"/>
            <p14:sldId id="358"/>
            <p14:sldId id="379"/>
            <p14:sldId id="262"/>
            <p14:sldId id="270"/>
            <p14:sldId id="380"/>
            <p14:sldId id="299"/>
            <p14:sldId id="300"/>
            <p14:sldId id="381"/>
            <p14:sldId id="272"/>
            <p14:sldId id="295"/>
            <p14:sldId id="294"/>
            <p14:sldId id="382"/>
            <p14:sldId id="273"/>
            <p14:sldId id="301"/>
            <p14:sldId id="302"/>
            <p14:sldId id="369"/>
            <p14:sldId id="303"/>
            <p14:sldId id="370"/>
            <p14:sldId id="374"/>
            <p14:sldId id="383"/>
            <p14:sldId id="360"/>
            <p14:sldId id="373"/>
            <p14:sldId id="384"/>
            <p14:sldId id="304"/>
            <p14:sldId id="305"/>
            <p14:sldId id="306"/>
            <p14:sldId id="385"/>
            <p14:sldId id="287"/>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569" autoAdjust="0"/>
  </p:normalViewPr>
  <p:slideViewPr>
    <p:cSldViewPr>
      <p:cViewPr varScale="1">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633"/>
          </a:xfrm>
          <a:prstGeom prst="rect">
            <a:avLst/>
          </a:prstGeom>
        </p:spPr>
        <p:txBody>
          <a:bodyPr vert="horz" lIns="90673" tIns="45336" rIns="90673" bIns="4533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0"/>
            <a:ext cx="2918830" cy="493633"/>
          </a:xfrm>
          <a:prstGeom prst="rect">
            <a:avLst/>
          </a:prstGeom>
        </p:spPr>
        <p:txBody>
          <a:bodyPr vert="horz" lIns="90673" tIns="45336" rIns="90673" bIns="45336" rtlCol="0"/>
          <a:lstStyle>
            <a:lvl1pPr algn="r">
              <a:defRPr sz="1200"/>
            </a:lvl1pPr>
          </a:lstStyle>
          <a:p>
            <a:fld id="{1EC7D38F-6A32-4A67-8D72-FEB788A701AE}" type="datetimeFigureOut">
              <a:rPr kumimoji="1" lang="ja-JP" altLang="en-US" smtClean="0"/>
              <a:t>2024/10/11</a:t>
            </a:fld>
            <a:endParaRPr kumimoji="1" lang="ja-JP" altLang="en-US"/>
          </a:p>
        </p:txBody>
      </p:sp>
      <p:sp>
        <p:nvSpPr>
          <p:cNvPr id="4" name="フッター プレースホルダー 3"/>
          <p:cNvSpPr>
            <a:spLocks noGrp="1"/>
          </p:cNvSpPr>
          <p:nvPr>
            <p:ph type="ftr" sz="quarter" idx="2"/>
          </p:nvPr>
        </p:nvSpPr>
        <p:spPr>
          <a:xfrm>
            <a:off x="2" y="9377317"/>
            <a:ext cx="2918830" cy="493633"/>
          </a:xfrm>
          <a:prstGeom prst="rect">
            <a:avLst/>
          </a:prstGeom>
        </p:spPr>
        <p:txBody>
          <a:bodyPr vert="horz" lIns="90673" tIns="45336" rIns="90673" bIns="4533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7317"/>
            <a:ext cx="2918830" cy="493633"/>
          </a:xfrm>
          <a:prstGeom prst="rect">
            <a:avLst/>
          </a:prstGeom>
        </p:spPr>
        <p:txBody>
          <a:bodyPr vert="horz" lIns="90673" tIns="45336" rIns="90673" bIns="45336" rtlCol="0" anchor="b"/>
          <a:lstStyle>
            <a:lvl1pPr algn="r">
              <a:defRPr sz="1200"/>
            </a:lvl1pPr>
          </a:lstStyle>
          <a:p>
            <a:fld id="{48CF251D-000A-4AFD-A419-C74E1BC23FA7}" type="slidenum">
              <a:rPr kumimoji="1" lang="ja-JP" altLang="en-US" smtClean="0"/>
              <a:t>‹#›</a:t>
            </a:fld>
            <a:endParaRPr kumimoji="1" lang="ja-JP" altLang="en-US"/>
          </a:p>
        </p:txBody>
      </p:sp>
    </p:spTree>
    <p:extLst>
      <p:ext uri="{BB962C8B-B14F-4D97-AF65-F5344CB8AC3E}">
        <p14:creationId xmlns:p14="http://schemas.microsoft.com/office/powerpoint/2010/main" val="2032721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633"/>
          </a:xfrm>
          <a:prstGeom prst="rect">
            <a:avLst/>
          </a:prstGeom>
        </p:spPr>
        <p:txBody>
          <a:bodyPr vert="horz" lIns="90673" tIns="45336" rIns="90673" bIns="453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633"/>
          </a:xfrm>
          <a:prstGeom prst="rect">
            <a:avLst/>
          </a:prstGeom>
        </p:spPr>
        <p:txBody>
          <a:bodyPr vert="horz" lIns="90673" tIns="45336" rIns="90673" bIns="45336" rtlCol="0"/>
          <a:lstStyle>
            <a:lvl1pPr algn="r">
              <a:defRPr sz="1200"/>
            </a:lvl1pPr>
          </a:lstStyle>
          <a:p>
            <a:fld id="{2B2FAA3E-CBBE-46B1-B945-E53C6107721E}" type="datetimeFigureOut">
              <a:rPr kumimoji="1" lang="ja-JP" altLang="en-US" smtClean="0"/>
              <a:t>2024/10/11</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673" tIns="45336" rIns="90673" bIns="45336"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0673" tIns="45336" rIns="90673" bIns="453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7317"/>
            <a:ext cx="2918830" cy="493633"/>
          </a:xfrm>
          <a:prstGeom prst="rect">
            <a:avLst/>
          </a:prstGeom>
        </p:spPr>
        <p:txBody>
          <a:bodyPr vert="horz" lIns="90673" tIns="45336" rIns="90673" bIns="453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7317"/>
            <a:ext cx="2918830" cy="493633"/>
          </a:xfrm>
          <a:prstGeom prst="rect">
            <a:avLst/>
          </a:prstGeom>
        </p:spPr>
        <p:txBody>
          <a:bodyPr vert="horz" lIns="90673" tIns="45336" rIns="90673" bIns="45336" rtlCol="0" anchor="b"/>
          <a:lstStyle>
            <a:lvl1pPr algn="r">
              <a:defRPr sz="1200"/>
            </a:lvl1pPr>
          </a:lstStyle>
          <a:p>
            <a:fld id="{6148FCE4-918C-4442-A743-C843277FEF30}" type="slidenum">
              <a:rPr kumimoji="1" lang="ja-JP" altLang="en-US" smtClean="0"/>
              <a:t>‹#›</a:t>
            </a:fld>
            <a:endParaRPr kumimoji="1" lang="ja-JP" altLang="en-US"/>
          </a:p>
        </p:txBody>
      </p:sp>
    </p:spTree>
    <p:extLst>
      <p:ext uri="{BB962C8B-B14F-4D97-AF65-F5344CB8AC3E}">
        <p14:creationId xmlns:p14="http://schemas.microsoft.com/office/powerpoint/2010/main" val="1566346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1</a:t>
            </a:fld>
            <a:endParaRPr kumimoji="1" lang="ja-JP" altLang="en-US"/>
          </a:p>
        </p:txBody>
      </p:sp>
    </p:spTree>
    <p:extLst>
      <p:ext uri="{BB962C8B-B14F-4D97-AF65-F5344CB8AC3E}">
        <p14:creationId xmlns:p14="http://schemas.microsoft.com/office/powerpoint/2010/main" val="318767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10</a:t>
            </a:fld>
            <a:endParaRPr kumimoji="1" lang="ja-JP" altLang="en-US"/>
          </a:p>
        </p:txBody>
      </p:sp>
    </p:spTree>
    <p:extLst>
      <p:ext uri="{BB962C8B-B14F-4D97-AF65-F5344CB8AC3E}">
        <p14:creationId xmlns:p14="http://schemas.microsoft.com/office/powerpoint/2010/main" val="411533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9083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12</a:t>
            </a:fld>
            <a:endParaRPr kumimoji="1" lang="ja-JP" altLang="en-US"/>
          </a:p>
        </p:txBody>
      </p:sp>
    </p:spTree>
    <p:extLst>
      <p:ext uri="{BB962C8B-B14F-4D97-AF65-F5344CB8AC3E}">
        <p14:creationId xmlns:p14="http://schemas.microsoft.com/office/powerpoint/2010/main" val="116966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008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14</a:t>
            </a:fld>
            <a:endParaRPr kumimoji="1" lang="ja-JP" altLang="en-US"/>
          </a:p>
        </p:txBody>
      </p:sp>
    </p:spTree>
    <p:extLst>
      <p:ext uri="{BB962C8B-B14F-4D97-AF65-F5344CB8AC3E}">
        <p14:creationId xmlns:p14="http://schemas.microsoft.com/office/powerpoint/2010/main" val="123999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15</a:t>
            </a:fld>
            <a:endParaRPr kumimoji="1" lang="ja-JP" altLang="en-US"/>
          </a:p>
        </p:txBody>
      </p:sp>
    </p:spTree>
    <p:extLst>
      <p:ext uri="{BB962C8B-B14F-4D97-AF65-F5344CB8AC3E}">
        <p14:creationId xmlns:p14="http://schemas.microsoft.com/office/powerpoint/2010/main" val="381322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5143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2000" dirty="0">
              <a:ea typeface="ＭＳ Ｐ明朝" pitchFamily="18" charset="-128"/>
            </a:endParaRPr>
          </a:p>
        </p:txBody>
      </p:sp>
      <p:sp>
        <p:nvSpPr>
          <p:cNvPr id="931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05393-2909-4EDC-BF0E-15FCFC8074EC}" type="slidenum">
              <a:rPr lang="ja-JP" altLang="en-US" smtClean="0"/>
              <a:pPr fontAlgn="base">
                <a:spcBef>
                  <a:spcPct val="0"/>
                </a:spcBef>
                <a:spcAft>
                  <a:spcPct val="0"/>
                </a:spcAft>
                <a:defRPr/>
              </a:pPr>
              <a:t>17</a:t>
            </a:fld>
            <a:endParaRPr lang="en-US" altLang="ja-JP"/>
          </a:p>
        </p:txBody>
      </p:sp>
    </p:spTree>
    <p:extLst>
      <p:ext uri="{BB962C8B-B14F-4D97-AF65-F5344CB8AC3E}">
        <p14:creationId xmlns:p14="http://schemas.microsoft.com/office/powerpoint/2010/main" val="158201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18</a:t>
            </a:fld>
            <a:endParaRPr kumimoji="1" lang="ja-JP" altLang="en-US"/>
          </a:p>
        </p:txBody>
      </p:sp>
    </p:spTree>
    <p:extLst>
      <p:ext uri="{BB962C8B-B14F-4D97-AF65-F5344CB8AC3E}">
        <p14:creationId xmlns:p14="http://schemas.microsoft.com/office/powerpoint/2010/main" val="3588501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056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2</a:t>
            </a:fld>
            <a:endParaRPr kumimoji="1" lang="ja-JP" altLang="en-US"/>
          </a:p>
        </p:txBody>
      </p:sp>
    </p:spTree>
    <p:extLst>
      <p:ext uri="{BB962C8B-B14F-4D97-AF65-F5344CB8AC3E}">
        <p14:creationId xmlns:p14="http://schemas.microsoft.com/office/powerpoint/2010/main" val="202024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20</a:t>
            </a:fld>
            <a:endParaRPr kumimoji="1" lang="ja-JP" altLang="en-US"/>
          </a:p>
        </p:txBody>
      </p:sp>
    </p:spTree>
    <p:extLst>
      <p:ext uri="{BB962C8B-B14F-4D97-AF65-F5344CB8AC3E}">
        <p14:creationId xmlns:p14="http://schemas.microsoft.com/office/powerpoint/2010/main" val="174718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21</a:t>
            </a:fld>
            <a:endParaRPr kumimoji="1" lang="ja-JP" altLang="en-US"/>
          </a:p>
        </p:txBody>
      </p:sp>
    </p:spTree>
    <p:extLst>
      <p:ext uri="{BB962C8B-B14F-4D97-AF65-F5344CB8AC3E}">
        <p14:creationId xmlns:p14="http://schemas.microsoft.com/office/powerpoint/2010/main" val="179816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22</a:t>
            </a:fld>
            <a:endParaRPr kumimoji="1" lang="ja-JP" altLang="en-US"/>
          </a:p>
        </p:txBody>
      </p:sp>
    </p:spTree>
    <p:extLst>
      <p:ext uri="{BB962C8B-B14F-4D97-AF65-F5344CB8AC3E}">
        <p14:creationId xmlns:p14="http://schemas.microsoft.com/office/powerpoint/2010/main" val="265857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33388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24</a:t>
            </a:fld>
            <a:endParaRPr kumimoji="1" lang="ja-JP" altLang="en-US"/>
          </a:p>
        </p:txBody>
      </p:sp>
    </p:spTree>
    <p:extLst>
      <p:ext uri="{BB962C8B-B14F-4D97-AF65-F5344CB8AC3E}">
        <p14:creationId xmlns:p14="http://schemas.microsoft.com/office/powerpoint/2010/main" val="176934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a:ea typeface="ＭＳ Ｐ明朝" pitchFamily="18" charset="-128"/>
            </a:endParaRPr>
          </a:p>
        </p:txBody>
      </p:sp>
      <p:sp>
        <p:nvSpPr>
          <p:cNvPr id="921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4795E-642B-4E4F-83DD-A52341DEB46B}" type="slidenum">
              <a:rPr lang="ja-JP" altLang="en-US" smtClean="0"/>
              <a:pPr fontAlgn="base">
                <a:spcBef>
                  <a:spcPct val="0"/>
                </a:spcBef>
                <a:spcAft>
                  <a:spcPct val="0"/>
                </a:spcAft>
                <a:defRPr/>
              </a:pPr>
              <a:t>25</a:t>
            </a:fld>
            <a:endParaRPr lang="en-US" altLang="ja-JP"/>
          </a:p>
        </p:txBody>
      </p:sp>
    </p:spTree>
    <p:extLst>
      <p:ext uri="{BB962C8B-B14F-4D97-AF65-F5344CB8AC3E}">
        <p14:creationId xmlns:p14="http://schemas.microsoft.com/office/powerpoint/2010/main" val="973244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ea typeface="ＭＳ Ｐ明朝" pitchFamily="18" charset="-128"/>
            </a:endParaRPr>
          </a:p>
        </p:txBody>
      </p:sp>
      <p:sp>
        <p:nvSpPr>
          <p:cNvPr id="4" name="スライド番号プレースホルダ 3"/>
          <p:cNvSpPr>
            <a:spLocks noGrp="1"/>
          </p:cNvSpPr>
          <p:nvPr>
            <p:ph type="sldNum" sz="quarter" idx="5"/>
          </p:nvPr>
        </p:nvSpPr>
        <p:spPr/>
        <p:txBody>
          <a:bodyPr/>
          <a:lstStyle/>
          <a:p>
            <a:pPr>
              <a:defRPr/>
            </a:pPr>
            <a:fld id="{46FC09A4-423D-4DF8-B1C2-380341657733}" type="slidenum">
              <a:rPr lang="ja-JP" altLang="en-US" smtClean="0"/>
              <a:pPr>
                <a:defRPr/>
              </a:pPr>
              <a:t>26</a:t>
            </a:fld>
            <a:endParaRPr lang="ja-JP" altLang="en-US"/>
          </a:p>
        </p:txBody>
      </p:sp>
    </p:spTree>
    <p:extLst>
      <p:ext uri="{BB962C8B-B14F-4D97-AF65-F5344CB8AC3E}">
        <p14:creationId xmlns:p14="http://schemas.microsoft.com/office/powerpoint/2010/main" val="1823400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ea typeface="ＭＳ Ｐ明朝" pitchFamily="18" charset="-128"/>
            </a:endParaRPr>
          </a:p>
        </p:txBody>
      </p:sp>
      <p:sp>
        <p:nvSpPr>
          <p:cNvPr id="4" name="スライド番号プレースホルダ 3"/>
          <p:cNvSpPr>
            <a:spLocks noGrp="1"/>
          </p:cNvSpPr>
          <p:nvPr>
            <p:ph type="sldNum" sz="quarter" idx="5"/>
          </p:nvPr>
        </p:nvSpPr>
        <p:spPr/>
        <p:txBody>
          <a:bodyPr/>
          <a:lstStyle/>
          <a:p>
            <a:pPr>
              <a:defRPr/>
            </a:pPr>
            <a:fld id="{46FC09A4-423D-4DF8-B1C2-380341657733}" type="slidenum">
              <a:rPr lang="ja-JP" altLang="en-US" smtClean="0"/>
              <a:pPr>
                <a:defRPr/>
              </a:pPr>
              <a:t>27</a:t>
            </a:fld>
            <a:endParaRPr lang="ja-JP" altLang="en-US"/>
          </a:p>
        </p:txBody>
      </p:sp>
    </p:spTree>
    <p:extLst>
      <p:ext uri="{BB962C8B-B14F-4D97-AF65-F5344CB8AC3E}">
        <p14:creationId xmlns:p14="http://schemas.microsoft.com/office/powerpoint/2010/main" val="3029332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28</a:t>
            </a:fld>
            <a:endParaRPr kumimoji="1" lang="ja-JP" altLang="en-US"/>
          </a:p>
        </p:txBody>
      </p:sp>
    </p:spTree>
    <p:extLst>
      <p:ext uri="{BB962C8B-B14F-4D97-AF65-F5344CB8AC3E}">
        <p14:creationId xmlns:p14="http://schemas.microsoft.com/office/powerpoint/2010/main" val="3249815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29</a:t>
            </a:fld>
            <a:endParaRPr kumimoji="1" lang="ja-JP" altLang="en-US"/>
          </a:p>
        </p:txBody>
      </p:sp>
    </p:spTree>
    <p:extLst>
      <p:ext uri="{BB962C8B-B14F-4D97-AF65-F5344CB8AC3E}">
        <p14:creationId xmlns:p14="http://schemas.microsoft.com/office/powerpoint/2010/main" val="366146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3</a:t>
            </a:fld>
            <a:endParaRPr kumimoji="1" lang="ja-JP" altLang="en-US"/>
          </a:p>
        </p:txBody>
      </p:sp>
    </p:spTree>
    <p:extLst>
      <p:ext uri="{BB962C8B-B14F-4D97-AF65-F5344CB8AC3E}">
        <p14:creationId xmlns:p14="http://schemas.microsoft.com/office/powerpoint/2010/main" val="3998891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30</a:t>
            </a:fld>
            <a:endParaRPr kumimoji="1" lang="ja-JP" altLang="en-US"/>
          </a:p>
        </p:txBody>
      </p:sp>
    </p:spTree>
    <p:extLst>
      <p:ext uri="{BB962C8B-B14F-4D97-AF65-F5344CB8AC3E}">
        <p14:creationId xmlns:p14="http://schemas.microsoft.com/office/powerpoint/2010/main" val="2988931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90178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32</a:t>
            </a:fld>
            <a:endParaRPr kumimoji="1" lang="ja-JP" altLang="en-US"/>
          </a:p>
        </p:txBody>
      </p:sp>
    </p:spTree>
    <p:extLst>
      <p:ext uri="{BB962C8B-B14F-4D97-AF65-F5344CB8AC3E}">
        <p14:creationId xmlns:p14="http://schemas.microsoft.com/office/powerpoint/2010/main" val="4091786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33</a:t>
            </a:fld>
            <a:endParaRPr kumimoji="1" lang="ja-JP" altLang="en-US"/>
          </a:p>
        </p:txBody>
      </p:sp>
    </p:spTree>
    <p:extLst>
      <p:ext uri="{BB962C8B-B14F-4D97-AF65-F5344CB8AC3E}">
        <p14:creationId xmlns:p14="http://schemas.microsoft.com/office/powerpoint/2010/main" val="1412294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791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35</a:t>
            </a:fld>
            <a:endParaRPr kumimoji="1" lang="ja-JP" altLang="en-US"/>
          </a:p>
        </p:txBody>
      </p:sp>
    </p:spTree>
    <p:extLst>
      <p:ext uri="{BB962C8B-B14F-4D97-AF65-F5344CB8AC3E}">
        <p14:creationId xmlns:p14="http://schemas.microsoft.com/office/powerpoint/2010/main" val="785035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36</a:t>
            </a:fld>
            <a:endParaRPr kumimoji="1" lang="ja-JP" altLang="en-US"/>
          </a:p>
        </p:txBody>
      </p:sp>
    </p:spTree>
    <p:extLst>
      <p:ext uri="{BB962C8B-B14F-4D97-AF65-F5344CB8AC3E}">
        <p14:creationId xmlns:p14="http://schemas.microsoft.com/office/powerpoint/2010/main" val="3470021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37</a:t>
            </a:fld>
            <a:endParaRPr kumimoji="1" lang="ja-JP" altLang="en-US"/>
          </a:p>
        </p:txBody>
      </p:sp>
    </p:spTree>
    <p:extLst>
      <p:ext uri="{BB962C8B-B14F-4D97-AF65-F5344CB8AC3E}">
        <p14:creationId xmlns:p14="http://schemas.microsoft.com/office/powerpoint/2010/main" val="174398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56510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39</a:t>
            </a:fld>
            <a:endParaRPr kumimoji="1" lang="ja-JP" altLang="en-US"/>
          </a:p>
        </p:txBody>
      </p:sp>
    </p:spTree>
    <p:extLst>
      <p:ext uri="{BB962C8B-B14F-4D97-AF65-F5344CB8AC3E}">
        <p14:creationId xmlns:p14="http://schemas.microsoft.com/office/powerpoint/2010/main" val="169677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4</a:t>
            </a:fld>
            <a:endParaRPr kumimoji="1" lang="ja-JP" altLang="en-US"/>
          </a:p>
        </p:txBody>
      </p:sp>
    </p:spTree>
    <p:extLst>
      <p:ext uri="{BB962C8B-B14F-4D97-AF65-F5344CB8AC3E}">
        <p14:creationId xmlns:p14="http://schemas.microsoft.com/office/powerpoint/2010/main" val="523885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40</a:t>
            </a:fld>
            <a:endParaRPr kumimoji="1" lang="ja-JP" altLang="en-US"/>
          </a:p>
        </p:txBody>
      </p:sp>
    </p:spTree>
    <p:extLst>
      <p:ext uri="{BB962C8B-B14F-4D97-AF65-F5344CB8AC3E}">
        <p14:creationId xmlns:p14="http://schemas.microsoft.com/office/powerpoint/2010/main" val="281533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5</a:t>
            </a:fld>
            <a:endParaRPr kumimoji="1" lang="ja-JP" altLang="en-US"/>
          </a:p>
        </p:txBody>
      </p:sp>
    </p:spTree>
    <p:extLst>
      <p:ext uri="{BB962C8B-B14F-4D97-AF65-F5344CB8AC3E}">
        <p14:creationId xmlns:p14="http://schemas.microsoft.com/office/powerpoint/2010/main" val="116966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211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48FCE4-918C-4442-A743-C843277FEF30}" type="slidenum">
              <a:rPr kumimoji="1" lang="ja-JP" altLang="en-US" smtClean="0"/>
              <a:t>7</a:t>
            </a:fld>
            <a:endParaRPr kumimoji="1" lang="ja-JP" altLang="en-US"/>
          </a:p>
        </p:txBody>
      </p:sp>
    </p:spTree>
    <p:extLst>
      <p:ext uri="{BB962C8B-B14F-4D97-AF65-F5344CB8AC3E}">
        <p14:creationId xmlns:p14="http://schemas.microsoft.com/office/powerpoint/2010/main" val="145222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8FCE4-918C-4442-A743-C843277FEF3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554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48FCE4-918C-4442-A743-C843277FEF30}" type="slidenum">
              <a:rPr kumimoji="1" lang="ja-JP" altLang="en-US" smtClean="0"/>
              <a:t>9</a:t>
            </a:fld>
            <a:endParaRPr kumimoji="1" lang="ja-JP" altLang="en-US"/>
          </a:p>
        </p:txBody>
      </p:sp>
    </p:spTree>
    <p:extLst>
      <p:ext uri="{BB962C8B-B14F-4D97-AF65-F5344CB8AC3E}">
        <p14:creationId xmlns:p14="http://schemas.microsoft.com/office/powerpoint/2010/main" val="88447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33580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60998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414750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70980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318750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89678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52361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312354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213194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148871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C3388D-CBF9-4487-8159-06F2F088C70A}" type="datetimeFigureOut">
              <a:rPr kumimoji="1" lang="ja-JP" altLang="en-US" smtClean="0"/>
              <a:t>2024/10/11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375406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3388D-CBF9-4487-8159-06F2F088C70A}" type="datetimeFigureOut">
              <a:rPr kumimoji="1" lang="ja-JP" altLang="en-US" smtClean="0"/>
              <a:t>2024/10/11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92558-BA50-42F0-8C9C-F7ED94D7CA37}" type="slidenum">
              <a:rPr kumimoji="1" lang="ja-JP" altLang="en-US" smtClean="0"/>
              <a:t>‹#›</a:t>
            </a:fld>
            <a:endParaRPr kumimoji="1" lang="ja-JP" altLang="en-US"/>
          </a:p>
        </p:txBody>
      </p:sp>
    </p:spTree>
    <p:extLst>
      <p:ext uri="{BB962C8B-B14F-4D97-AF65-F5344CB8AC3E}">
        <p14:creationId xmlns:p14="http://schemas.microsoft.com/office/powerpoint/2010/main" val="36374043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hyperlink" Target="http://www.nihs.go.jp/law/dokugeki/beppyo1.pdf" TargetMode="External"/><Relationship Id="rId7" Type="http://schemas.openxmlformats.org/officeDocument/2006/relationships/hyperlink" Target="https://www.chem-info.nite.go.jp/chem/chrip/chrip_search/systemTo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nihs.go.jp/law/dokugeki/dokugeki.html" TargetMode="External"/><Relationship Id="rId5" Type="http://schemas.openxmlformats.org/officeDocument/2006/relationships/hyperlink" Target="https://www.mhlw.go.jp/hourei/" TargetMode="External"/><Relationship Id="rId4" Type="http://schemas.openxmlformats.org/officeDocument/2006/relationships/hyperlink" Target="http://www.nihs.go.jp/law/dokugeki/beppyo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12440"/>
            <a:ext cx="7772400" cy="1470025"/>
          </a:xfrm>
        </p:spPr>
        <p:txBody>
          <a:bodyPr>
            <a:normAutofit/>
          </a:bodyPr>
          <a:lstStyle/>
          <a:p>
            <a:r>
              <a:rPr kumimoji="1" lang="ja-JP" altLang="en-US" sz="6600" dirty="0">
                <a:latin typeface="ＭＳ ゴシック" panose="020B0609070205080204" pitchFamily="49" charset="-128"/>
                <a:ea typeface="ＭＳ ゴシック" panose="020B0609070205080204" pitchFamily="49" charset="-128"/>
              </a:rPr>
              <a:t>毒物及び劇物取締法</a:t>
            </a:r>
          </a:p>
        </p:txBody>
      </p:sp>
      <p:sp>
        <p:nvSpPr>
          <p:cNvPr id="4" name="タイトル 1"/>
          <p:cNvSpPr txBox="1">
            <a:spLocks/>
          </p:cNvSpPr>
          <p:nvPr/>
        </p:nvSpPr>
        <p:spPr>
          <a:xfrm>
            <a:off x="539552" y="23385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en-US" altLang="ja-JP" sz="6000" dirty="0"/>
          </a:p>
        </p:txBody>
      </p:sp>
      <p:pic>
        <p:nvPicPr>
          <p:cNvPr id="5" name="図 4">
            <a:extLst>
              <a:ext uri="{FF2B5EF4-FFF2-40B4-BE49-F238E27FC236}">
                <a16:creationId xmlns:a16="http://schemas.microsoft.com/office/drawing/2014/main" id="{DE475BBA-4F72-4790-98DB-C88D8FF80B70}"/>
              </a:ext>
            </a:extLst>
          </p:cNvPr>
          <p:cNvPicPr>
            <a:picLocks noChangeAspect="1"/>
          </p:cNvPicPr>
          <p:nvPr/>
        </p:nvPicPr>
        <p:blipFill>
          <a:blip r:embed="rId3"/>
          <a:stretch>
            <a:fillRect/>
          </a:stretch>
        </p:blipFill>
        <p:spPr>
          <a:xfrm>
            <a:off x="3600450" y="3838090"/>
            <a:ext cx="1943100" cy="1504950"/>
          </a:xfrm>
          <a:prstGeom prst="rect">
            <a:avLst/>
          </a:prstGeom>
        </p:spPr>
      </p:pic>
    </p:spTree>
    <p:extLst>
      <p:ext uri="{BB962C8B-B14F-4D97-AF65-F5344CB8AC3E}">
        <p14:creationId xmlns:p14="http://schemas.microsoft.com/office/powerpoint/2010/main" val="417980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627207E0-6F4C-45A3-AED7-64C580879B6B}"/>
              </a:ext>
            </a:extLst>
          </p:cNvPr>
          <p:cNvGraphicFramePr>
            <a:graphicFrameLocks noGrp="1"/>
          </p:cNvGraphicFramePr>
          <p:nvPr>
            <p:ph idx="1"/>
            <p:extLst>
              <p:ext uri="{D42A27DB-BD31-4B8C-83A1-F6EECF244321}">
                <p14:modId xmlns:p14="http://schemas.microsoft.com/office/powerpoint/2010/main" val="2045609924"/>
              </p:ext>
            </p:extLst>
          </p:nvPr>
        </p:nvGraphicFramePr>
        <p:xfrm>
          <a:off x="628650" y="1962512"/>
          <a:ext cx="7886700" cy="2834640"/>
        </p:xfrm>
        <a:graphic>
          <a:graphicData uri="http://schemas.openxmlformats.org/drawingml/2006/table">
            <a:tbl>
              <a:tblPr firstRow="1" bandRow="1">
                <a:tableStyleId>{5C22544A-7EE6-4342-B048-85BDC9FD1C3A}</a:tableStyleId>
              </a:tblPr>
              <a:tblGrid>
                <a:gridCol w="3773565">
                  <a:extLst>
                    <a:ext uri="{9D8B030D-6E8A-4147-A177-3AD203B41FA5}">
                      <a16:colId xmlns:a16="http://schemas.microsoft.com/office/drawing/2014/main" val="2478739779"/>
                    </a:ext>
                  </a:extLst>
                </a:gridCol>
                <a:gridCol w="1440160">
                  <a:extLst>
                    <a:ext uri="{9D8B030D-6E8A-4147-A177-3AD203B41FA5}">
                      <a16:colId xmlns:a16="http://schemas.microsoft.com/office/drawing/2014/main" val="1687583521"/>
                    </a:ext>
                  </a:extLst>
                </a:gridCol>
                <a:gridCol w="2672975">
                  <a:extLst>
                    <a:ext uri="{9D8B030D-6E8A-4147-A177-3AD203B41FA5}">
                      <a16:colId xmlns:a16="http://schemas.microsoft.com/office/drawing/2014/main" val="2573535061"/>
                    </a:ext>
                  </a:extLst>
                </a:gridCol>
              </a:tblGrid>
              <a:tr h="370840">
                <a:tc>
                  <a:txBody>
                    <a:bodyPr/>
                    <a:lstStyle/>
                    <a:p>
                      <a:r>
                        <a:rPr kumimoji="1" lang="ja-JP" altLang="en-US" sz="2400" b="1" dirty="0"/>
                        <a:t>品名</a:t>
                      </a:r>
                    </a:p>
                  </a:txBody>
                  <a:tcPr/>
                </a:tc>
                <a:tc>
                  <a:txBody>
                    <a:bodyPr/>
                    <a:lstStyle/>
                    <a:p>
                      <a:r>
                        <a:rPr kumimoji="1" lang="ja-JP" altLang="en-US" sz="2400" b="1" dirty="0"/>
                        <a:t>除外濃度</a:t>
                      </a:r>
                    </a:p>
                  </a:txBody>
                  <a:tcPr/>
                </a:tc>
                <a:tc>
                  <a:txBody>
                    <a:bodyPr/>
                    <a:lstStyle/>
                    <a:p>
                      <a:r>
                        <a:rPr kumimoji="1" lang="ja-JP" altLang="en-US" sz="2400" b="1" dirty="0"/>
                        <a:t>モル濃度換算</a:t>
                      </a:r>
                    </a:p>
                  </a:txBody>
                  <a:tcPr/>
                </a:tc>
                <a:extLst>
                  <a:ext uri="{0D108BD9-81ED-4DB2-BD59-A6C34878D82A}">
                    <a16:rowId xmlns:a16="http://schemas.microsoft.com/office/drawing/2014/main" val="3677490515"/>
                  </a:ext>
                </a:extLst>
              </a:tr>
              <a:tr h="370840">
                <a:tc>
                  <a:txBody>
                    <a:bodyPr/>
                    <a:lstStyle/>
                    <a:p>
                      <a:r>
                        <a:rPr kumimoji="1" lang="ja-JP" altLang="en-US" sz="2000" b="0" dirty="0"/>
                        <a:t>塩酸（３５％）</a:t>
                      </a:r>
                    </a:p>
                  </a:txBody>
                  <a:tcPr/>
                </a:tc>
                <a:tc>
                  <a:txBody>
                    <a:bodyPr/>
                    <a:lstStyle/>
                    <a:p>
                      <a:r>
                        <a:rPr kumimoji="1" lang="ja-JP" altLang="en-US" sz="2000" b="0" dirty="0"/>
                        <a:t>１０％</a:t>
                      </a:r>
                    </a:p>
                  </a:txBody>
                  <a:tcPr/>
                </a:tc>
                <a:tc>
                  <a:txBody>
                    <a:bodyPr/>
                    <a:lstStyle/>
                    <a:p>
                      <a:r>
                        <a:rPr kumimoji="1" lang="ja-JP" altLang="en-US" sz="2000" b="0" dirty="0"/>
                        <a:t>約３ｍｏｌ／Ｌ</a:t>
                      </a:r>
                    </a:p>
                  </a:txBody>
                  <a:tcPr/>
                </a:tc>
                <a:extLst>
                  <a:ext uri="{0D108BD9-81ED-4DB2-BD59-A6C34878D82A}">
                    <a16:rowId xmlns:a16="http://schemas.microsoft.com/office/drawing/2014/main" val="2515834995"/>
                  </a:ext>
                </a:extLst>
              </a:tr>
              <a:tr h="370840">
                <a:tc>
                  <a:txBody>
                    <a:bodyPr/>
                    <a:lstStyle/>
                    <a:p>
                      <a:r>
                        <a:rPr kumimoji="1" lang="ja-JP" altLang="en-US" sz="2000" b="0" dirty="0"/>
                        <a:t>硫酸（９８％）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１０％</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約１ｍｏｌ／Ｌ</a:t>
                      </a:r>
                    </a:p>
                  </a:txBody>
                  <a:tcPr/>
                </a:tc>
                <a:extLst>
                  <a:ext uri="{0D108BD9-81ED-4DB2-BD59-A6C34878D82A}">
                    <a16:rowId xmlns:a16="http://schemas.microsoft.com/office/drawing/2014/main" val="3467717543"/>
                  </a:ext>
                </a:extLst>
              </a:tr>
              <a:tr h="370840">
                <a:tc>
                  <a:txBody>
                    <a:bodyPr/>
                    <a:lstStyle/>
                    <a:p>
                      <a:r>
                        <a:rPr kumimoji="1" lang="ja-JP" altLang="en-US" sz="2000" b="0" dirty="0"/>
                        <a:t>硝酸（６８％）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１０％</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約１．７ｍｏｌ／Ｌ</a:t>
                      </a:r>
                    </a:p>
                  </a:txBody>
                  <a:tcPr/>
                </a:tc>
                <a:extLst>
                  <a:ext uri="{0D108BD9-81ED-4DB2-BD59-A6C34878D82A}">
                    <a16:rowId xmlns:a16="http://schemas.microsoft.com/office/drawing/2014/main" val="2587592089"/>
                  </a:ext>
                </a:extLst>
              </a:tr>
              <a:tr h="370840">
                <a:tc>
                  <a:txBody>
                    <a:bodyPr/>
                    <a:lstStyle/>
                    <a:p>
                      <a:r>
                        <a:rPr kumimoji="1" lang="ja-JP" altLang="en-US" sz="2000" b="0" dirty="0"/>
                        <a:t>アンモニア水（２５</a:t>
                      </a:r>
                      <a:r>
                        <a:rPr kumimoji="1" lang="en-US" altLang="ja-JP" sz="2000" b="0" dirty="0"/>
                        <a:t>~</a:t>
                      </a:r>
                      <a:r>
                        <a:rPr kumimoji="1" lang="ja-JP" altLang="en-US" sz="2000" b="0" dirty="0"/>
                        <a:t>２８％）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１０％</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約６ｍｏｌ／Ｌ</a:t>
                      </a:r>
                    </a:p>
                  </a:txBody>
                  <a:tcPr/>
                </a:tc>
                <a:extLst>
                  <a:ext uri="{0D108BD9-81ED-4DB2-BD59-A6C34878D82A}">
                    <a16:rowId xmlns:a16="http://schemas.microsoft.com/office/drawing/2014/main" val="3416072775"/>
                  </a:ext>
                </a:extLst>
              </a:tr>
              <a:tr h="370840">
                <a:tc>
                  <a:txBody>
                    <a:bodyPr/>
                    <a:lstStyle/>
                    <a:p>
                      <a:r>
                        <a:rPr kumimoji="1" lang="ja-JP" altLang="en-US" sz="2000" b="0" dirty="0"/>
                        <a:t>水酸化ナトリウム</a:t>
                      </a:r>
                    </a:p>
                  </a:txBody>
                  <a:tcPr/>
                </a:tc>
                <a:tc>
                  <a:txBody>
                    <a:bodyPr/>
                    <a:lstStyle/>
                    <a:p>
                      <a:r>
                        <a:rPr kumimoji="1" lang="ja-JP" altLang="en-US" sz="2000" b="0" dirty="0"/>
                        <a:t>５％</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約１ｍｏｌ／Ｌ</a:t>
                      </a:r>
                    </a:p>
                  </a:txBody>
                  <a:tcPr/>
                </a:tc>
                <a:extLst>
                  <a:ext uri="{0D108BD9-81ED-4DB2-BD59-A6C34878D82A}">
                    <a16:rowId xmlns:a16="http://schemas.microsoft.com/office/drawing/2014/main" val="4169298509"/>
                  </a:ext>
                </a:extLst>
              </a:tr>
              <a:tr h="370840">
                <a:tc>
                  <a:txBody>
                    <a:bodyPr/>
                    <a:lstStyle/>
                    <a:p>
                      <a:r>
                        <a:rPr kumimoji="1" lang="ja-JP" altLang="en-US" sz="2000" b="0" dirty="0"/>
                        <a:t>水酸化カリウム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５％</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約１ｍｏｌ／Ｌ</a:t>
                      </a:r>
                    </a:p>
                  </a:txBody>
                  <a:tcPr/>
                </a:tc>
                <a:extLst>
                  <a:ext uri="{0D108BD9-81ED-4DB2-BD59-A6C34878D82A}">
                    <a16:rowId xmlns:a16="http://schemas.microsoft.com/office/drawing/2014/main" val="4130027693"/>
                  </a:ext>
                </a:extLst>
              </a:tr>
            </a:tbl>
          </a:graphicData>
        </a:graphic>
      </p:graphicFrame>
      <p:sp>
        <p:nvSpPr>
          <p:cNvPr id="5" name="タイトル 1">
            <a:extLst>
              <a:ext uri="{FF2B5EF4-FFF2-40B4-BE49-F238E27FC236}">
                <a16:creationId xmlns:a16="http://schemas.microsoft.com/office/drawing/2014/main" id="{5C261E4B-29E8-48B6-9FA4-7617F037664A}"/>
              </a:ext>
            </a:extLst>
          </p:cNvPr>
          <p:cNvSpPr txBox="1">
            <a:spLocks/>
          </p:cNvSpPr>
          <p:nvPr/>
        </p:nvSpPr>
        <p:spPr>
          <a:xfrm>
            <a:off x="628650" y="479715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ＭＳ 明朝" panose="02020609040205080304" pitchFamily="17" charset="-128"/>
                <a:ea typeface="ＭＳ 明朝" panose="02020609040205080304" pitchFamily="17" charset="-128"/>
              </a:rPr>
              <a:t>除外濃度以下の場合は毒物・劇物非該当</a:t>
            </a:r>
            <a:endParaRPr lang="en-US" altLang="ja-JP" sz="3200" b="1" dirty="0">
              <a:latin typeface="ＭＳ 明朝" panose="02020609040205080304" pitchFamily="17" charset="-128"/>
              <a:ea typeface="ＭＳ 明朝" panose="02020609040205080304" pitchFamily="17" charset="-128"/>
            </a:endParaRPr>
          </a:p>
          <a:p>
            <a:r>
              <a:rPr lang="ja-JP" altLang="en-US" sz="3200" b="1" dirty="0">
                <a:latin typeface="ＭＳ 明朝" panose="02020609040205080304" pitchFamily="17" charset="-128"/>
                <a:ea typeface="ＭＳ 明朝" panose="02020609040205080304" pitchFamily="17" charset="-128"/>
              </a:rPr>
              <a:t>特定毒物には除外濃度なし</a:t>
            </a:r>
          </a:p>
        </p:txBody>
      </p:sp>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628650" y="705360"/>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b="1" dirty="0">
                <a:latin typeface="ＭＳ 明朝" panose="02020609040205080304" pitchFamily="17" charset="-128"/>
                <a:ea typeface="ＭＳ 明朝" panose="02020609040205080304" pitchFamily="17" charset="-128"/>
              </a:rPr>
              <a:t>除外濃度について</a:t>
            </a:r>
            <a:endParaRPr lang="ja-JP" altLang="en-US" dirty="0">
              <a:latin typeface="ＭＳ ゴシック" panose="020B0609070205080204" pitchFamily="49" charset="-128"/>
              <a:ea typeface="ＭＳ ゴシック" panose="020B0609070205080204" pitchFamily="49" charset="-128"/>
            </a:endParaRPr>
          </a:p>
        </p:txBody>
      </p:sp>
      <p:pic>
        <p:nvPicPr>
          <p:cNvPr id="7" name="Picture 44" descr="j0291041[1]">
            <a:extLst>
              <a:ext uri="{FF2B5EF4-FFF2-40B4-BE49-F238E27FC236}">
                <a16:creationId xmlns:a16="http://schemas.microsoft.com/office/drawing/2014/main" id="{3F83FC9A-851E-45BF-8D17-98AA3F3919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8818" y="636949"/>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 descr="j0290982[1]">
            <a:extLst>
              <a:ext uri="{FF2B5EF4-FFF2-40B4-BE49-F238E27FC236}">
                <a16:creationId xmlns:a16="http://schemas.microsoft.com/office/drawing/2014/main" id="{380FEC3B-1E3D-49B5-B63B-B32E8E069D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36504"/>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8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271922"/>
          </a:xfrm>
        </p:spPr>
        <p:txBody>
          <a:bodyPr>
            <a:normAutofit/>
          </a:bodyPr>
          <a:lstStyle/>
          <a:p>
            <a:r>
              <a:rPr lang="ja-JP" altLang="en-US" sz="4000" b="1" dirty="0">
                <a:latin typeface="ＭＳ 明朝" panose="02020609040205080304" pitchFamily="17" charset="-128"/>
                <a:ea typeface="ＭＳ 明朝" panose="02020609040205080304" pitchFamily="17" charset="-128"/>
              </a:rPr>
              <a:t>毒物・劇物はそれぞれ何品目ぐらいある？</a:t>
            </a:r>
          </a:p>
        </p:txBody>
      </p:sp>
      <p:pic>
        <p:nvPicPr>
          <p:cNvPr id="1026" name="Picture 2" descr="はてなマークを浮かべる女性の顔のイラスト | フリー素材 ...">
            <a:extLst>
              <a:ext uri="{FF2B5EF4-FFF2-40B4-BE49-F238E27FC236}">
                <a16:creationId xmlns:a16="http://schemas.microsoft.com/office/drawing/2014/main" id="{D91B3ECE-600B-46DE-A3E0-AAF88EA91D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005064"/>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ABC051CA-0A6B-491A-AE61-1C90F00386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69927"/>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97D19769-78D0-4C3F-8875-8CD2086A1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8952" y="1365853"/>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03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9914" y="3362725"/>
            <a:ext cx="7846328" cy="1002379"/>
          </a:xfrm>
          <a:solidFill>
            <a:schemeClr val="tx2">
              <a:lumMod val="20000"/>
              <a:lumOff val="80000"/>
            </a:schemeClr>
          </a:solidFill>
        </p:spPr>
        <p:txBody>
          <a:bodyPr>
            <a:normAutofit fontScale="90000"/>
          </a:bodyPr>
          <a:lstStyle/>
          <a:p>
            <a:r>
              <a:rPr kumimoji="1" lang="ja-JP" altLang="en-US" sz="2800" b="1" dirty="0">
                <a:latin typeface="ＭＳ ゴシック" panose="020B0609070205080204" pitchFamily="49" charset="-128"/>
                <a:ea typeface="ＭＳ ゴシック" panose="020B0609070205080204" pitchFamily="49" charset="-128"/>
              </a:rPr>
              <a:t>毒物及び劇物指定令の一部改正等について</a:t>
            </a:r>
            <a:br>
              <a:rPr kumimoji="1" lang="en-US" altLang="ja-JP" sz="2800" b="1" dirty="0">
                <a:latin typeface="ＭＳ ゴシック" panose="020B0609070205080204" pitchFamily="49" charset="-128"/>
                <a:ea typeface="ＭＳ ゴシック" panose="020B0609070205080204" pitchFamily="49" charset="-128"/>
              </a:rPr>
            </a:br>
            <a:r>
              <a:rPr kumimoji="1" lang="ja-JP" altLang="en-US" sz="2800" b="1" dirty="0">
                <a:latin typeface="ＭＳ ゴシック" panose="020B0609070205080204" pitchFamily="49" charset="-128"/>
                <a:ea typeface="ＭＳ ゴシック" panose="020B0609070205080204" pitchFamily="49" charset="-128"/>
              </a:rPr>
              <a:t>　　　　　　　　　　　　　</a:t>
            </a:r>
            <a:r>
              <a:rPr lang="ja-JP" altLang="en-US" sz="2800" b="1" dirty="0">
                <a:latin typeface="ＭＳ ゴシック" panose="020B0609070205080204" pitchFamily="49" charset="-128"/>
                <a:ea typeface="ＭＳ ゴシック" panose="020B0609070205080204" pitchFamily="49" charset="-128"/>
              </a:rPr>
              <a:t>（令和</a:t>
            </a:r>
            <a:r>
              <a:rPr lang="en-US" altLang="ja-JP" sz="2800" b="1" dirty="0">
                <a:latin typeface="ＭＳ ゴシック" panose="020B0609070205080204" pitchFamily="49" charset="-128"/>
                <a:ea typeface="ＭＳ ゴシック" panose="020B0609070205080204" pitchFamily="49" charset="-128"/>
              </a:rPr>
              <a:t>6</a:t>
            </a:r>
            <a:r>
              <a:rPr lang="ja-JP" altLang="en-US" sz="2800" b="1" dirty="0">
                <a:latin typeface="ＭＳ ゴシック" panose="020B0609070205080204" pitchFamily="49" charset="-128"/>
                <a:ea typeface="ＭＳ ゴシック" panose="020B0609070205080204" pitchFamily="49" charset="-128"/>
              </a:rPr>
              <a:t>年</a:t>
            </a:r>
            <a:r>
              <a:rPr lang="en-US" altLang="ja-JP" sz="2800" b="1" dirty="0">
                <a:latin typeface="ＭＳ ゴシック" panose="020B0609070205080204" pitchFamily="49" charset="-128"/>
                <a:ea typeface="ＭＳ ゴシック" panose="020B0609070205080204" pitchFamily="49" charset="-128"/>
              </a:rPr>
              <a:t>5</a:t>
            </a:r>
            <a:r>
              <a:rPr lang="ja-JP" altLang="en-US" sz="2800" b="1" dirty="0">
                <a:latin typeface="ＭＳ ゴシック" panose="020B0609070205080204" pitchFamily="49" charset="-128"/>
                <a:ea typeface="ＭＳ ゴシック" panose="020B0609070205080204" pitchFamily="49" charset="-128"/>
              </a:rPr>
              <a:t>月</a:t>
            </a:r>
            <a:r>
              <a:rPr lang="en-US" altLang="ja-JP" sz="2800" b="1" dirty="0">
                <a:latin typeface="ＭＳ ゴシック" panose="020B0609070205080204" pitchFamily="49" charset="-128"/>
                <a:ea typeface="ＭＳ ゴシック" panose="020B0609070205080204" pitchFamily="49" charset="-128"/>
              </a:rPr>
              <a:t>29</a:t>
            </a:r>
            <a:r>
              <a:rPr lang="ja-JP" altLang="en-US" sz="2800" b="1" dirty="0">
                <a:latin typeface="ＭＳ ゴシック" panose="020B0609070205080204" pitchFamily="49" charset="-128"/>
                <a:ea typeface="ＭＳ ゴシック" panose="020B0609070205080204" pitchFamily="49" charset="-128"/>
              </a:rPr>
              <a:t>日付け）</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696112" y="4559444"/>
            <a:ext cx="7416824" cy="2325940"/>
          </a:xfrm>
        </p:spPr>
        <p:txBody>
          <a:bodyPr>
            <a:noAutofit/>
          </a:bodyPr>
          <a:lstStyle/>
          <a:p>
            <a:pPr marL="0" indent="0">
              <a:buNone/>
            </a:pP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　毒物及び劇物指定令第２条の改正</a:t>
            </a:r>
          </a:p>
          <a:p>
            <a:pPr marL="0" indent="0">
              <a:buNone/>
            </a:pPr>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（１）</a:t>
            </a:r>
            <a:r>
              <a:rPr lang="ja-JP" altLang="en-US" sz="2400" dirty="0">
                <a:latin typeface="ＭＳ ゴシック" panose="020B0609070205080204" pitchFamily="49" charset="-128"/>
                <a:ea typeface="ＭＳ ゴシック" panose="020B0609070205080204" pitchFamily="49" charset="-128"/>
              </a:rPr>
              <a:t>新たに劇物</a:t>
            </a:r>
            <a:r>
              <a:rPr lang="ja-JP" altLang="ja-JP" sz="2400" dirty="0">
                <a:latin typeface="ＭＳ ゴシック" panose="020B0609070205080204" pitchFamily="49" charset="-128"/>
                <a:ea typeface="ＭＳ ゴシック" panose="020B0609070205080204" pitchFamily="49" charset="-128"/>
              </a:rPr>
              <a:t>指定（</a:t>
            </a:r>
            <a:r>
              <a:rPr lang="ja-JP" altLang="en-US" sz="2400" dirty="0">
                <a:latin typeface="ＭＳ ゴシック" panose="020B0609070205080204" pitchFamily="49" charset="-128"/>
                <a:ea typeface="ＭＳ ゴシック" panose="020B0609070205080204" pitchFamily="49" charset="-128"/>
              </a:rPr>
              <a:t>１</a:t>
            </a:r>
            <a:r>
              <a:rPr lang="ja-JP" altLang="ja-JP" sz="2400" dirty="0">
                <a:latin typeface="ＭＳ ゴシック" panose="020B0609070205080204" pitchFamily="49" charset="-128"/>
                <a:ea typeface="ＭＳ ゴシック" panose="020B0609070205080204" pitchFamily="49" charset="-128"/>
              </a:rPr>
              <a:t>物質及び製剤）</a:t>
            </a:r>
            <a:endParaRPr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２</a:t>
            </a:r>
            <a:r>
              <a:rPr lang="ja-JP" altLang="ja-JP" sz="2400" dirty="0">
                <a:latin typeface="ＭＳ ゴシック" panose="020B0609070205080204" pitchFamily="49" charset="-128"/>
                <a:ea typeface="ＭＳ ゴシック" panose="020B0609070205080204" pitchFamily="49" charset="-128"/>
              </a:rPr>
              <a:t>）劇物指定の解除（</a:t>
            </a:r>
            <a:r>
              <a:rPr lang="ja-JP" altLang="en-US" sz="2400" dirty="0">
                <a:latin typeface="ＭＳ ゴシック" panose="020B0609070205080204" pitchFamily="49" charset="-128"/>
                <a:ea typeface="ＭＳ ゴシック" panose="020B0609070205080204" pitchFamily="49" charset="-128"/>
              </a:rPr>
              <a:t>２</a:t>
            </a:r>
            <a:r>
              <a:rPr lang="ja-JP" altLang="ja-JP" sz="2400" dirty="0">
                <a:latin typeface="ＭＳ ゴシック" panose="020B0609070205080204" pitchFamily="49" charset="-128"/>
                <a:ea typeface="ＭＳ ゴシック" panose="020B0609070205080204" pitchFamily="49" charset="-128"/>
              </a:rPr>
              <a:t>物質及び製剤）</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p>
        </p:txBody>
      </p:sp>
      <p:sp>
        <p:nvSpPr>
          <p:cNvPr id="4" name="タイトル 1">
            <a:extLst>
              <a:ext uri="{FF2B5EF4-FFF2-40B4-BE49-F238E27FC236}">
                <a16:creationId xmlns:a16="http://schemas.microsoft.com/office/drawing/2014/main" id="{5C442BA8-2AEA-4DA6-AB87-E42ED7714473}"/>
              </a:ext>
            </a:extLst>
          </p:cNvPr>
          <p:cNvSpPr txBox="1">
            <a:spLocks/>
          </p:cNvSpPr>
          <p:nvPr/>
        </p:nvSpPr>
        <p:spPr>
          <a:xfrm>
            <a:off x="696112" y="49004"/>
            <a:ext cx="7993933" cy="1002379"/>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b="1" dirty="0">
                <a:latin typeface="ＭＳ ゴシック" panose="020B0609070205080204" pitchFamily="49" charset="-128"/>
                <a:ea typeface="ＭＳ ゴシック" panose="020B0609070205080204" pitchFamily="49" charset="-128"/>
              </a:rPr>
              <a:t>毒物及び劇物指定令の一部改正等について</a:t>
            </a:r>
            <a:br>
              <a:rPr lang="en-US" altLang="ja-JP" sz="2500" b="1" dirty="0">
                <a:latin typeface="ＭＳ ゴシック" panose="020B0609070205080204" pitchFamily="49" charset="-128"/>
                <a:ea typeface="ＭＳ ゴシック" panose="020B0609070205080204" pitchFamily="49" charset="-128"/>
              </a:rPr>
            </a:br>
            <a:r>
              <a:rPr lang="ja-JP" altLang="en-US" sz="2500" b="1" dirty="0">
                <a:latin typeface="ＭＳ ゴシック" panose="020B0609070205080204" pitchFamily="49" charset="-128"/>
                <a:ea typeface="ＭＳ ゴシック" panose="020B0609070205080204" pitchFamily="49" charset="-128"/>
              </a:rPr>
              <a:t>　　　　　　　　　　　　　（令和</a:t>
            </a:r>
            <a:r>
              <a:rPr lang="en-US" altLang="ja-JP" sz="2500" b="1" dirty="0">
                <a:latin typeface="ＭＳ ゴシック" panose="020B0609070205080204" pitchFamily="49" charset="-128"/>
                <a:ea typeface="ＭＳ ゴシック" panose="020B0609070205080204" pitchFamily="49" charset="-128"/>
              </a:rPr>
              <a:t>5</a:t>
            </a:r>
            <a:r>
              <a:rPr lang="ja-JP" altLang="en-US" sz="2500" b="1" dirty="0">
                <a:latin typeface="ＭＳ ゴシック" panose="020B0609070205080204" pitchFamily="49" charset="-128"/>
                <a:ea typeface="ＭＳ ゴシック" panose="020B0609070205080204" pitchFamily="49" charset="-128"/>
              </a:rPr>
              <a:t>年</a:t>
            </a:r>
            <a:r>
              <a:rPr lang="en-US" altLang="ja-JP" sz="2500" b="1" dirty="0">
                <a:latin typeface="ＭＳ ゴシック" panose="020B0609070205080204" pitchFamily="49" charset="-128"/>
                <a:ea typeface="ＭＳ ゴシック" panose="020B0609070205080204" pitchFamily="49" charset="-128"/>
              </a:rPr>
              <a:t>5</a:t>
            </a:r>
            <a:r>
              <a:rPr lang="ja-JP" altLang="en-US" sz="2500" b="1" dirty="0">
                <a:latin typeface="ＭＳ ゴシック" panose="020B0609070205080204" pitchFamily="49" charset="-128"/>
                <a:ea typeface="ＭＳ ゴシック" panose="020B0609070205080204" pitchFamily="49" charset="-128"/>
              </a:rPr>
              <a:t>月</a:t>
            </a:r>
            <a:r>
              <a:rPr lang="en-US" altLang="ja-JP" sz="2500" b="1" dirty="0">
                <a:latin typeface="ＭＳ ゴシック" panose="020B0609070205080204" pitchFamily="49" charset="-128"/>
                <a:ea typeface="ＭＳ ゴシック" panose="020B0609070205080204" pitchFamily="49" charset="-128"/>
              </a:rPr>
              <a:t>26</a:t>
            </a:r>
            <a:r>
              <a:rPr lang="ja-JP" altLang="en-US" sz="2500" b="1" dirty="0">
                <a:latin typeface="ＭＳ ゴシック" panose="020B0609070205080204" pitchFamily="49" charset="-128"/>
                <a:ea typeface="ＭＳ ゴシック" panose="020B0609070205080204" pitchFamily="49" charset="-128"/>
              </a:rPr>
              <a:t>日付け）</a:t>
            </a:r>
          </a:p>
        </p:txBody>
      </p:sp>
      <p:sp>
        <p:nvSpPr>
          <p:cNvPr id="5" name="コンテンツ プレースホルダー 2">
            <a:extLst>
              <a:ext uri="{FF2B5EF4-FFF2-40B4-BE49-F238E27FC236}">
                <a16:creationId xmlns:a16="http://schemas.microsoft.com/office/drawing/2014/main" id="{AFC9B131-12A2-4BF7-B0BA-25FC56BAD51F}"/>
              </a:ext>
            </a:extLst>
          </p:cNvPr>
          <p:cNvSpPr txBox="1">
            <a:spLocks/>
          </p:cNvSpPr>
          <p:nvPr/>
        </p:nvSpPr>
        <p:spPr>
          <a:xfrm>
            <a:off x="696112" y="1305356"/>
            <a:ext cx="7993932" cy="1882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　毒物及び劇物指定令第２条の改正</a:t>
            </a:r>
          </a:p>
          <a:p>
            <a:pPr marL="0" indent="0">
              <a:buNone/>
            </a:pPr>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（１）</a:t>
            </a:r>
            <a:r>
              <a:rPr lang="ja-JP" altLang="en-US" sz="2400" dirty="0">
                <a:latin typeface="ＭＳ ゴシック" panose="020B0609070205080204" pitchFamily="49" charset="-128"/>
                <a:ea typeface="ＭＳ ゴシック" panose="020B0609070205080204" pitchFamily="49" charset="-128"/>
              </a:rPr>
              <a:t>新たに劇物</a:t>
            </a:r>
            <a:r>
              <a:rPr lang="ja-JP" altLang="ja-JP" sz="2400" dirty="0">
                <a:latin typeface="ＭＳ ゴシック" panose="020B0609070205080204" pitchFamily="49" charset="-128"/>
                <a:ea typeface="ＭＳ ゴシック" panose="020B0609070205080204" pitchFamily="49" charset="-128"/>
              </a:rPr>
              <a:t>指定（</a:t>
            </a:r>
            <a:r>
              <a:rPr lang="ja-JP" altLang="en-US" sz="2400" dirty="0">
                <a:latin typeface="ＭＳ ゴシック" panose="020B0609070205080204" pitchFamily="49" charset="-128"/>
                <a:ea typeface="ＭＳ ゴシック" panose="020B0609070205080204" pitchFamily="49" charset="-128"/>
              </a:rPr>
              <a:t>１</a:t>
            </a:r>
            <a:r>
              <a:rPr lang="ja-JP" altLang="ja-JP" sz="2400" dirty="0">
                <a:latin typeface="ＭＳ ゴシック" panose="020B0609070205080204" pitchFamily="49" charset="-128"/>
                <a:ea typeface="ＭＳ ゴシック" panose="020B0609070205080204" pitchFamily="49" charset="-128"/>
              </a:rPr>
              <a:t>物質及び製剤）</a:t>
            </a:r>
            <a:endParaRPr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　（２）</a:t>
            </a:r>
            <a:r>
              <a:rPr lang="ja-JP" altLang="ja-JP" sz="2400" dirty="0">
                <a:latin typeface="ＭＳ ゴシック" panose="020B0609070205080204" pitchFamily="49" charset="-128"/>
                <a:ea typeface="ＭＳ ゴシック" panose="020B0609070205080204" pitchFamily="49" charset="-128"/>
              </a:rPr>
              <a:t>劇物指定の解除（</a:t>
            </a:r>
            <a:r>
              <a:rPr lang="ja-JP" altLang="en-US" sz="2400" dirty="0">
                <a:latin typeface="ＭＳ ゴシック" panose="020B0609070205080204" pitchFamily="49" charset="-128"/>
                <a:ea typeface="ＭＳ ゴシック" panose="020B0609070205080204" pitchFamily="49" charset="-128"/>
              </a:rPr>
              <a:t>２</a:t>
            </a:r>
            <a:r>
              <a:rPr lang="ja-JP" altLang="ja-JP" sz="2400" dirty="0">
                <a:latin typeface="ＭＳ ゴシック" panose="020B0609070205080204" pitchFamily="49" charset="-128"/>
                <a:ea typeface="ＭＳ ゴシック" panose="020B0609070205080204" pitchFamily="49" charset="-128"/>
              </a:rPr>
              <a:t>物質及び製剤）</a:t>
            </a:r>
            <a:endParaRPr lang="en-US" altLang="ja-JP" sz="2400" dirty="0">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r>
              <a:rPr lang="ja-JP" altLang="en-US" sz="2400" dirty="0">
                <a:latin typeface="ＭＳ ゴシック" panose="020B0609070205080204" pitchFamily="49" charset="-128"/>
                <a:ea typeface="ＭＳ ゴシック" panose="020B0609070205080204" pitchFamily="49" charset="-128"/>
              </a:rPr>
              <a:t>　</a:t>
            </a:r>
            <a:endParaRPr lang="en-US" altLang="ja-JP" sz="2800" dirty="0"/>
          </a:p>
        </p:txBody>
      </p:sp>
    </p:spTree>
    <p:extLst>
      <p:ext uri="{BB962C8B-B14F-4D97-AF65-F5344CB8AC3E}">
        <p14:creationId xmlns:p14="http://schemas.microsoft.com/office/powerpoint/2010/main" val="173245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271922"/>
          </a:xfrm>
        </p:spPr>
        <p:txBody>
          <a:bodyPr>
            <a:normAutofit/>
          </a:bodyPr>
          <a:lstStyle/>
          <a:p>
            <a:r>
              <a:rPr lang="ja-JP" altLang="en-US" sz="4000" b="1" dirty="0">
                <a:latin typeface="ＭＳ 明朝" panose="02020609040205080304" pitchFamily="17" charset="-128"/>
                <a:ea typeface="ＭＳ 明朝" panose="02020609040205080304" pitchFamily="17" charset="-128"/>
              </a:rPr>
              <a:t>毒物・劇物を取り扱う際にはどのような登録が必要？</a:t>
            </a:r>
          </a:p>
        </p:txBody>
      </p:sp>
      <p:pic>
        <p:nvPicPr>
          <p:cNvPr id="5" name="Picture 2" descr="はてなマークを浮かべる女性の顔のイラスト | フリー素材 ...">
            <a:extLst>
              <a:ext uri="{FF2B5EF4-FFF2-40B4-BE49-F238E27FC236}">
                <a16:creationId xmlns:a16="http://schemas.microsoft.com/office/drawing/2014/main" id="{87597075-1A29-488E-BC8C-EE5809C51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733" y="4131701"/>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descr="j0291041[1]">
            <a:extLst>
              <a:ext uri="{FF2B5EF4-FFF2-40B4-BE49-F238E27FC236}">
                <a16:creationId xmlns:a16="http://schemas.microsoft.com/office/drawing/2014/main" id="{F73F7834-1C03-47EA-9FF5-5F12235E5C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366" y="1453366"/>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j0290982[1]">
            <a:extLst>
              <a:ext uri="{FF2B5EF4-FFF2-40B4-BE49-F238E27FC236}">
                <a16:creationId xmlns:a16="http://schemas.microsoft.com/office/drawing/2014/main" id="{7BE12BC3-B36A-467F-A8A0-086338512D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854" y="1151542"/>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80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229600" cy="1143000"/>
          </a:xfrm>
          <a:solidFill>
            <a:schemeClr val="tx2">
              <a:lumMod val="20000"/>
              <a:lumOff val="80000"/>
            </a:schemeClr>
          </a:solidFill>
        </p:spPr>
        <p:txBody>
          <a:bodyPr/>
          <a:lstStyle/>
          <a:p>
            <a:r>
              <a:rPr lang="ja-JP" altLang="en-US" dirty="0">
                <a:latin typeface="ＭＳ ゴシック" panose="020B0609070205080204" pitchFamily="49" charset="-128"/>
                <a:ea typeface="ＭＳ ゴシック" panose="020B0609070205080204" pitchFamily="49" charset="-128"/>
              </a:rPr>
              <a:t>毒物劇物営業者について</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179512" y="1625960"/>
            <a:ext cx="8784976" cy="5112568"/>
          </a:xfrm>
        </p:spPr>
        <p:txBody>
          <a:bodyPr>
            <a:normAutofit/>
          </a:bodyPr>
          <a:lstStyle/>
          <a:p>
            <a:pPr>
              <a:spcBef>
                <a:spcPct val="50000"/>
              </a:spcBef>
              <a:buFont typeface="Wingdings" panose="05000000000000000000" pitchFamily="2" charset="2"/>
              <a:buChar char="l"/>
            </a:pPr>
            <a:r>
              <a:rPr lang="ja-JP" altLang="en-US" dirty="0">
                <a:latin typeface="ＭＳ ゴシック" panose="020B0609070205080204" pitchFamily="49" charset="-128"/>
                <a:ea typeface="ＭＳ ゴシック" panose="020B0609070205080204" pitchFamily="49" charset="-128"/>
              </a:rPr>
              <a:t>毒物又は劇物を販売又は授与の目的で以下の行為を行う場合、各種業の登録が必要</a:t>
            </a:r>
          </a:p>
          <a:p>
            <a:pPr lvl="1">
              <a:spcBef>
                <a:spcPct val="50000"/>
              </a:spcBef>
            </a:pPr>
            <a:r>
              <a:rPr lang="ja-JP" altLang="en-US" b="1" dirty="0">
                <a:solidFill>
                  <a:srgbClr val="FF0000"/>
                </a:solidFill>
                <a:latin typeface="ＭＳ ゴシック" panose="020B0609070205080204" pitchFamily="49" charset="-128"/>
                <a:ea typeface="ＭＳ ゴシック" panose="020B0609070205080204" pitchFamily="49" charset="-128"/>
              </a:rPr>
              <a:t>製造を行う場合：製造業</a:t>
            </a:r>
          </a:p>
          <a:p>
            <a:pPr lvl="1">
              <a:spcBef>
                <a:spcPct val="50000"/>
              </a:spcBef>
            </a:pPr>
            <a:r>
              <a:rPr lang="ja-JP" altLang="en-US" b="1" dirty="0">
                <a:solidFill>
                  <a:srgbClr val="FF0000"/>
                </a:solidFill>
                <a:latin typeface="ＭＳ ゴシック" panose="020B0609070205080204" pitchFamily="49" charset="-128"/>
                <a:ea typeface="ＭＳ ゴシック" panose="020B0609070205080204" pitchFamily="49" charset="-128"/>
              </a:rPr>
              <a:t>輸入を行う場合：輸入業</a:t>
            </a:r>
          </a:p>
          <a:p>
            <a:pPr lvl="1">
              <a:spcBef>
                <a:spcPct val="50000"/>
              </a:spcBef>
            </a:pPr>
            <a:r>
              <a:rPr lang="ja-JP" altLang="en-US" b="1" dirty="0">
                <a:solidFill>
                  <a:srgbClr val="FF0000"/>
                </a:solidFill>
                <a:latin typeface="ＭＳ ゴシック" panose="020B0609070205080204" pitchFamily="49" charset="-128"/>
                <a:ea typeface="ＭＳ ゴシック" panose="020B0609070205080204" pitchFamily="49" charset="-128"/>
              </a:rPr>
              <a:t>販売、授与、貯蔵、運搬、陳列を行う場合：販売業</a:t>
            </a:r>
            <a:r>
              <a:rPr lang="en-US" altLang="ja-JP" b="1" baseline="30000" dirty="0">
                <a:solidFill>
                  <a:srgbClr val="FF0000"/>
                </a:solidFill>
                <a:latin typeface="ＭＳ ゴシック" panose="020B0609070205080204" pitchFamily="49" charset="-128"/>
                <a:ea typeface="ＭＳ ゴシック" panose="020B0609070205080204" pitchFamily="49" charset="-128"/>
              </a:rPr>
              <a:t>※</a:t>
            </a:r>
          </a:p>
          <a:p>
            <a:pPr marL="457200" lvl="1" indent="0">
              <a:spcBef>
                <a:spcPct val="50000"/>
              </a:spcBef>
              <a:buNone/>
            </a:pP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　ただし、製造及び輸入業者自らが製造または輸入　</a:t>
            </a:r>
            <a:endParaRPr lang="en-US" altLang="ja-JP" dirty="0">
              <a:latin typeface="ＭＳ ゴシック" panose="020B0609070205080204" pitchFamily="49" charset="-128"/>
              <a:ea typeface="ＭＳ ゴシック" panose="020B0609070205080204" pitchFamily="49" charset="-128"/>
            </a:endParaRPr>
          </a:p>
          <a:p>
            <a:pPr marL="457200" lvl="1" indent="0">
              <a:spcBef>
                <a:spcPct val="50000"/>
              </a:spcBef>
              <a:buNone/>
            </a:pPr>
            <a:r>
              <a:rPr lang="ja-JP" altLang="en-US" dirty="0">
                <a:latin typeface="ＭＳ ゴシック" panose="020B0609070205080204" pitchFamily="49" charset="-128"/>
                <a:ea typeface="ＭＳ ゴシック" panose="020B0609070205080204" pitchFamily="49" charset="-128"/>
              </a:rPr>
              <a:t>　　した毒劇物を、他の製造、輸入、販売業者へ当該行</a:t>
            </a:r>
            <a:endParaRPr lang="en-US" altLang="ja-JP" dirty="0">
              <a:latin typeface="ＭＳ ゴシック" panose="020B0609070205080204" pitchFamily="49" charset="-128"/>
              <a:ea typeface="ＭＳ ゴシック" panose="020B0609070205080204" pitchFamily="49" charset="-128"/>
            </a:endParaRPr>
          </a:p>
          <a:p>
            <a:pPr marL="457200" lvl="1" indent="0">
              <a:spcBef>
                <a:spcPct val="50000"/>
              </a:spcBef>
              <a:buNone/>
            </a:pPr>
            <a:r>
              <a:rPr lang="ja-JP" altLang="en-US" dirty="0">
                <a:latin typeface="ＭＳ ゴシック" panose="020B0609070205080204" pitchFamily="49" charset="-128"/>
                <a:ea typeface="ＭＳ ゴシック" panose="020B0609070205080204" pitchFamily="49" charset="-128"/>
              </a:rPr>
              <a:t>　　為を行う場合はこの限りではない</a:t>
            </a:r>
            <a:r>
              <a:rPr lang="ja-JP" altLang="en-US" sz="2800" dirty="0">
                <a:latin typeface="ＭＳ ゴシック" panose="020B0609070205080204" pitchFamily="49" charset="-128"/>
                <a:ea typeface="ＭＳ ゴシック" panose="020B0609070205080204" pitchFamily="49" charset="-128"/>
              </a:rPr>
              <a:t>。</a:t>
            </a:r>
          </a:p>
          <a:p>
            <a:pPr marL="0" indent="0">
              <a:buNone/>
            </a:pPr>
            <a:endParaRPr kumimoji="1" lang="ja-JP" altLang="en-US" dirty="0"/>
          </a:p>
        </p:txBody>
      </p:sp>
      <p:sp>
        <p:nvSpPr>
          <p:cNvPr id="4" name="正方形/長方形 3"/>
          <p:cNvSpPr/>
          <p:nvPr/>
        </p:nvSpPr>
        <p:spPr>
          <a:xfrm>
            <a:off x="6084168" y="5445224"/>
            <a:ext cx="2671801"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（法第３条）</a:t>
            </a:r>
          </a:p>
        </p:txBody>
      </p:sp>
    </p:spTree>
    <p:extLst>
      <p:ext uri="{BB962C8B-B14F-4D97-AF65-F5344CB8AC3E}">
        <p14:creationId xmlns:p14="http://schemas.microsoft.com/office/powerpoint/2010/main" val="3110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6103590" cy="1235074"/>
          </a:xfrm>
          <a:solidFill>
            <a:schemeClr val="tx2">
              <a:lumMod val="20000"/>
              <a:lumOff val="80000"/>
            </a:schemeClr>
          </a:solidFill>
        </p:spPr>
        <p:txBody>
          <a:bodyPr>
            <a:normAutofit/>
          </a:bodyPr>
          <a:lstStyle/>
          <a:p>
            <a:r>
              <a:rPr kumimoji="1" lang="ja-JP" altLang="en-US" sz="4800" b="1" dirty="0">
                <a:latin typeface="ＭＳ ゴシック" panose="020B0609070205080204" pitchFamily="49" charset="-128"/>
                <a:ea typeface="ＭＳ ゴシック" panose="020B0609070205080204" pitchFamily="49" charset="-128"/>
              </a:rPr>
              <a:t>販売業の登録の種類</a:t>
            </a:r>
          </a:p>
        </p:txBody>
      </p:sp>
      <p:sp>
        <p:nvSpPr>
          <p:cNvPr id="3" name="コンテンツ プレースホルダー 2"/>
          <p:cNvSpPr>
            <a:spLocks noGrp="1"/>
          </p:cNvSpPr>
          <p:nvPr>
            <p:ph idx="1"/>
          </p:nvPr>
        </p:nvSpPr>
        <p:spPr>
          <a:xfrm>
            <a:off x="457200" y="1600200"/>
            <a:ext cx="8363272" cy="4997152"/>
          </a:xfrm>
        </p:spPr>
        <p:txBody>
          <a:bodyPr/>
          <a:lstStyle/>
          <a:p>
            <a:pPr>
              <a:lnSpc>
                <a:spcPct val="150000"/>
              </a:lnSpc>
            </a:pPr>
            <a:r>
              <a:rPr lang="ja-JP" altLang="en-US" b="1" dirty="0"/>
              <a:t>販売業には</a:t>
            </a:r>
            <a:r>
              <a:rPr lang="ja-JP" altLang="en-US" b="1" dirty="0">
                <a:solidFill>
                  <a:srgbClr val="FF0000"/>
                </a:solidFill>
              </a:rPr>
              <a:t>「一般」、「農業用品目」、「特定品目販売業」</a:t>
            </a:r>
            <a:r>
              <a:rPr lang="ja-JP" altLang="en-US" b="1" dirty="0"/>
              <a:t>の３種類があり、一般販売業はすべての毒物及び劇物を販売できるが、農業用品目、特定品目販売業は決められた品目しか販売することができない。</a:t>
            </a:r>
          </a:p>
        </p:txBody>
      </p:sp>
      <p:sp>
        <p:nvSpPr>
          <p:cNvPr id="4" name="正方形/長方形 3"/>
          <p:cNvSpPr/>
          <p:nvPr/>
        </p:nvSpPr>
        <p:spPr>
          <a:xfrm>
            <a:off x="4888414" y="4293096"/>
            <a:ext cx="396044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3200" dirty="0">
                <a:solidFill>
                  <a:schemeClr val="tx1"/>
                </a:solidFill>
              </a:rPr>
              <a:t>（法第４条の２）</a:t>
            </a:r>
          </a:p>
        </p:txBody>
      </p:sp>
    </p:spTree>
    <p:extLst>
      <p:ext uri="{BB962C8B-B14F-4D97-AF65-F5344CB8AC3E}">
        <p14:creationId xmlns:p14="http://schemas.microsoft.com/office/powerpoint/2010/main" val="400250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475798" y="3393626"/>
            <a:ext cx="8192403" cy="2375001"/>
          </a:xfrm>
        </p:spPr>
        <p:txBody>
          <a:bodyPr>
            <a:normAutofit/>
          </a:bodyPr>
          <a:lstStyle/>
          <a:p>
            <a:r>
              <a:rPr lang="ja-JP" altLang="en-US" sz="4000" b="1" dirty="0">
                <a:latin typeface="ＭＳ 明朝" panose="02020609040205080304" pitchFamily="17" charset="-128"/>
                <a:ea typeface="ＭＳ 明朝" panose="02020609040205080304" pitchFamily="17" charset="-128"/>
              </a:rPr>
              <a:t>業務上、毒物、劇物を使用するが、登録や届出は必要？</a:t>
            </a:r>
          </a:p>
        </p:txBody>
      </p:sp>
      <p:pic>
        <p:nvPicPr>
          <p:cNvPr id="5" name="Picture 2" descr="はてなマークを浮かべる女性の顔のイラスト | フリー素材 ...">
            <a:extLst>
              <a:ext uri="{FF2B5EF4-FFF2-40B4-BE49-F238E27FC236}">
                <a16:creationId xmlns:a16="http://schemas.microsoft.com/office/drawing/2014/main" id="{C6C723C5-7204-44DE-9FBD-A56B811B6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222319"/>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CAD90A1C-14E7-497B-ACB1-759ECD7DD6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69927"/>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858C018B-0D21-4F44-A777-09AB8891BA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3416" y="1367435"/>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71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1" y="260350"/>
            <a:ext cx="7704510" cy="865188"/>
          </a:xfrm>
          <a:solidFill>
            <a:schemeClr val="tx2">
              <a:lumMod val="20000"/>
              <a:lumOff val="80000"/>
            </a:schemeClr>
          </a:solidFill>
        </p:spPr>
        <p:txBody>
          <a:bodyPr>
            <a:normAutofit/>
          </a:bodyPr>
          <a:lstStyle/>
          <a:p>
            <a:pPr eaLnBrk="1" hangingPunct="1"/>
            <a:r>
              <a:rPr lang="ja-JP" altLang="en-US" sz="4800" dirty="0">
                <a:latin typeface="ＭＳ ゴシック" panose="020B0609070205080204" pitchFamily="49" charset="-128"/>
                <a:ea typeface="ＭＳ ゴシック" panose="020B0609070205080204" pitchFamily="49" charset="-128"/>
              </a:rPr>
              <a:t>毒物劇物業務上取扱者とは</a:t>
            </a:r>
          </a:p>
        </p:txBody>
      </p:sp>
      <p:sp>
        <p:nvSpPr>
          <p:cNvPr id="29699" name="コンテンツ プレースホルダ 2"/>
          <p:cNvSpPr>
            <a:spLocks noGrp="1"/>
          </p:cNvSpPr>
          <p:nvPr>
            <p:ph idx="1"/>
          </p:nvPr>
        </p:nvSpPr>
        <p:spPr>
          <a:xfrm>
            <a:off x="0" y="1125538"/>
            <a:ext cx="9144000" cy="5732462"/>
          </a:xfrm>
        </p:spPr>
        <p:txBody>
          <a:bodyPr>
            <a:normAutofit/>
          </a:bodyPr>
          <a:lstStyle/>
          <a:p>
            <a:pPr eaLnBrk="1" hangingPunct="1">
              <a:lnSpc>
                <a:spcPct val="110000"/>
              </a:lnSpc>
              <a:buFont typeface="Georgia" pitchFamily="18" charset="0"/>
              <a:buNone/>
            </a:pPr>
            <a:r>
              <a:rPr lang="ja-JP" altLang="en-US" sz="3200" dirty="0"/>
              <a:t>　</a:t>
            </a:r>
            <a:r>
              <a:rPr lang="ja-JP" altLang="ja-JP" sz="3200" dirty="0"/>
              <a:t>　</a:t>
            </a:r>
            <a:r>
              <a:rPr lang="ja-JP" altLang="ja-JP" b="1" dirty="0">
                <a:solidFill>
                  <a:srgbClr val="002060"/>
                </a:solidFill>
              </a:rPr>
              <a:t>毒物・劇物を業務（農業</a:t>
            </a:r>
            <a:r>
              <a:rPr lang="ja-JP" altLang="en-US" b="1" dirty="0">
                <a:solidFill>
                  <a:srgbClr val="002060"/>
                </a:solidFill>
              </a:rPr>
              <a:t>、</a:t>
            </a:r>
            <a:r>
              <a:rPr lang="ja-JP" altLang="ja-JP" b="1" dirty="0">
                <a:solidFill>
                  <a:srgbClr val="002060"/>
                </a:solidFill>
              </a:rPr>
              <a:t>試験</a:t>
            </a:r>
            <a:r>
              <a:rPr lang="ja-JP" altLang="en-US" b="1" dirty="0">
                <a:solidFill>
                  <a:srgbClr val="002060"/>
                </a:solidFill>
              </a:rPr>
              <a:t>、</a:t>
            </a:r>
            <a:r>
              <a:rPr lang="ja-JP" altLang="ja-JP" b="1" dirty="0">
                <a:solidFill>
                  <a:srgbClr val="002060"/>
                </a:solidFill>
              </a:rPr>
              <a:t>研究</a:t>
            </a:r>
            <a:r>
              <a:rPr lang="ja-JP" altLang="en-US" b="1" dirty="0">
                <a:solidFill>
                  <a:srgbClr val="002060"/>
                </a:solidFill>
              </a:rPr>
              <a:t>、</a:t>
            </a:r>
            <a:r>
              <a:rPr lang="ja-JP" altLang="ja-JP" b="1" dirty="0">
                <a:solidFill>
                  <a:srgbClr val="002060"/>
                </a:solidFill>
              </a:rPr>
              <a:t>教育等）で使用する全ての者をいう。</a:t>
            </a:r>
            <a:endParaRPr lang="en-US" altLang="ja-JP" b="1" dirty="0">
              <a:solidFill>
                <a:srgbClr val="002060"/>
              </a:solidFill>
            </a:endParaRPr>
          </a:p>
          <a:p>
            <a:pPr eaLnBrk="1" hangingPunct="1">
              <a:lnSpc>
                <a:spcPct val="110000"/>
              </a:lnSpc>
              <a:buFont typeface="Georgia" pitchFamily="18" charset="0"/>
              <a:buNone/>
            </a:pPr>
            <a:r>
              <a:rPr lang="ja-JP" altLang="en-US" sz="2000" b="1" dirty="0">
                <a:latin typeface="ＭＳ ゴシック" panose="020B0609070205080204" pitchFamily="49" charset="-128"/>
                <a:ea typeface="ＭＳ ゴシック" panose="020B0609070205080204" pitchFamily="49" charset="-128"/>
              </a:rPr>
              <a:t>　　　</a:t>
            </a:r>
            <a:r>
              <a:rPr lang="ja-JP" altLang="ja-JP" sz="2000" b="1" dirty="0">
                <a:latin typeface="ＭＳ ゴシック" panose="020B0609070205080204" pitchFamily="49" charset="-128"/>
                <a:ea typeface="ＭＳ ゴシック" panose="020B0609070205080204" pitchFamily="49" charset="-128"/>
              </a:rPr>
              <a:t>このうち</a:t>
            </a:r>
            <a:r>
              <a:rPr lang="ja-JP" altLang="en-US"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電気めっき業</a:t>
            </a:r>
            <a:r>
              <a:rPr lang="ja-JP" altLang="en-US"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金属熱処理業</a:t>
            </a:r>
            <a:r>
              <a:rPr lang="ja-JP" altLang="en-US"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運送業又はしろありの防除業を営み</a:t>
            </a:r>
            <a:r>
              <a:rPr lang="ja-JP" altLang="en-US"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以下の特定の毒物又は劇物を使用する者が届出の対象となる</a:t>
            </a:r>
            <a:r>
              <a:rPr lang="ja-JP" altLang="ja-JP" sz="2000" b="1" dirty="0"/>
              <a:t>。</a:t>
            </a:r>
            <a:endParaRPr lang="en-US" altLang="ja-JP" sz="2000" b="1" dirty="0"/>
          </a:p>
          <a:p>
            <a:pPr eaLnBrk="1" hangingPunct="1">
              <a:lnSpc>
                <a:spcPct val="110000"/>
              </a:lnSpc>
              <a:buFont typeface="Georgia" pitchFamily="18" charset="0"/>
              <a:buNone/>
            </a:pPr>
            <a:r>
              <a:rPr lang="ja-JP" altLang="en-US" sz="2000" b="1" dirty="0"/>
              <a:t>　</a:t>
            </a:r>
            <a:r>
              <a:rPr lang="ja-JP" altLang="ja-JP" sz="2000" b="1" dirty="0"/>
              <a:t>　</a:t>
            </a:r>
            <a:r>
              <a:rPr lang="ja-JP" altLang="ja-JP" sz="2400" b="1" dirty="0"/>
              <a:t>（１）電気めっき業</a:t>
            </a:r>
            <a:r>
              <a:rPr lang="ja-JP" altLang="en-US" sz="2400" b="1" dirty="0"/>
              <a:t>、</a:t>
            </a:r>
            <a:r>
              <a:rPr lang="ja-JP" altLang="ja-JP" sz="2400" b="1" dirty="0"/>
              <a:t>金属熱処理業の場合</a:t>
            </a:r>
            <a:r>
              <a:rPr lang="ja-JP" altLang="en-US" sz="2400" b="1" dirty="0"/>
              <a:t>　</a:t>
            </a:r>
            <a:endParaRPr lang="en-US" altLang="ja-JP" sz="2400" b="1" dirty="0"/>
          </a:p>
          <a:p>
            <a:pPr eaLnBrk="1" hangingPunct="1">
              <a:lnSpc>
                <a:spcPct val="110000"/>
              </a:lnSpc>
              <a:buFont typeface="Georgia" pitchFamily="18" charset="0"/>
              <a:buNone/>
            </a:pPr>
            <a:r>
              <a:rPr lang="ja-JP" altLang="en-US" sz="2000" b="1" dirty="0"/>
              <a:t>　　　</a:t>
            </a:r>
            <a:r>
              <a:rPr lang="ja-JP" altLang="ja-JP" sz="2000" b="1" dirty="0"/>
              <a:t>　無機シアン化合物及びこれを含有する製剤（シアン化ナトリウム等）</a:t>
            </a:r>
          </a:p>
          <a:p>
            <a:pPr eaLnBrk="1" hangingPunct="1">
              <a:lnSpc>
                <a:spcPct val="110000"/>
              </a:lnSpc>
              <a:buFont typeface="Georgia" pitchFamily="18" charset="0"/>
              <a:buNone/>
            </a:pPr>
            <a:r>
              <a:rPr lang="ja-JP" altLang="en-US" sz="2000" b="1" dirty="0"/>
              <a:t>　　</a:t>
            </a:r>
            <a:r>
              <a:rPr lang="ja-JP" altLang="ja-JP" sz="2400" b="1" dirty="0"/>
              <a:t>（２）運送業の場合</a:t>
            </a:r>
          </a:p>
          <a:p>
            <a:pPr eaLnBrk="1" hangingPunct="1">
              <a:lnSpc>
                <a:spcPct val="110000"/>
              </a:lnSpc>
              <a:buFont typeface="Georgia" pitchFamily="18" charset="0"/>
              <a:buNone/>
            </a:pPr>
            <a:r>
              <a:rPr lang="ja-JP" altLang="en-US" sz="2000" b="1" dirty="0"/>
              <a:t>　</a:t>
            </a:r>
            <a:r>
              <a:rPr lang="ja-JP" altLang="ja-JP" sz="2000" b="1" dirty="0"/>
              <a:t>　　　</a:t>
            </a:r>
            <a:r>
              <a:rPr lang="ja-JP" altLang="en-US" sz="2000" b="1" dirty="0"/>
              <a:t>施行令別表第二の</a:t>
            </a:r>
            <a:r>
              <a:rPr lang="ja-JP" altLang="ja-JP" sz="2000" b="1" dirty="0"/>
              <a:t>毒物劇物及びこれを含有する製剤</a:t>
            </a:r>
            <a:endParaRPr lang="en-US" altLang="ja-JP" sz="2000" b="1" dirty="0"/>
          </a:p>
          <a:p>
            <a:pPr eaLnBrk="1" hangingPunct="1">
              <a:lnSpc>
                <a:spcPct val="110000"/>
              </a:lnSpc>
              <a:buFont typeface="Georgia" pitchFamily="18" charset="0"/>
              <a:buNone/>
            </a:pPr>
            <a:r>
              <a:rPr lang="ja-JP" altLang="en-US" sz="2000" b="1" dirty="0"/>
              <a:t>　　　　</a:t>
            </a:r>
            <a:r>
              <a:rPr lang="ja-JP" altLang="ja-JP" sz="2000" b="1" dirty="0"/>
              <a:t>（硫酸</a:t>
            </a:r>
            <a:r>
              <a:rPr lang="ja-JP" altLang="en-US" sz="2000" b="1" dirty="0"/>
              <a:t>、</a:t>
            </a:r>
            <a:r>
              <a:rPr lang="ja-JP" altLang="ja-JP" sz="2000" b="1" dirty="0"/>
              <a:t>塩酸</a:t>
            </a:r>
            <a:r>
              <a:rPr lang="ja-JP" altLang="en-US" sz="2000" b="1" dirty="0"/>
              <a:t>、</a:t>
            </a:r>
            <a:r>
              <a:rPr lang="ja-JP" altLang="ja-JP" sz="2000" b="1" dirty="0"/>
              <a:t>アンモニア等）</a:t>
            </a:r>
          </a:p>
          <a:p>
            <a:pPr eaLnBrk="1" hangingPunct="1">
              <a:lnSpc>
                <a:spcPct val="110000"/>
              </a:lnSpc>
              <a:buFont typeface="Georgia" pitchFamily="18" charset="0"/>
              <a:buNone/>
            </a:pPr>
            <a:r>
              <a:rPr lang="ja-JP" altLang="en-US" sz="2000" b="1" dirty="0"/>
              <a:t>　　</a:t>
            </a:r>
            <a:r>
              <a:rPr lang="ja-JP" altLang="ja-JP" sz="2400" b="1" dirty="0"/>
              <a:t>（３）</a:t>
            </a:r>
            <a:r>
              <a:rPr lang="ja-JP" altLang="ja-JP" sz="2400" b="1" dirty="0" err="1"/>
              <a:t>しろ</a:t>
            </a:r>
            <a:r>
              <a:rPr lang="ja-JP" altLang="ja-JP" sz="2400" b="1" dirty="0"/>
              <a:t>ありの防除業の場合</a:t>
            </a:r>
          </a:p>
          <a:p>
            <a:pPr eaLnBrk="1" hangingPunct="1">
              <a:lnSpc>
                <a:spcPct val="110000"/>
              </a:lnSpc>
              <a:buFont typeface="Georgia" pitchFamily="18" charset="0"/>
              <a:buNone/>
            </a:pPr>
            <a:r>
              <a:rPr lang="ja-JP" altLang="en-US" sz="2000" b="1" dirty="0"/>
              <a:t>　</a:t>
            </a:r>
            <a:r>
              <a:rPr lang="ja-JP" altLang="ja-JP" sz="2000" b="1" dirty="0"/>
              <a:t>　　　砒素化合物及びこれを含有する製剤（亜ヒ酸）</a:t>
            </a:r>
          </a:p>
          <a:p>
            <a:pPr eaLnBrk="1" hangingPunct="1">
              <a:lnSpc>
                <a:spcPct val="90000"/>
              </a:lnSpc>
              <a:buFont typeface="Georgia" pitchFamily="18" charset="0"/>
              <a:buNone/>
            </a:pPr>
            <a:endParaRPr lang="ja-JP" altLang="en-US" dirty="0"/>
          </a:p>
        </p:txBody>
      </p:sp>
      <p:sp>
        <p:nvSpPr>
          <p:cNvPr id="29700" name="Text Box 7"/>
          <p:cNvSpPr txBox="1">
            <a:spLocks noChangeArrowheads="1"/>
          </p:cNvSpPr>
          <p:nvPr/>
        </p:nvSpPr>
        <p:spPr bwMode="auto">
          <a:xfrm>
            <a:off x="4932040" y="1700808"/>
            <a:ext cx="2808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2800" dirty="0"/>
              <a:t>　（法第２２条）</a:t>
            </a:r>
          </a:p>
        </p:txBody>
      </p:sp>
      <p:pic>
        <p:nvPicPr>
          <p:cNvPr id="2" name="図 1">
            <a:extLst>
              <a:ext uri="{FF2B5EF4-FFF2-40B4-BE49-F238E27FC236}">
                <a16:creationId xmlns:a16="http://schemas.microsoft.com/office/drawing/2014/main" id="{9D030D66-4A72-42C4-BDAF-5C1D5D89A809}"/>
              </a:ext>
            </a:extLst>
          </p:cNvPr>
          <p:cNvPicPr>
            <a:picLocks noChangeAspect="1"/>
          </p:cNvPicPr>
          <p:nvPr/>
        </p:nvPicPr>
        <p:blipFill>
          <a:blip r:embed="rId3"/>
          <a:stretch>
            <a:fillRect/>
          </a:stretch>
        </p:blipFill>
        <p:spPr>
          <a:xfrm>
            <a:off x="6336184" y="4739774"/>
            <a:ext cx="2500960" cy="1966380"/>
          </a:xfrm>
          <a:prstGeom prst="rect">
            <a:avLst/>
          </a:prstGeom>
        </p:spPr>
      </p:pic>
    </p:spTree>
    <p:extLst>
      <p:ext uri="{BB962C8B-B14F-4D97-AF65-F5344CB8AC3E}">
        <p14:creationId xmlns:p14="http://schemas.microsoft.com/office/powerpoint/2010/main" val="22210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628650" y="365127"/>
            <a:ext cx="3655318" cy="1047650"/>
          </a:xfrm>
          <a:solidFill>
            <a:schemeClr val="tx2">
              <a:lumMod val="20000"/>
              <a:lumOff val="80000"/>
            </a:schemeClr>
          </a:solidFill>
        </p:spPr>
        <p:txBody>
          <a:bodyPr>
            <a:normAutofit/>
          </a:bodyPr>
          <a:lstStyle/>
          <a:p>
            <a:r>
              <a:rPr lang="ja-JP" altLang="en-US" sz="4800" dirty="0">
                <a:latin typeface="ＭＳ ゴシック" panose="020B0609070205080204" pitchFamily="49" charset="-128"/>
                <a:ea typeface="ＭＳ ゴシック" panose="020B0609070205080204" pitchFamily="49" charset="-128"/>
              </a:rPr>
              <a:t>法第２２条</a:t>
            </a:r>
          </a:p>
        </p:txBody>
      </p:sp>
      <p:sp>
        <p:nvSpPr>
          <p:cNvPr id="30723" name="コンテンツ プレースホルダ 2"/>
          <p:cNvSpPr>
            <a:spLocks noGrp="1"/>
          </p:cNvSpPr>
          <p:nvPr>
            <p:ph idx="1"/>
          </p:nvPr>
        </p:nvSpPr>
        <p:spPr>
          <a:xfrm>
            <a:off x="457200" y="1600200"/>
            <a:ext cx="8229600" cy="4708525"/>
          </a:xfrm>
        </p:spPr>
        <p:txBody>
          <a:bodyPr>
            <a:normAutofit/>
          </a:bodyPr>
          <a:lstStyle/>
          <a:p>
            <a:pPr eaLnBrk="1" hangingPunct="1">
              <a:buFont typeface="Georgia" pitchFamily="18" charset="0"/>
              <a:buNone/>
            </a:pPr>
            <a:r>
              <a:rPr lang="ja-JP" altLang="en-US" b="1" dirty="0"/>
              <a:t>　</a:t>
            </a:r>
            <a:r>
              <a:rPr lang="ja-JP" altLang="ja-JP" b="1" dirty="0"/>
              <a:t>毒物劇物を使用した理科の実験を行う　学校</a:t>
            </a:r>
            <a:r>
              <a:rPr lang="ja-JP" altLang="en-US" b="1" dirty="0"/>
              <a:t>、</a:t>
            </a:r>
            <a:endParaRPr lang="en-US" altLang="ja-JP" b="1" dirty="0"/>
          </a:p>
          <a:p>
            <a:pPr eaLnBrk="1" hangingPunct="1">
              <a:buFont typeface="Georgia" pitchFamily="18" charset="0"/>
              <a:buNone/>
            </a:pPr>
            <a:r>
              <a:rPr lang="ja-JP" altLang="ja-JP" b="1" dirty="0"/>
              <a:t>試験研究機関や工場</a:t>
            </a:r>
            <a:r>
              <a:rPr lang="ja-JP" altLang="en-US" b="1" dirty="0"/>
              <a:t>、</a:t>
            </a:r>
            <a:r>
              <a:rPr lang="ja-JP" altLang="ja-JP" b="1" dirty="0"/>
              <a:t>毒物劇物である農薬</a:t>
            </a:r>
            <a:endParaRPr lang="en-US" altLang="ja-JP" b="1" dirty="0"/>
          </a:p>
          <a:p>
            <a:pPr eaLnBrk="1" hangingPunct="1">
              <a:buFont typeface="Georgia" pitchFamily="18" charset="0"/>
              <a:buNone/>
            </a:pPr>
            <a:r>
              <a:rPr lang="ja-JP" altLang="ja-JP" b="1" dirty="0"/>
              <a:t>（殺虫剤）を扱う農家</a:t>
            </a:r>
            <a:r>
              <a:rPr lang="ja-JP" altLang="en-US" b="1" dirty="0"/>
              <a:t>、</a:t>
            </a:r>
            <a:r>
              <a:rPr lang="ja-JP" altLang="ja-JP" b="1" dirty="0"/>
              <a:t>塗装業者等</a:t>
            </a:r>
            <a:r>
              <a:rPr lang="ja-JP" altLang="en-US" dirty="0"/>
              <a:t>業務上取扱</a:t>
            </a:r>
            <a:endParaRPr lang="en-US" altLang="ja-JP" dirty="0"/>
          </a:p>
          <a:p>
            <a:pPr eaLnBrk="1" hangingPunct="1">
              <a:buFont typeface="Georgia" pitchFamily="18" charset="0"/>
              <a:buNone/>
            </a:pPr>
            <a:r>
              <a:rPr lang="ja-JP" altLang="en-US" dirty="0"/>
              <a:t>者としての届出は必要ないが、</a:t>
            </a:r>
            <a:endParaRPr lang="en-US" altLang="ja-JP" dirty="0"/>
          </a:p>
          <a:p>
            <a:pPr>
              <a:buFont typeface="Arial" pitchFamily="34" charset="0"/>
              <a:buNone/>
            </a:pPr>
            <a:r>
              <a:rPr lang="ja-JP" altLang="en-US" b="1" dirty="0">
                <a:solidFill>
                  <a:srgbClr val="FF0000"/>
                </a:solidFill>
              </a:rPr>
              <a:t>　・　盗難、紛失、流出などの防止の措置業務</a:t>
            </a:r>
            <a:endParaRPr lang="en-US" altLang="ja-JP" b="1" dirty="0">
              <a:solidFill>
                <a:srgbClr val="FF0000"/>
              </a:solidFill>
            </a:endParaRPr>
          </a:p>
          <a:p>
            <a:pPr>
              <a:buFont typeface="Arial" pitchFamily="34" charset="0"/>
              <a:buNone/>
            </a:pPr>
            <a:r>
              <a:rPr lang="ja-JP" altLang="en-US" b="1" dirty="0">
                <a:solidFill>
                  <a:srgbClr val="FF0000"/>
                </a:solidFill>
              </a:rPr>
              <a:t>　・　毒物、劇物の貯蔵場所における表示</a:t>
            </a:r>
            <a:endParaRPr lang="en-US" altLang="ja-JP" b="1" dirty="0">
              <a:solidFill>
                <a:srgbClr val="FF0000"/>
              </a:solidFill>
            </a:endParaRPr>
          </a:p>
          <a:p>
            <a:pPr>
              <a:buFont typeface="Arial" pitchFamily="34" charset="0"/>
              <a:buNone/>
            </a:pPr>
            <a:r>
              <a:rPr lang="ja-JP" altLang="en-US" b="1" dirty="0">
                <a:solidFill>
                  <a:srgbClr val="FF0000"/>
                </a:solidFill>
              </a:rPr>
              <a:t>　・　盗難、紛失などの事故の際の措置</a:t>
            </a:r>
            <a:endParaRPr lang="en-US" altLang="ja-JP" b="1" dirty="0">
              <a:solidFill>
                <a:srgbClr val="FF0000"/>
              </a:solidFill>
            </a:endParaRPr>
          </a:p>
          <a:p>
            <a:pPr>
              <a:buFont typeface="Arial" pitchFamily="34" charset="0"/>
              <a:buNone/>
            </a:pPr>
            <a:r>
              <a:rPr lang="ja-JP" altLang="en-US" b="1" dirty="0">
                <a:solidFill>
                  <a:srgbClr val="FF0000"/>
                </a:solidFill>
              </a:rPr>
              <a:t>　・　立入調査などに関する規定</a:t>
            </a:r>
            <a:endParaRPr lang="en-US" altLang="ja-JP" b="1" dirty="0">
              <a:solidFill>
                <a:srgbClr val="FF0000"/>
              </a:solidFill>
            </a:endParaRPr>
          </a:p>
          <a:p>
            <a:pPr>
              <a:buFont typeface="Arial" pitchFamily="34" charset="0"/>
              <a:buNone/>
            </a:pPr>
            <a:r>
              <a:rPr lang="ja-JP" altLang="en-US" dirty="0"/>
              <a:t>　　　　　　　　　　　　　　　　が準用される。</a:t>
            </a:r>
          </a:p>
        </p:txBody>
      </p:sp>
    </p:spTree>
    <p:extLst>
      <p:ext uri="{BB962C8B-B14F-4D97-AF65-F5344CB8AC3E}">
        <p14:creationId xmlns:p14="http://schemas.microsoft.com/office/powerpoint/2010/main" val="2606991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271922"/>
          </a:xfrm>
        </p:spPr>
        <p:txBody>
          <a:bodyPr>
            <a:normAutofit/>
          </a:bodyPr>
          <a:lstStyle/>
          <a:p>
            <a:r>
              <a:rPr lang="ja-JP" altLang="en-US" sz="4000" b="1" dirty="0">
                <a:latin typeface="ＭＳ 明朝" panose="02020609040205080304" pitchFamily="17" charset="-128"/>
                <a:ea typeface="ＭＳ 明朝" panose="02020609040205080304" pitchFamily="17" charset="-128"/>
              </a:rPr>
              <a:t>毒物、劇物を販売する際には、責任者の設置が必要と聞いたけれど、どのような人が該当？</a:t>
            </a:r>
            <a:endParaRPr lang="en-US" altLang="ja-JP" sz="4000" b="1" dirty="0">
              <a:latin typeface="ＭＳ 明朝" panose="02020609040205080304" pitchFamily="17" charset="-128"/>
              <a:ea typeface="ＭＳ 明朝" panose="02020609040205080304" pitchFamily="17" charset="-128"/>
            </a:endParaRPr>
          </a:p>
        </p:txBody>
      </p:sp>
      <p:pic>
        <p:nvPicPr>
          <p:cNvPr id="5" name="Picture 2" descr="はてなマークを浮かべる女性の顔のイラスト | フリー素材 ...">
            <a:extLst>
              <a:ext uri="{FF2B5EF4-FFF2-40B4-BE49-F238E27FC236}">
                <a16:creationId xmlns:a16="http://schemas.microsoft.com/office/drawing/2014/main" id="{5E0DC90D-A673-4810-9508-A85C5DBB2F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505" y="4734112"/>
            <a:ext cx="2123887" cy="2123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descr="j0291041[1]">
            <a:extLst>
              <a:ext uri="{FF2B5EF4-FFF2-40B4-BE49-F238E27FC236}">
                <a16:creationId xmlns:a16="http://schemas.microsoft.com/office/drawing/2014/main" id="{4CEFBA9B-8D0A-4DEE-980B-9DE6BDC4EC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366" y="1453366"/>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j0290982[1]">
            <a:extLst>
              <a:ext uri="{FF2B5EF4-FFF2-40B4-BE49-F238E27FC236}">
                <a16:creationId xmlns:a16="http://schemas.microsoft.com/office/drawing/2014/main" id="{6DA61895-F4BA-4F7A-914E-95CF750A80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345" y="1152921"/>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2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solidFill>
            <a:schemeClr val="tx2">
              <a:lumMod val="20000"/>
              <a:lumOff val="80000"/>
            </a:schemeClr>
          </a:solidFill>
        </p:spPr>
        <p:txBody>
          <a:bodyPr>
            <a:normAutofit/>
          </a:bodyPr>
          <a:lstStyle/>
          <a:p>
            <a:r>
              <a:rPr kumimoji="1" lang="ja-JP" altLang="en-US" sz="5400" dirty="0">
                <a:latin typeface="ＭＳ ゴシック" panose="020B0609070205080204" pitchFamily="49" charset="-128"/>
                <a:ea typeface="ＭＳ ゴシック" panose="020B0609070205080204" pitchFamily="49" charset="-128"/>
              </a:rPr>
              <a:t>法律の目的</a:t>
            </a:r>
          </a:p>
        </p:txBody>
      </p:sp>
      <p:sp>
        <p:nvSpPr>
          <p:cNvPr id="6" name="コンテンツ プレースホルダー 5"/>
          <p:cNvSpPr>
            <a:spLocks noGrp="1"/>
          </p:cNvSpPr>
          <p:nvPr>
            <p:ph idx="1"/>
          </p:nvPr>
        </p:nvSpPr>
        <p:spPr>
          <a:xfrm>
            <a:off x="457200" y="1852229"/>
            <a:ext cx="8229600" cy="2903713"/>
          </a:xfrm>
        </p:spPr>
        <p:txBody>
          <a:bodyPr/>
          <a:lstStyle/>
          <a:p>
            <a:pPr marL="0" indent="0">
              <a:lnSpc>
                <a:spcPct val="150000"/>
              </a:lnSpc>
              <a:buNone/>
            </a:pPr>
            <a:r>
              <a:rPr lang="ja-JP" altLang="en-US" sz="4000" dirty="0"/>
              <a:t>　この法律は、毒物及び劇物について、</a:t>
            </a:r>
            <a:r>
              <a:rPr lang="ja-JP" altLang="en-US" sz="4000" b="1" dirty="0"/>
              <a:t>保健衛生上の見地から必要な取締を行う</a:t>
            </a:r>
            <a:r>
              <a:rPr lang="ja-JP" altLang="en-US" sz="4000" dirty="0"/>
              <a:t>ことを目的とする。</a:t>
            </a:r>
          </a:p>
        </p:txBody>
      </p:sp>
      <p:sp>
        <p:nvSpPr>
          <p:cNvPr id="3" name="正方形/長方形 2"/>
          <p:cNvSpPr/>
          <p:nvPr/>
        </p:nvSpPr>
        <p:spPr>
          <a:xfrm>
            <a:off x="5436096" y="4581128"/>
            <a:ext cx="325070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（法第１条）</a:t>
            </a:r>
          </a:p>
        </p:txBody>
      </p:sp>
    </p:spTree>
    <p:extLst>
      <p:ext uri="{BB962C8B-B14F-4D97-AF65-F5344CB8AC3E}">
        <p14:creationId xmlns:p14="http://schemas.microsoft.com/office/powerpoint/2010/main" val="167379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normAutofit/>
          </a:bodyPr>
          <a:lstStyle/>
          <a:p>
            <a:r>
              <a:rPr kumimoji="1" lang="ja-JP" altLang="en-US" sz="5400" dirty="0">
                <a:latin typeface="ＭＳ ゴシック" panose="020B0609070205080204" pitchFamily="49" charset="-128"/>
                <a:ea typeface="ＭＳ ゴシック" panose="020B0609070205080204" pitchFamily="49" charset="-128"/>
              </a:rPr>
              <a:t>毒物劇物取扱責任者</a:t>
            </a:r>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pPr>
              <a:lnSpc>
                <a:spcPct val="150000"/>
              </a:lnSpc>
            </a:pPr>
            <a:r>
              <a:rPr lang="ja-JP" altLang="en-US" sz="3600" dirty="0">
                <a:latin typeface="ＭＳ Ｐゴシック" pitchFamily="50" charset="-128"/>
              </a:rPr>
              <a:t>毒物劇物営業者（製造業者、輸入業者、販売業者）は、毒物又は劇物を直接に取り扱う</a:t>
            </a:r>
            <a:r>
              <a:rPr lang="ja-JP" altLang="en-US" sz="3600" b="1" dirty="0">
                <a:solidFill>
                  <a:srgbClr val="FF0000"/>
                </a:solidFill>
                <a:latin typeface="ＭＳ Ｐゴシック" pitchFamily="50" charset="-128"/>
              </a:rPr>
              <a:t>店舗ごと</a:t>
            </a:r>
            <a:r>
              <a:rPr lang="ja-JP" altLang="en-US" sz="3600" dirty="0">
                <a:latin typeface="ＭＳ Ｐゴシック" pitchFamily="50" charset="-128"/>
              </a:rPr>
              <a:t>に専任の毒物劇物取扱責任者を置き、毒物劇物による保健衛生上の危害防止に当たらせなければならない。</a:t>
            </a:r>
          </a:p>
          <a:p>
            <a:endParaRPr kumimoji="1" lang="ja-JP" altLang="en-US" dirty="0"/>
          </a:p>
        </p:txBody>
      </p:sp>
      <p:sp>
        <p:nvSpPr>
          <p:cNvPr id="4" name="正方形/長方形 3"/>
          <p:cNvSpPr/>
          <p:nvPr/>
        </p:nvSpPr>
        <p:spPr>
          <a:xfrm>
            <a:off x="5796136" y="5733256"/>
            <a:ext cx="28803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3200" dirty="0">
                <a:solidFill>
                  <a:schemeClr val="tx1"/>
                </a:solidFill>
              </a:rPr>
              <a:t>（法第７条）</a:t>
            </a:r>
          </a:p>
        </p:txBody>
      </p:sp>
    </p:spTree>
    <p:extLst>
      <p:ext uri="{BB962C8B-B14F-4D97-AF65-F5344CB8AC3E}">
        <p14:creationId xmlns:p14="http://schemas.microsoft.com/office/powerpoint/2010/main" val="396830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normAutofit/>
          </a:bodyPr>
          <a:lstStyle/>
          <a:p>
            <a:r>
              <a:rPr kumimoji="1" lang="ja-JP" altLang="en-US" sz="4000" dirty="0">
                <a:latin typeface="ＭＳ ゴシック" panose="020B0609070205080204" pitchFamily="49" charset="-128"/>
                <a:ea typeface="ＭＳ ゴシック" panose="020B0609070205080204" pitchFamily="49" charset="-128"/>
              </a:rPr>
              <a:t>毒物劇物取扱責任者の資格要件</a:t>
            </a:r>
          </a:p>
        </p:txBody>
      </p:sp>
      <p:sp>
        <p:nvSpPr>
          <p:cNvPr id="3" name="コンテンツ プレースホルダー 2"/>
          <p:cNvSpPr>
            <a:spLocks noGrp="1"/>
          </p:cNvSpPr>
          <p:nvPr>
            <p:ph idx="1"/>
          </p:nvPr>
        </p:nvSpPr>
        <p:spPr>
          <a:xfrm>
            <a:off x="457200" y="1988840"/>
            <a:ext cx="8229600" cy="4464496"/>
          </a:xfrm>
        </p:spPr>
        <p:txBody>
          <a:bodyPr>
            <a:normAutofit/>
          </a:bodyPr>
          <a:lstStyle/>
          <a:p>
            <a:pPr marL="514350" indent="-514350">
              <a:lnSpc>
                <a:spcPct val="100000"/>
              </a:lnSpc>
              <a:buFont typeface="+mj-lt"/>
              <a:buAutoNum type="arabicPeriod"/>
            </a:pPr>
            <a:r>
              <a:rPr lang="ja-JP" altLang="en-US" sz="3200" b="1" dirty="0"/>
              <a:t>薬剤師</a:t>
            </a:r>
            <a:endParaRPr lang="en-US" altLang="ja-JP" sz="3200" b="1" dirty="0"/>
          </a:p>
          <a:p>
            <a:pPr marL="514350" indent="-514350">
              <a:lnSpc>
                <a:spcPct val="100000"/>
              </a:lnSpc>
              <a:buFont typeface="+mj-lt"/>
              <a:buAutoNum type="arabicPeriod"/>
            </a:pPr>
            <a:r>
              <a:rPr lang="ja-JP" altLang="en-US" sz="3200" b="1" dirty="0"/>
              <a:t>厚生労働省令定める学校で応用化学に関する学課修了者</a:t>
            </a:r>
            <a:endParaRPr lang="en-US" altLang="ja-JP" sz="3200" b="1" dirty="0"/>
          </a:p>
          <a:p>
            <a:pPr marL="514350" indent="-514350">
              <a:lnSpc>
                <a:spcPct val="100000"/>
              </a:lnSpc>
              <a:buFont typeface="+mj-lt"/>
              <a:buAutoNum type="arabicPeriod"/>
            </a:pPr>
            <a:r>
              <a:rPr lang="ja-JP" altLang="en-US" sz="3200" b="1" dirty="0"/>
              <a:t>毒物劇物取扱者試験合格者（一般、農業用品目、特定品目）</a:t>
            </a:r>
          </a:p>
          <a:p>
            <a:pPr marL="0" indent="0">
              <a:lnSpc>
                <a:spcPct val="100000"/>
              </a:lnSpc>
              <a:buNone/>
            </a:pPr>
            <a:r>
              <a:rPr kumimoji="1" lang="ja-JP" altLang="en-US" sz="3200" b="1" dirty="0"/>
              <a:t>　</a:t>
            </a:r>
            <a:r>
              <a:rPr kumimoji="1" lang="en-US" altLang="ja-JP" sz="3200" b="1" dirty="0"/>
              <a:t>※</a:t>
            </a:r>
            <a:r>
              <a:rPr kumimoji="1" lang="ja-JP" altLang="en-US" sz="3200" b="1" dirty="0"/>
              <a:t>　試験は</a:t>
            </a:r>
            <a:r>
              <a:rPr lang="ja-JP" altLang="en-US" sz="3200" b="1" dirty="0"/>
              <a:t>関西広域連合</a:t>
            </a:r>
            <a:r>
              <a:rPr kumimoji="1" lang="ja-JP" altLang="en-US" sz="3200" b="1" dirty="0"/>
              <a:t>で実施</a:t>
            </a:r>
          </a:p>
        </p:txBody>
      </p:sp>
      <p:sp>
        <p:nvSpPr>
          <p:cNvPr id="4" name="正方形/長方形 3"/>
          <p:cNvSpPr/>
          <p:nvPr/>
        </p:nvSpPr>
        <p:spPr>
          <a:xfrm>
            <a:off x="5940152" y="5733256"/>
            <a:ext cx="273630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3200" dirty="0">
                <a:solidFill>
                  <a:schemeClr val="tx1"/>
                </a:solidFill>
              </a:rPr>
              <a:t>（法第８条）</a:t>
            </a:r>
          </a:p>
        </p:txBody>
      </p:sp>
    </p:spTree>
    <p:extLst>
      <p:ext uri="{BB962C8B-B14F-4D97-AF65-F5344CB8AC3E}">
        <p14:creationId xmlns:p14="http://schemas.microsoft.com/office/powerpoint/2010/main" val="207314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759774" cy="975642"/>
          </a:xfrm>
          <a:solidFill>
            <a:schemeClr val="tx2">
              <a:lumMod val="20000"/>
              <a:lumOff val="80000"/>
            </a:schemeClr>
          </a:solidFill>
        </p:spPr>
        <p:txBody>
          <a:bodyPr>
            <a:normAutofit/>
          </a:bodyPr>
          <a:lstStyle/>
          <a:p>
            <a:r>
              <a:rPr lang="ja-JP" altLang="en-US" sz="4000" dirty="0">
                <a:latin typeface="ＭＳ ゴシック" panose="020B0609070205080204" pitchFamily="49" charset="-128"/>
                <a:ea typeface="ＭＳ ゴシック" panose="020B0609070205080204" pitchFamily="49" charset="-128"/>
              </a:rPr>
              <a:t>毒物劇物取扱責任者の業務内容</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457200" y="1816224"/>
            <a:ext cx="8229600" cy="4061048"/>
          </a:xfrm>
        </p:spPr>
        <p:txBody>
          <a:bodyPr>
            <a:normAutofit fontScale="77500" lnSpcReduction="20000"/>
          </a:bodyPr>
          <a:lstStyle/>
          <a:p>
            <a:pPr>
              <a:lnSpc>
                <a:spcPct val="110000"/>
              </a:lnSpc>
              <a:buFont typeface="Wingdings" panose="05000000000000000000" pitchFamily="2" charset="2"/>
              <a:buChar char="ü"/>
            </a:pPr>
            <a:r>
              <a:rPr lang="ja-JP" altLang="en-US" sz="3200" b="1" dirty="0">
                <a:latin typeface="ＭＳ Ｐゴシック" pitchFamily="50" charset="-128"/>
              </a:rPr>
              <a:t>貯蔵設備・運搬用具の点検・管理</a:t>
            </a:r>
          </a:p>
          <a:p>
            <a:pPr>
              <a:lnSpc>
                <a:spcPct val="110000"/>
              </a:lnSpc>
              <a:buFont typeface="Wingdings" panose="05000000000000000000" pitchFamily="2" charset="2"/>
              <a:buChar char="ü"/>
            </a:pPr>
            <a:r>
              <a:rPr lang="ja-JP" altLang="en-US" sz="3200" b="1" dirty="0">
                <a:latin typeface="ＭＳ Ｐゴシック" pitchFamily="50" charset="-128"/>
              </a:rPr>
              <a:t>着色・表示の点検</a:t>
            </a:r>
          </a:p>
          <a:p>
            <a:pPr>
              <a:lnSpc>
                <a:spcPct val="110000"/>
              </a:lnSpc>
              <a:buFont typeface="Wingdings" panose="05000000000000000000" pitchFamily="2" charset="2"/>
              <a:buChar char="ü"/>
            </a:pPr>
            <a:r>
              <a:rPr lang="ja-JP" altLang="en-US" sz="3200" b="1" dirty="0">
                <a:latin typeface="ＭＳ Ｐゴシック" pitchFamily="50" charset="-128"/>
              </a:rPr>
              <a:t>盗難・紛失、飛散・流出の防止及び点検、飲食物容器の使用禁止の徹底</a:t>
            </a:r>
          </a:p>
          <a:p>
            <a:pPr>
              <a:lnSpc>
                <a:spcPct val="110000"/>
              </a:lnSpc>
              <a:buFont typeface="Wingdings" panose="05000000000000000000" pitchFamily="2" charset="2"/>
              <a:buChar char="ü"/>
            </a:pPr>
            <a:r>
              <a:rPr lang="ja-JP" altLang="en-US" sz="3200" b="1" dirty="0">
                <a:latin typeface="ＭＳ Ｐゴシック" pitchFamily="50" charset="-128"/>
              </a:rPr>
              <a:t>廃棄方法の点検</a:t>
            </a:r>
          </a:p>
          <a:p>
            <a:pPr>
              <a:lnSpc>
                <a:spcPct val="110000"/>
              </a:lnSpc>
              <a:buFont typeface="Wingdings" panose="05000000000000000000" pitchFamily="2" charset="2"/>
              <a:buChar char="ü"/>
            </a:pPr>
            <a:r>
              <a:rPr lang="ja-JP" altLang="en-US" sz="3200" b="1" dirty="0">
                <a:latin typeface="ＭＳ Ｐゴシック" pitchFamily="50" charset="-128"/>
              </a:rPr>
              <a:t>事故時の応急措置に係る体制整備、再発防止措置の実施</a:t>
            </a:r>
          </a:p>
          <a:p>
            <a:pPr>
              <a:lnSpc>
                <a:spcPct val="110000"/>
              </a:lnSpc>
              <a:buFont typeface="Wingdings" panose="05000000000000000000" pitchFamily="2" charset="2"/>
              <a:buChar char="ü"/>
            </a:pPr>
            <a:r>
              <a:rPr lang="ja-JP" altLang="en-US" sz="3200" b="1" dirty="0">
                <a:latin typeface="ＭＳ Ｐゴシック" pitchFamily="50" charset="-128"/>
              </a:rPr>
              <a:t>従業員の教育訓練　</a:t>
            </a:r>
            <a:endParaRPr lang="en-US" altLang="ja-JP" sz="3200" b="1" dirty="0">
              <a:latin typeface="ＭＳ Ｐゴシック" pitchFamily="50" charset="-128"/>
            </a:endParaRPr>
          </a:p>
          <a:p>
            <a:pPr>
              <a:lnSpc>
                <a:spcPct val="110000"/>
              </a:lnSpc>
              <a:buFont typeface="Wingdings" panose="05000000000000000000" pitchFamily="2" charset="2"/>
              <a:buChar char="ü"/>
            </a:pPr>
            <a:r>
              <a:rPr kumimoji="1" lang="ja-JP" altLang="en-US" sz="3200" b="1" dirty="0">
                <a:solidFill>
                  <a:srgbClr val="FF0000"/>
                </a:solidFill>
                <a:latin typeface="ＭＳ Ｐゴシック" pitchFamily="50" charset="-128"/>
              </a:rPr>
              <a:t>危害防止規定・盗難防止規定の策定</a:t>
            </a:r>
            <a:endParaRPr kumimoji="1" lang="ja-JP" altLang="en-US" sz="3200" b="1" dirty="0">
              <a:solidFill>
                <a:srgbClr val="FF0000"/>
              </a:solidFill>
            </a:endParaRPr>
          </a:p>
        </p:txBody>
      </p:sp>
      <p:pic>
        <p:nvPicPr>
          <p:cNvPr id="4" name="図 3">
            <a:extLst>
              <a:ext uri="{FF2B5EF4-FFF2-40B4-BE49-F238E27FC236}">
                <a16:creationId xmlns:a16="http://schemas.microsoft.com/office/drawing/2014/main" id="{BC9940C4-9A09-4B64-B178-42BF1A485AEC}"/>
              </a:ext>
            </a:extLst>
          </p:cNvPr>
          <p:cNvPicPr>
            <a:picLocks noChangeAspect="1"/>
          </p:cNvPicPr>
          <p:nvPr/>
        </p:nvPicPr>
        <p:blipFill>
          <a:blip r:embed="rId3"/>
          <a:stretch>
            <a:fillRect/>
          </a:stretch>
        </p:blipFill>
        <p:spPr>
          <a:xfrm>
            <a:off x="6228184" y="4823558"/>
            <a:ext cx="2274074" cy="1703051"/>
          </a:xfrm>
          <a:prstGeom prst="rect">
            <a:avLst/>
          </a:prstGeom>
        </p:spPr>
      </p:pic>
    </p:spTree>
    <p:extLst>
      <p:ext uri="{BB962C8B-B14F-4D97-AF65-F5344CB8AC3E}">
        <p14:creationId xmlns:p14="http://schemas.microsoft.com/office/powerpoint/2010/main" val="112731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650" y="2924944"/>
            <a:ext cx="7886700" cy="3239098"/>
          </a:xfrm>
        </p:spPr>
        <p:txBody>
          <a:bodyPr>
            <a:normAutofit/>
          </a:bodyPr>
          <a:lstStyle/>
          <a:p>
            <a:r>
              <a:rPr lang="ja-JP" altLang="en-US" sz="4000" b="1" dirty="0">
                <a:latin typeface="ＭＳ 明朝" panose="02020609040205080304" pitchFamily="17" charset="-128"/>
                <a:ea typeface="ＭＳ 明朝" panose="02020609040205080304" pitchFamily="17" charset="-128"/>
              </a:rPr>
              <a:t>毒物・劇物を業務上使用するが、</a:t>
            </a:r>
            <a:r>
              <a:rPr lang="zh-TW" altLang="en-US" sz="4000" b="1" dirty="0">
                <a:latin typeface="ＭＳ 明朝" panose="02020609040205080304" pitchFamily="17" charset="-128"/>
                <a:ea typeface="ＭＳ 明朝" panose="02020609040205080304" pitchFamily="17" charset="-128"/>
              </a:rPr>
              <a:t>毒物劇物取扱責任者</a:t>
            </a:r>
            <a:r>
              <a:rPr lang="ja-JP" altLang="en-US" sz="4000" b="1" dirty="0">
                <a:latin typeface="ＭＳ 明朝" panose="02020609040205080304" pitchFamily="17" charset="-128"/>
                <a:ea typeface="ＭＳ 明朝" panose="02020609040205080304" pitchFamily="17" charset="-128"/>
              </a:rPr>
              <a:t>などの資格を持った者はいない。保管など、どのようなことに気を付ければ良い？</a:t>
            </a:r>
            <a:endParaRPr lang="en-US" altLang="ja-JP" sz="4000" b="1" dirty="0">
              <a:latin typeface="ＭＳ 明朝" panose="02020609040205080304" pitchFamily="17" charset="-128"/>
              <a:ea typeface="ＭＳ 明朝" panose="02020609040205080304" pitchFamily="17" charset="-128"/>
            </a:endParaRPr>
          </a:p>
        </p:txBody>
      </p:sp>
      <p:pic>
        <p:nvPicPr>
          <p:cNvPr id="5" name="Picture 2" descr="はてなマークを浮かべる女性の顔のイラスト | フリー素材 ...">
            <a:extLst>
              <a:ext uri="{FF2B5EF4-FFF2-40B4-BE49-F238E27FC236}">
                <a16:creationId xmlns:a16="http://schemas.microsoft.com/office/drawing/2014/main" id="{F1925997-DA69-4EA9-AA57-31439C0865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085184"/>
            <a:ext cx="1772816" cy="1772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3D03D806-862C-4E29-9773-5C2BC0D40F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69927"/>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B47D4D52-C5FE-433B-B52E-0970F5736C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568" y="1370372"/>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42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normAutofit/>
          </a:bodyPr>
          <a:lstStyle/>
          <a:p>
            <a:r>
              <a:rPr kumimoji="1" lang="ja-JP" altLang="en-US" sz="5400" dirty="0">
                <a:latin typeface="ＭＳ ゴシック" panose="020B0609070205080204" pitchFamily="49" charset="-128"/>
                <a:ea typeface="ＭＳ ゴシック" panose="020B0609070205080204" pitchFamily="49" charset="-128"/>
              </a:rPr>
              <a:t>毒</a:t>
            </a:r>
            <a:r>
              <a:rPr lang="ja-JP" altLang="en-US" sz="5400" dirty="0">
                <a:latin typeface="ＭＳ ゴシック" panose="020B0609070205080204" pitchFamily="49" charset="-128"/>
                <a:ea typeface="ＭＳ ゴシック" panose="020B0609070205080204" pitchFamily="49" charset="-128"/>
              </a:rPr>
              <a:t>物劇物の取扱い</a:t>
            </a:r>
            <a:endParaRPr kumimoji="1" lang="ja-JP" altLang="en-US" sz="54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p:txBody>
          <a:bodyPr>
            <a:normAutofit/>
          </a:bodyPr>
          <a:lstStyle/>
          <a:p>
            <a:pPr>
              <a:lnSpc>
                <a:spcPct val="150000"/>
              </a:lnSpc>
            </a:pPr>
            <a:r>
              <a:rPr lang="ja-JP" altLang="en-US" b="1" dirty="0"/>
              <a:t>毒物劇物が</a:t>
            </a:r>
            <a:r>
              <a:rPr lang="ja-JP" altLang="en-US" b="1" dirty="0">
                <a:solidFill>
                  <a:srgbClr val="FF0000"/>
                </a:solidFill>
              </a:rPr>
              <a:t>盗難</a:t>
            </a:r>
            <a:r>
              <a:rPr lang="ja-JP" altLang="en-US" b="1" dirty="0"/>
              <a:t>に遭い、又は</a:t>
            </a:r>
            <a:r>
              <a:rPr lang="ja-JP" altLang="en-US" b="1" dirty="0">
                <a:solidFill>
                  <a:srgbClr val="FF0000"/>
                </a:solidFill>
              </a:rPr>
              <a:t>紛失</a:t>
            </a:r>
            <a:r>
              <a:rPr lang="ja-JP" altLang="en-US" b="1" dirty="0"/>
              <a:t>することを　防ぐのに必要な措置を講じなければならない。</a:t>
            </a:r>
          </a:p>
          <a:p>
            <a:pPr>
              <a:lnSpc>
                <a:spcPct val="150000"/>
              </a:lnSpc>
            </a:pPr>
            <a:r>
              <a:rPr lang="ja-JP" altLang="en-US" b="1" dirty="0"/>
              <a:t>製造所等から</a:t>
            </a:r>
            <a:r>
              <a:rPr lang="ja-JP" altLang="en-US" b="1" dirty="0">
                <a:solidFill>
                  <a:srgbClr val="FF0000"/>
                </a:solidFill>
              </a:rPr>
              <a:t>飛散、漏洩、流出、地下浸透</a:t>
            </a:r>
            <a:r>
              <a:rPr lang="ja-JP" altLang="en-US" b="1" dirty="0"/>
              <a:t>を防ぐ措置を講じなければならない。</a:t>
            </a:r>
          </a:p>
          <a:p>
            <a:pPr>
              <a:lnSpc>
                <a:spcPct val="150000"/>
              </a:lnSpc>
            </a:pPr>
            <a:r>
              <a:rPr lang="ja-JP" altLang="en-US" b="1" dirty="0"/>
              <a:t>毒物劇物の容器として、通常</a:t>
            </a:r>
            <a:r>
              <a:rPr lang="ja-JP" altLang="en-US" b="1" dirty="0">
                <a:solidFill>
                  <a:srgbClr val="FF0000"/>
                </a:solidFill>
              </a:rPr>
              <a:t>飲食物の容器</a:t>
            </a:r>
            <a:r>
              <a:rPr lang="ja-JP" altLang="en-US" b="1" dirty="0"/>
              <a:t>と　して使用されるものを使用してはならない。</a:t>
            </a:r>
          </a:p>
          <a:p>
            <a:endParaRPr kumimoji="1" lang="ja-JP" altLang="en-US" dirty="0"/>
          </a:p>
        </p:txBody>
      </p:sp>
      <p:sp>
        <p:nvSpPr>
          <p:cNvPr id="4" name="正方形/長方形 3"/>
          <p:cNvSpPr/>
          <p:nvPr/>
        </p:nvSpPr>
        <p:spPr>
          <a:xfrm>
            <a:off x="5364088" y="6038427"/>
            <a:ext cx="33843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3200" dirty="0">
                <a:solidFill>
                  <a:schemeClr val="tx1"/>
                </a:solidFill>
              </a:rPr>
              <a:t>（法第１１条）</a:t>
            </a:r>
          </a:p>
        </p:txBody>
      </p:sp>
    </p:spTree>
    <p:extLst>
      <p:ext uri="{BB962C8B-B14F-4D97-AF65-F5344CB8AC3E}">
        <p14:creationId xmlns:p14="http://schemas.microsoft.com/office/powerpoint/2010/main" val="334273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3"/>
            <a:ext cx="8425185" cy="1224136"/>
          </a:xfrm>
          <a:solidFill>
            <a:schemeClr val="tx2">
              <a:lumMod val="20000"/>
              <a:lumOff val="80000"/>
            </a:schemeClr>
          </a:solidFill>
        </p:spPr>
        <p:txBody>
          <a:bodyPr rtlCol="0">
            <a:normAutofit/>
          </a:bodyPr>
          <a:lstStyle/>
          <a:p>
            <a:pPr eaLnBrk="1" fontAlgn="auto" hangingPunct="1">
              <a:spcAft>
                <a:spcPts val="0"/>
              </a:spcAft>
              <a:defRPr/>
            </a:pPr>
            <a:r>
              <a:rPr lang="ja-JP" altLang="en-US" sz="4900" dirty="0">
                <a:latin typeface="ＭＳ ゴシック" panose="020B0609070205080204" pitchFamily="49" charset="-128"/>
                <a:ea typeface="ＭＳ ゴシック" panose="020B0609070205080204" pitchFamily="49" charset="-128"/>
              </a:rPr>
              <a:t>構造設備の基準（抜粋要約）</a:t>
            </a:r>
            <a:r>
              <a:rPr lang="ja-JP" altLang="en-US" sz="3200" dirty="0">
                <a:latin typeface="ＭＳ ゴシック" panose="020B0609070205080204" pitchFamily="49" charset="-128"/>
                <a:ea typeface="ＭＳ ゴシック" panose="020B0609070205080204" pitchFamily="49" charset="-128"/>
              </a:rPr>
              <a:t>　</a:t>
            </a:r>
            <a:r>
              <a:rPr lang="ja-JP" altLang="en-US" sz="3200" b="1" dirty="0">
                <a:latin typeface="ＭＳ ゴシック" panose="020B0609070205080204" pitchFamily="49" charset="-128"/>
                <a:ea typeface="ＭＳ ゴシック" panose="020B0609070205080204" pitchFamily="49" charset="-128"/>
              </a:rPr>
              <a:t>　　</a:t>
            </a:r>
          </a:p>
        </p:txBody>
      </p:sp>
      <p:sp>
        <p:nvSpPr>
          <p:cNvPr id="19459" name="コンテンツ プレースホルダ 2"/>
          <p:cNvSpPr>
            <a:spLocks noGrp="1"/>
          </p:cNvSpPr>
          <p:nvPr>
            <p:ph idx="1"/>
          </p:nvPr>
        </p:nvSpPr>
        <p:spPr>
          <a:xfrm>
            <a:off x="261938" y="1484313"/>
            <a:ext cx="8786812" cy="5715000"/>
          </a:xfrm>
        </p:spPr>
        <p:txBody>
          <a:bodyPr rtlCol="0">
            <a:normAutofit lnSpcReduction="10000"/>
          </a:bodyPr>
          <a:lstStyle/>
          <a:p>
            <a:pPr eaLnBrk="1" fontAlgn="auto" hangingPunct="1">
              <a:lnSpc>
                <a:spcPct val="110000"/>
              </a:lnSpc>
              <a:spcAft>
                <a:spcPts val="0"/>
              </a:spcAft>
              <a:buClr>
                <a:srgbClr val="F33C1D"/>
              </a:buClr>
              <a:buFont typeface="Wingdings" pitchFamily="2" charset="2"/>
              <a:buNone/>
              <a:defRPr/>
            </a:pPr>
            <a:r>
              <a:rPr lang="ja-JP" altLang="en-US" b="1" dirty="0"/>
              <a:t>○貯蔵設備</a:t>
            </a:r>
          </a:p>
          <a:p>
            <a:pPr eaLnBrk="1" fontAlgn="auto" hangingPunct="1">
              <a:lnSpc>
                <a:spcPct val="110000"/>
              </a:lnSpc>
              <a:spcAft>
                <a:spcPts val="0"/>
              </a:spcAft>
              <a:buClr>
                <a:srgbClr val="F33C1D"/>
              </a:buClr>
              <a:buFont typeface="Wingdings" pitchFamily="2" charset="2"/>
              <a:buChar char="Ø"/>
              <a:defRPr/>
            </a:pPr>
            <a:r>
              <a:rPr lang="ja-JP" altLang="en-US" dirty="0"/>
              <a:t>毒物劇物とその他の物とを区分して貯蔵できる　</a:t>
            </a:r>
          </a:p>
          <a:p>
            <a:pPr eaLnBrk="1" fontAlgn="auto" hangingPunct="1">
              <a:lnSpc>
                <a:spcPct val="110000"/>
              </a:lnSpc>
              <a:spcAft>
                <a:spcPts val="0"/>
              </a:spcAft>
              <a:buClr>
                <a:srgbClr val="F33C1D"/>
              </a:buClr>
              <a:buFont typeface="Wingdings" pitchFamily="2" charset="2"/>
              <a:buNone/>
              <a:defRPr/>
            </a:pPr>
            <a:r>
              <a:rPr lang="ja-JP" altLang="en-US" dirty="0"/>
              <a:t>　こと</a:t>
            </a:r>
            <a:r>
              <a:rPr lang="ja-JP" altLang="en-US" b="1" dirty="0">
                <a:solidFill>
                  <a:srgbClr val="FF0000"/>
                </a:solidFill>
              </a:rPr>
              <a:t>（専用の保管庫） </a:t>
            </a:r>
          </a:p>
          <a:p>
            <a:pPr eaLnBrk="1" fontAlgn="auto" hangingPunct="1">
              <a:lnSpc>
                <a:spcPct val="110000"/>
              </a:lnSpc>
              <a:spcAft>
                <a:spcPts val="0"/>
              </a:spcAft>
              <a:buClr>
                <a:srgbClr val="F33C1D"/>
              </a:buClr>
              <a:buFont typeface="Wingdings" pitchFamily="2" charset="2"/>
              <a:buChar char="Ø"/>
              <a:defRPr/>
            </a:pPr>
            <a:r>
              <a:rPr lang="ja-JP" altLang="en-US" b="1" dirty="0">
                <a:solidFill>
                  <a:srgbClr val="FF0000"/>
                </a:solidFill>
              </a:rPr>
              <a:t>かぎをかける設備がある</a:t>
            </a:r>
            <a:r>
              <a:rPr lang="ja-JP" altLang="en-US" dirty="0"/>
              <a:t>こと</a:t>
            </a:r>
          </a:p>
          <a:p>
            <a:pPr eaLnBrk="1" fontAlgn="auto" hangingPunct="1">
              <a:lnSpc>
                <a:spcPct val="110000"/>
              </a:lnSpc>
              <a:spcAft>
                <a:spcPts val="0"/>
              </a:spcAft>
              <a:buClr>
                <a:srgbClr val="F33C1D"/>
              </a:buClr>
              <a:buFont typeface="Wingdings" pitchFamily="2" charset="2"/>
              <a:buNone/>
              <a:defRPr/>
            </a:pPr>
            <a:r>
              <a:rPr lang="ja-JP" altLang="en-US" b="1" dirty="0"/>
              <a:t>○陳列場所</a:t>
            </a:r>
            <a:r>
              <a:rPr lang="ja-JP" altLang="en-US" dirty="0"/>
              <a:t> </a:t>
            </a:r>
          </a:p>
          <a:p>
            <a:pPr eaLnBrk="1" fontAlgn="auto" hangingPunct="1">
              <a:lnSpc>
                <a:spcPct val="110000"/>
              </a:lnSpc>
              <a:spcAft>
                <a:spcPts val="0"/>
              </a:spcAft>
              <a:buClr>
                <a:srgbClr val="F33C1D"/>
              </a:buClr>
              <a:buFont typeface="Wingdings" pitchFamily="2" charset="2"/>
              <a:buChar char="Ø"/>
              <a:defRPr/>
            </a:pPr>
            <a:r>
              <a:rPr lang="ja-JP" altLang="en-US" b="1" dirty="0">
                <a:solidFill>
                  <a:srgbClr val="FF0000"/>
                </a:solidFill>
              </a:rPr>
              <a:t>かぎをかける設備がある</a:t>
            </a:r>
            <a:r>
              <a:rPr lang="ja-JP" altLang="en-US" dirty="0"/>
              <a:t>こと</a:t>
            </a:r>
          </a:p>
          <a:p>
            <a:pPr eaLnBrk="1" fontAlgn="auto" hangingPunct="1">
              <a:lnSpc>
                <a:spcPct val="110000"/>
              </a:lnSpc>
              <a:spcAft>
                <a:spcPts val="0"/>
              </a:spcAft>
              <a:buClr>
                <a:srgbClr val="F33C1D"/>
              </a:buClr>
              <a:buFont typeface="Wingdings" pitchFamily="2" charset="2"/>
              <a:buNone/>
              <a:defRPr/>
            </a:pPr>
            <a:r>
              <a:rPr lang="ja-JP" altLang="en-US" b="1" dirty="0"/>
              <a:t>○運搬用具</a:t>
            </a:r>
          </a:p>
          <a:p>
            <a:pPr eaLnBrk="1" fontAlgn="auto" hangingPunct="1">
              <a:lnSpc>
                <a:spcPct val="110000"/>
              </a:lnSpc>
              <a:spcAft>
                <a:spcPts val="0"/>
              </a:spcAft>
              <a:buClr>
                <a:srgbClr val="F33C1D"/>
              </a:buClr>
              <a:buFont typeface="Wingdings" pitchFamily="2" charset="2"/>
              <a:buChar char="Ø"/>
              <a:defRPr/>
            </a:pPr>
            <a:r>
              <a:rPr lang="ja-JP" altLang="en-US" dirty="0"/>
              <a:t>毒物劇物が飛散し、漏れ、又はしみ出るおそれのないものであること </a:t>
            </a:r>
            <a:endParaRPr lang="en-US" altLang="ja-JP" dirty="0"/>
          </a:p>
          <a:p>
            <a:pPr eaLnBrk="1" fontAlgn="auto" hangingPunct="1">
              <a:lnSpc>
                <a:spcPct val="90000"/>
              </a:lnSpc>
              <a:spcAft>
                <a:spcPts val="0"/>
              </a:spcAft>
              <a:buFont typeface="Georgia" pitchFamily="18" charset="0"/>
              <a:buNone/>
              <a:defRPr/>
            </a:pPr>
            <a:r>
              <a:rPr lang="ja-JP" altLang="en-US" dirty="0"/>
              <a:t>　</a:t>
            </a:r>
          </a:p>
          <a:p>
            <a:pPr eaLnBrk="1" fontAlgn="auto" hangingPunct="1">
              <a:lnSpc>
                <a:spcPct val="90000"/>
              </a:lnSpc>
              <a:spcAft>
                <a:spcPts val="0"/>
              </a:spcAft>
              <a:buFont typeface="Georgia" pitchFamily="18" charset="0"/>
              <a:buNone/>
              <a:defRPr/>
            </a:pPr>
            <a:endParaRPr lang="ja-JP" altLang="en-US" sz="2000" dirty="0"/>
          </a:p>
        </p:txBody>
      </p:sp>
      <p:sp>
        <p:nvSpPr>
          <p:cNvPr id="38916" name="Text Box 6"/>
          <p:cNvSpPr txBox="1">
            <a:spLocks noChangeArrowheads="1"/>
          </p:cNvSpPr>
          <p:nvPr/>
        </p:nvSpPr>
        <p:spPr bwMode="auto">
          <a:xfrm>
            <a:off x="4392613" y="6092825"/>
            <a:ext cx="475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3200" dirty="0"/>
              <a:t>　　　　　（規則第４条の４）</a:t>
            </a:r>
          </a:p>
        </p:txBody>
      </p:sp>
      <p:pic>
        <p:nvPicPr>
          <p:cNvPr id="38917" name="Picture 11" descr="hokan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852738"/>
            <a:ext cx="3384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707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359532" y="188640"/>
            <a:ext cx="8424936" cy="1223665"/>
          </a:xfrm>
          <a:solidFill>
            <a:schemeClr val="tx2">
              <a:lumMod val="20000"/>
              <a:lumOff val="80000"/>
            </a:schemeClr>
          </a:solidFill>
        </p:spPr>
        <p:txBody>
          <a:bodyPr/>
          <a:lstStyle/>
          <a:p>
            <a:pPr eaLnBrk="1" hangingPunct="1"/>
            <a:r>
              <a:rPr lang="ja-JP" altLang="en-US" sz="4800" dirty="0">
                <a:latin typeface="ＭＳ ゴシック" panose="020B0609070205080204" pitchFamily="49" charset="-128"/>
                <a:ea typeface="ＭＳ ゴシック" panose="020B0609070205080204" pitchFamily="49" charset="-128"/>
              </a:rPr>
              <a:t>毒物劇物の表示</a:t>
            </a:r>
            <a:r>
              <a:rPr lang="ja-JP" altLang="en-US" sz="2800" dirty="0">
                <a:latin typeface="ＭＳ ゴシック" panose="020B0609070205080204" pitchFamily="49" charset="-128"/>
                <a:ea typeface="ＭＳ ゴシック" panose="020B0609070205080204" pitchFamily="49" charset="-128"/>
              </a:rPr>
              <a:t>（法第１２条）</a:t>
            </a:r>
          </a:p>
        </p:txBody>
      </p:sp>
      <p:graphicFrame>
        <p:nvGraphicFramePr>
          <p:cNvPr id="9" name="Group 28"/>
          <p:cNvGraphicFramePr>
            <a:graphicFrameLocks noGrp="1"/>
          </p:cNvGraphicFramePr>
          <p:nvPr/>
        </p:nvGraphicFramePr>
        <p:xfrm>
          <a:off x="1258888" y="2420938"/>
          <a:ext cx="3240087" cy="792162"/>
        </p:xfrm>
        <a:graphic>
          <a:graphicData uri="http://schemas.openxmlformats.org/drawingml/2006/table">
            <a:tbl>
              <a:tblPr/>
              <a:tblGrid>
                <a:gridCol w="3240087">
                  <a:extLst>
                    <a:ext uri="{9D8B030D-6E8A-4147-A177-3AD203B41FA5}">
                      <a16:colId xmlns:a16="http://schemas.microsoft.com/office/drawing/2014/main" val="20000"/>
                    </a:ext>
                  </a:extLst>
                </a:gridCol>
              </a:tblGrid>
              <a:tr h="792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chemeClr val="bg1"/>
                          </a:solidFill>
                          <a:effectLst/>
                          <a:latin typeface="Arial Black" pitchFamily="34" charset="0"/>
                          <a:ea typeface="ＭＳ Ｐゴシック" pitchFamily="50" charset="-128"/>
                        </a:rPr>
                        <a:t>医薬用外毒物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graphicFrame>
        <p:nvGraphicFramePr>
          <p:cNvPr id="10" name="Group 9"/>
          <p:cNvGraphicFramePr>
            <a:graphicFrameLocks noGrp="1"/>
          </p:cNvGraphicFramePr>
          <p:nvPr/>
        </p:nvGraphicFramePr>
        <p:xfrm>
          <a:off x="4859338" y="2420938"/>
          <a:ext cx="3240087" cy="792162"/>
        </p:xfrm>
        <a:graphic>
          <a:graphicData uri="http://schemas.openxmlformats.org/drawingml/2006/table">
            <a:tbl>
              <a:tblPr/>
              <a:tblGrid>
                <a:gridCol w="3240087">
                  <a:extLst>
                    <a:ext uri="{9D8B030D-6E8A-4147-A177-3AD203B41FA5}">
                      <a16:colId xmlns:a16="http://schemas.microsoft.com/office/drawing/2014/main" val="20000"/>
                    </a:ext>
                  </a:extLst>
                </a:gridCol>
              </a:tblGrid>
              <a:tr h="792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rgbClr val="FF0000"/>
                          </a:solidFill>
                          <a:effectLst/>
                          <a:latin typeface="Arial Black" pitchFamily="34" charset="0"/>
                          <a:ea typeface="ＭＳ Ｐゴシック" pitchFamily="50" charset="-128"/>
                        </a:rPr>
                        <a:t>医薬用外劇物</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9951" name="Text Box 18"/>
          <p:cNvSpPr txBox="1">
            <a:spLocks noChangeArrowheads="1"/>
          </p:cNvSpPr>
          <p:nvPr/>
        </p:nvSpPr>
        <p:spPr bwMode="auto">
          <a:xfrm>
            <a:off x="827088" y="1773238"/>
            <a:ext cx="5473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
              </a:spcBef>
              <a:buClr>
                <a:srgbClr val="1B587C"/>
              </a:buClr>
              <a:buFont typeface="Georgia" pitchFamily="18" charset="0"/>
              <a:buNone/>
            </a:pPr>
            <a:r>
              <a:rPr kumimoji="0" lang="ja-JP" altLang="en-US" sz="2800" dirty="0"/>
              <a:t>容器及び被包への表示　（第１項）</a:t>
            </a:r>
            <a:endParaRPr lang="ja-JP" altLang="en-US" sz="2800" dirty="0"/>
          </a:p>
        </p:txBody>
      </p:sp>
      <p:sp>
        <p:nvSpPr>
          <p:cNvPr id="39952" name="Text Box 18"/>
          <p:cNvSpPr txBox="1">
            <a:spLocks noChangeArrowheads="1"/>
          </p:cNvSpPr>
          <p:nvPr/>
        </p:nvSpPr>
        <p:spPr bwMode="auto">
          <a:xfrm>
            <a:off x="827088" y="3716338"/>
            <a:ext cx="626586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
              </a:spcBef>
              <a:buClr>
                <a:srgbClr val="1B587C"/>
              </a:buClr>
              <a:buFont typeface="Georgia" pitchFamily="18" charset="0"/>
              <a:buNone/>
            </a:pPr>
            <a:r>
              <a:rPr lang="ja-JP" altLang="en-US" sz="2800" dirty="0"/>
              <a:t>保管庫の表示　（第３項）</a:t>
            </a:r>
          </a:p>
          <a:p>
            <a:pPr eaLnBrk="1" hangingPunct="1">
              <a:spcBef>
                <a:spcPts val="300"/>
              </a:spcBef>
              <a:buClr>
                <a:srgbClr val="1B587C"/>
              </a:buClr>
              <a:buFont typeface="Georgia" pitchFamily="18" charset="0"/>
              <a:buNone/>
            </a:pPr>
            <a:r>
              <a:rPr lang="ja-JP" altLang="en-US" sz="4000" dirty="0"/>
              <a:t>　「医薬用外毒物」</a:t>
            </a:r>
          </a:p>
          <a:p>
            <a:pPr eaLnBrk="1" hangingPunct="1">
              <a:spcBef>
                <a:spcPts val="300"/>
              </a:spcBef>
              <a:buClr>
                <a:srgbClr val="1B587C"/>
              </a:buClr>
              <a:buFont typeface="Georgia" pitchFamily="18" charset="0"/>
              <a:buNone/>
            </a:pPr>
            <a:r>
              <a:rPr kumimoji="0" lang="ja-JP" altLang="en-US" sz="4000" dirty="0"/>
              <a:t>　「医薬用外劇物」　　</a:t>
            </a:r>
            <a:r>
              <a:rPr kumimoji="0" lang="ja-JP" altLang="en-US" sz="2400" dirty="0"/>
              <a:t>の文字</a:t>
            </a:r>
          </a:p>
          <a:p>
            <a:pPr eaLnBrk="1" hangingPunct="1">
              <a:spcBef>
                <a:spcPts val="300"/>
              </a:spcBef>
              <a:buClr>
                <a:srgbClr val="1B587C"/>
              </a:buClr>
              <a:buFont typeface="Georgia" pitchFamily="18" charset="0"/>
              <a:buNone/>
            </a:pPr>
            <a:endParaRPr kumimoji="0" lang="ja-JP" altLang="en-US" sz="2400" dirty="0"/>
          </a:p>
          <a:p>
            <a:pPr eaLnBrk="1" hangingPunct="1">
              <a:spcBef>
                <a:spcPts val="300"/>
              </a:spcBef>
              <a:buClr>
                <a:srgbClr val="1B587C"/>
              </a:buClr>
              <a:buFont typeface="Georgia" pitchFamily="18" charset="0"/>
              <a:buNone/>
            </a:pPr>
            <a:r>
              <a:rPr lang="ja-JP" altLang="en-US" sz="2800" b="1" dirty="0">
                <a:solidFill>
                  <a:srgbClr val="0066FF"/>
                </a:solidFill>
              </a:rPr>
              <a:t>保管庫の表示に色の規定なし</a:t>
            </a:r>
          </a:p>
        </p:txBody>
      </p:sp>
      <p:pic>
        <p:nvPicPr>
          <p:cNvPr id="39953" name="Picture 15" descr="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357563"/>
            <a:ext cx="40417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41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359532" y="188640"/>
            <a:ext cx="8614606" cy="1223665"/>
          </a:xfrm>
          <a:solidFill>
            <a:schemeClr val="tx2">
              <a:lumMod val="20000"/>
              <a:lumOff val="80000"/>
            </a:schemeClr>
          </a:solidFill>
        </p:spPr>
        <p:txBody>
          <a:bodyPr/>
          <a:lstStyle/>
          <a:p>
            <a:pPr eaLnBrk="1" hangingPunct="1"/>
            <a:r>
              <a:rPr lang="ja-JP" altLang="en-US" sz="4800" dirty="0">
                <a:latin typeface="ＭＳ ゴシック" panose="020B0609070205080204" pitchFamily="49" charset="-128"/>
                <a:ea typeface="ＭＳ ゴシック" panose="020B0609070205080204" pitchFamily="49" charset="-128"/>
              </a:rPr>
              <a:t>毒物劇物の表示</a:t>
            </a:r>
            <a:r>
              <a:rPr lang="ja-JP" altLang="en-US" sz="2800" dirty="0">
                <a:latin typeface="ＭＳ ゴシック" panose="020B0609070205080204" pitchFamily="49" charset="-128"/>
                <a:ea typeface="ＭＳ ゴシック" panose="020B0609070205080204" pitchFamily="49" charset="-128"/>
              </a:rPr>
              <a:t>（法第１２条）</a:t>
            </a:r>
          </a:p>
        </p:txBody>
      </p:sp>
      <p:sp>
        <p:nvSpPr>
          <p:cNvPr id="39951" name="Text Box 18"/>
          <p:cNvSpPr txBox="1">
            <a:spLocks noChangeArrowheads="1"/>
          </p:cNvSpPr>
          <p:nvPr/>
        </p:nvSpPr>
        <p:spPr bwMode="auto">
          <a:xfrm>
            <a:off x="827088" y="1897668"/>
            <a:ext cx="5473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
              </a:spcBef>
              <a:buClr>
                <a:srgbClr val="1B587C"/>
              </a:buClr>
              <a:buFont typeface="Georgia" pitchFamily="18" charset="0"/>
              <a:buNone/>
            </a:pPr>
            <a:r>
              <a:rPr kumimoji="0" lang="ja-JP" altLang="en-US" sz="2800" dirty="0"/>
              <a:t>容器及び被包への表示　（第２項）</a:t>
            </a:r>
            <a:endParaRPr lang="ja-JP" altLang="en-US" sz="2800" dirty="0"/>
          </a:p>
        </p:txBody>
      </p:sp>
      <p:sp>
        <p:nvSpPr>
          <p:cNvPr id="39952" name="Text Box 18"/>
          <p:cNvSpPr txBox="1">
            <a:spLocks noChangeArrowheads="1"/>
          </p:cNvSpPr>
          <p:nvPr/>
        </p:nvSpPr>
        <p:spPr bwMode="auto">
          <a:xfrm>
            <a:off x="836597" y="2657391"/>
            <a:ext cx="8147050"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
              </a:spcBef>
              <a:buClr>
                <a:srgbClr val="1B587C"/>
              </a:buClr>
              <a:buFont typeface="Georgia" pitchFamily="18" charset="0"/>
              <a:buNone/>
            </a:pPr>
            <a:r>
              <a:rPr lang="ja-JP" altLang="en-US" sz="2800" dirty="0"/>
              <a:t>①毒物または劇物の</a:t>
            </a:r>
            <a:r>
              <a:rPr lang="ja-JP" altLang="en-US" sz="2800" b="1" dirty="0">
                <a:solidFill>
                  <a:srgbClr val="FF0000"/>
                </a:solidFill>
              </a:rPr>
              <a:t>名称</a:t>
            </a:r>
            <a:endParaRPr lang="en-US" altLang="ja-JP" sz="2800" b="1" dirty="0">
              <a:solidFill>
                <a:srgbClr val="FF0000"/>
              </a:solidFill>
            </a:endParaRPr>
          </a:p>
          <a:p>
            <a:pPr eaLnBrk="1" hangingPunct="1">
              <a:spcBef>
                <a:spcPts val="300"/>
              </a:spcBef>
              <a:buClr>
                <a:srgbClr val="1B587C"/>
              </a:buClr>
              <a:buFont typeface="Georgia" pitchFamily="18" charset="0"/>
              <a:buNone/>
            </a:pPr>
            <a:r>
              <a:rPr lang="ja-JP" altLang="en-US" sz="2800" dirty="0"/>
              <a:t>②毒物または劇物の</a:t>
            </a:r>
            <a:r>
              <a:rPr lang="ja-JP" altLang="en-US" sz="2800" b="1" dirty="0">
                <a:solidFill>
                  <a:srgbClr val="FF0000"/>
                </a:solidFill>
              </a:rPr>
              <a:t>成分及びその含量</a:t>
            </a:r>
            <a:endParaRPr lang="en-US" altLang="ja-JP" sz="4800" b="1" dirty="0">
              <a:solidFill>
                <a:srgbClr val="FF0000"/>
              </a:solidFill>
            </a:endParaRPr>
          </a:p>
          <a:p>
            <a:pPr eaLnBrk="1" hangingPunct="1">
              <a:spcBef>
                <a:spcPts val="300"/>
              </a:spcBef>
              <a:buClr>
                <a:srgbClr val="1B587C"/>
              </a:buClr>
              <a:buFont typeface="Georgia" pitchFamily="18" charset="0"/>
              <a:buNone/>
            </a:pPr>
            <a:r>
              <a:rPr lang="ja-JP" altLang="en-US" sz="2800" dirty="0"/>
              <a:t>③製造（輸入）業者の</a:t>
            </a:r>
            <a:r>
              <a:rPr lang="ja-JP" altLang="en-US" sz="2800" b="1" dirty="0">
                <a:solidFill>
                  <a:srgbClr val="FF0000"/>
                </a:solidFill>
              </a:rPr>
              <a:t>氏名及び住所</a:t>
            </a:r>
            <a:endParaRPr lang="en-US" altLang="ja-JP" sz="2800" b="1" dirty="0">
              <a:solidFill>
                <a:srgbClr val="FF0000"/>
              </a:solidFill>
            </a:endParaRPr>
          </a:p>
          <a:p>
            <a:pPr eaLnBrk="1" hangingPunct="1">
              <a:spcBef>
                <a:spcPts val="300"/>
              </a:spcBef>
              <a:buClr>
                <a:srgbClr val="1B587C"/>
              </a:buClr>
              <a:buFont typeface="Georgia" pitchFamily="18" charset="0"/>
              <a:buNone/>
            </a:pPr>
            <a:r>
              <a:rPr lang="ja-JP" altLang="en-US" sz="2800" dirty="0"/>
              <a:t>　（法人の場合は、</a:t>
            </a:r>
            <a:r>
              <a:rPr lang="ja-JP" altLang="en-US" sz="2800" b="1" dirty="0">
                <a:solidFill>
                  <a:srgbClr val="FF0000"/>
                </a:solidFill>
              </a:rPr>
              <a:t>名称</a:t>
            </a:r>
            <a:r>
              <a:rPr lang="ja-JP" altLang="en-US" sz="2800" dirty="0"/>
              <a:t>及び主たる事務所の</a:t>
            </a:r>
            <a:r>
              <a:rPr lang="ja-JP" altLang="en-US" sz="2800" b="1" dirty="0">
                <a:solidFill>
                  <a:srgbClr val="FF0000"/>
                </a:solidFill>
              </a:rPr>
              <a:t>所在地</a:t>
            </a:r>
            <a:r>
              <a:rPr lang="ja-JP" altLang="en-US" sz="2800" dirty="0"/>
              <a:t>）</a:t>
            </a:r>
            <a:endParaRPr lang="en-US" altLang="ja-JP" sz="4800" dirty="0"/>
          </a:p>
          <a:p>
            <a:pPr eaLnBrk="1" hangingPunct="1">
              <a:spcBef>
                <a:spcPts val="300"/>
              </a:spcBef>
              <a:buClr>
                <a:srgbClr val="1B587C"/>
              </a:buClr>
              <a:buFont typeface="Georgia" pitchFamily="18" charset="0"/>
              <a:buNone/>
            </a:pPr>
            <a:r>
              <a:rPr lang="ja-JP" altLang="en-US" sz="2800" dirty="0"/>
              <a:t>④その他、必要事項（</a:t>
            </a:r>
            <a:r>
              <a:rPr lang="ja-JP" altLang="en-US" sz="2800" b="1" dirty="0">
                <a:solidFill>
                  <a:srgbClr val="FF0000"/>
                </a:solidFill>
              </a:rPr>
              <a:t>解毒剤</a:t>
            </a:r>
            <a:r>
              <a:rPr lang="ja-JP" altLang="en-US" sz="2800" dirty="0"/>
              <a:t>等）</a:t>
            </a:r>
            <a:endParaRPr lang="ja-JP" altLang="en-US" sz="4800" dirty="0"/>
          </a:p>
          <a:p>
            <a:pPr eaLnBrk="1" hangingPunct="1">
              <a:spcBef>
                <a:spcPts val="300"/>
              </a:spcBef>
              <a:buClr>
                <a:srgbClr val="1B587C"/>
              </a:buClr>
              <a:buFont typeface="Georgia" pitchFamily="18" charset="0"/>
              <a:buNone/>
            </a:pPr>
            <a:r>
              <a:rPr lang="ja-JP" altLang="en-US" sz="4000" dirty="0"/>
              <a:t>　</a:t>
            </a:r>
            <a:endParaRPr lang="ja-JP" altLang="en-US" sz="2800" b="1" dirty="0">
              <a:solidFill>
                <a:srgbClr val="0066FF"/>
              </a:solidFill>
            </a:endParaRPr>
          </a:p>
        </p:txBody>
      </p:sp>
      <p:pic>
        <p:nvPicPr>
          <p:cNvPr id="3" name="図 2">
            <a:extLst>
              <a:ext uri="{FF2B5EF4-FFF2-40B4-BE49-F238E27FC236}">
                <a16:creationId xmlns:a16="http://schemas.microsoft.com/office/drawing/2014/main" id="{E6F3471B-B815-4450-A131-5221D7559857}"/>
              </a:ext>
            </a:extLst>
          </p:cNvPr>
          <p:cNvPicPr>
            <a:picLocks noChangeAspect="1"/>
          </p:cNvPicPr>
          <p:nvPr/>
        </p:nvPicPr>
        <p:blipFill>
          <a:blip r:embed="rId3"/>
          <a:stretch>
            <a:fillRect/>
          </a:stretch>
        </p:blipFill>
        <p:spPr>
          <a:xfrm>
            <a:off x="6115313" y="4797152"/>
            <a:ext cx="2109411" cy="1512168"/>
          </a:xfrm>
          <a:prstGeom prst="rect">
            <a:avLst/>
          </a:prstGeom>
        </p:spPr>
      </p:pic>
    </p:spTree>
    <p:extLst>
      <p:ext uri="{BB962C8B-B14F-4D97-AF65-F5344CB8AC3E}">
        <p14:creationId xmlns:p14="http://schemas.microsoft.com/office/powerpoint/2010/main" val="354522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5" name="Group 15"/>
          <p:cNvGrpSpPr>
            <a:grpSpLocks/>
          </p:cNvGrpSpPr>
          <p:nvPr/>
        </p:nvGrpSpPr>
        <p:grpSpPr bwMode="auto">
          <a:xfrm>
            <a:off x="3491880" y="3320920"/>
            <a:ext cx="5400251" cy="3276967"/>
            <a:chOff x="832" y="999"/>
            <a:chExt cx="3765" cy="2465"/>
          </a:xfrm>
        </p:grpSpPr>
        <p:grpSp>
          <p:nvGrpSpPr>
            <p:cNvPr id="40966" name="Group 16"/>
            <p:cNvGrpSpPr>
              <a:grpSpLocks/>
            </p:cNvGrpSpPr>
            <p:nvPr/>
          </p:nvGrpSpPr>
          <p:grpSpPr bwMode="auto">
            <a:xfrm>
              <a:off x="832" y="999"/>
              <a:ext cx="3765" cy="2465"/>
              <a:chOff x="832" y="999"/>
              <a:chExt cx="3765" cy="2465"/>
            </a:xfrm>
          </p:grpSpPr>
          <p:sp>
            <p:nvSpPr>
              <p:cNvPr id="40969" name="Rectangle 17"/>
              <p:cNvSpPr>
                <a:spLocks noChangeArrowheads="1"/>
              </p:cNvSpPr>
              <p:nvPr/>
            </p:nvSpPr>
            <p:spPr bwMode="auto">
              <a:xfrm>
                <a:off x="832" y="1344"/>
                <a:ext cx="3765" cy="2120"/>
              </a:xfrm>
              <a:prstGeom prst="rect">
                <a:avLst/>
              </a:prstGeom>
              <a:solidFill>
                <a:srgbClr val="C0C0C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wrap="none" anchor="ctr">
                <a:flatTx/>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0" name="Rectangle 18"/>
              <p:cNvSpPr>
                <a:spLocks noChangeArrowheads="1"/>
              </p:cNvSpPr>
              <p:nvPr/>
            </p:nvSpPr>
            <p:spPr bwMode="auto">
              <a:xfrm>
                <a:off x="889" y="1398"/>
                <a:ext cx="3623" cy="2013"/>
              </a:xfrm>
              <a:prstGeom prst="rect">
                <a:avLst/>
              </a:prstGeom>
              <a:solidFill>
                <a:srgbClr val="808080"/>
              </a:solidFill>
              <a:ln w="9525" algn="ctr">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1" name="Rectangle 19"/>
              <p:cNvSpPr>
                <a:spLocks noChangeArrowheads="1"/>
              </p:cNvSpPr>
              <p:nvPr/>
            </p:nvSpPr>
            <p:spPr bwMode="auto">
              <a:xfrm>
                <a:off x="1008" y="1398"/>
                <a:ext cx="1863" cy="2012"/>
              </a:xfrm>
              <a:prstGeom prst="rect">
                <a:avLst/>
              </a:prstGeom>
              <a:solidFill>
                <a:srgbClr val="C0C0C0"/>
              </a:solidFill>
              <a:ln w="9525" algn="ctr">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2" name="Rectangle 20"/>
              <p:cNvSpPr>
                <a:spLocks noChangeArrowheads="1"/>
              </p:cNvSpPr>
              <p:nvPr/>
            </p:nvSpPr>
            <p:spPr bwMode="auto">
              <a:xfrm>
                <a:off x="877" y="1398"/>
                <a:ext cx="1863" cy="2012"/>
              </a:xfrm>
              <a:prstGeom prst="rect">
                <a:avLst/>
              </a:prstGeom>
              <a:solidFill>
                <a:srgbClr val="C0C0C0"/>
              </a:solidFill>
              <a:ln w="9525" algn="ctr">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3" name="AutoShape 21"/>
              <p:cNvSpPr>
                <a:spLocks noChangeArrowheads="1"/>
              </p:cNvSpPr>
              <p:nvPr/>
            </p:nvSpPr>
            <p:spPr bwMode="auto">
              <a:xfrm>
                <a:off x="2464" y="2159"/>
                <a:ext cx="226" cy="489"/>
              </a:xfrm>
              <a:prstGeom prst="roundRect">
                <a:avLst>
                  <a:gd name="adj" fmla="val 16667"/>
                </a:avLst>
              </a:prstGeom>
              <a:solidFill>
                <a:srgbClr val="666699"/>
              </a:solidFill>
              <a:ln w="9525">
                <a:solidFill>
                  <a:schemeClr val="tx1"/>
                </a:solidFill>
                <a:round/>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4" name="AutoShape 22"/>
              <p:cNvSpPr>
                <a:spLocks noChangeArrowheads="1"/>
              </p:cNvSpPr>
              <p:nvPr/>
            </p:nvSpPr>
            <p:spPr bwMode="auto">
              <a:xfrm flipV="1">
                <a:off x="2495" y="2406"/>
                <a:ext cx="170" cy="1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08 h 21600"/>
                  <a:gd name="T14" fmla="*/ 17153 w 21600"/>
                  <a:gd name="T15" fmla="*/ 170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15875">
                <a:solidFill>
                  <a:schemeClr val="tx1"/>
                </a:solidFill>
                <a:miter lim="800000"/>
                <a:headEnd/>
                <a:tailEnd/>
              </a:ln>
            </p:spPr>
            <p:txBody>
              <a:bodyPr wrap="none" anchor="ctr"/>
              <a:lstStyle/>
              <a:p>
                <a:endParaRPr lang="ja-JP" altLang="en-US"/>
              </a:p>
            </p:txBody>
          </p:sp>
          <p:sp>
            <p:nvSpPr>
              <p:cNvPr id="40975" name="AutoShape 23"/>
              <p:cNvSpPr>
                <a:spLocks noChangeArrowheads="1"/>
              </p:cNvSpPr>
              <p:nvPr/>
            </p:nvSpPr>
            <p:spPr bwMode="auto">
              <a:xfrm>
                <a:off x="3663" y="1224"/>
                <a:ext cx="397" cy="103"/>
              </a:xfrm>
              <a:prstGeom prst="parallelogram">
                <a:avLst>
                  <a:gd name="adj" fmla="val 96359"/>
                </a:avLst>
              </a:prstGeom>
              <a:solidFill>
                <a:schemeClr val="accent1"/>
              </a:solidFill>
              <a:ln w="9525">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6" name="Rectangle 24"/>
              <p:cNvSpPr>
                <a:spLocks noChangeArrowheads="1"/>
              </p:cNvSpPr>
              <p:nvPr/>
            </p:nvSpPr>
            <p:spPr bwMode="auto">
              <a:xfrm>
                <a:off x="3769" y="1003"/>
                <a:ext cx="284" cy="218"/>
              </a:xfrm>
              <a:prstGeom prst="rect">
                <a:avLst/>
              </a:prstGeom>
              <a:solidFill>
                <a:schemeClr val="accent1"/>
              </a:solidFill>
              <a:ln w="9525">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7" name="AutoShape 25"/>
              <p:cNvSpPr>
                <a:spLocks noChangeArrowheads="1"/>
              </p:cNvSpPr>
              <p:nvPr/>
            </p:nvSpPr>
            <p:spPr bwMode="auto">
              <a:xfrm>
                <a:off x="1539" y="1221"/>
                <a:ext cx="397" cy="103"/>
              </a:xfrm>
              <a:prstGeom prst="parallelogram">
                <a:avLst>
                  <a:gd name="adj" fmla="val 96359"/>
                </a:avLst>
              </a:prstGeom>
              <a:solidFill>
                <a:schemeClr val="accent1"/>
              </a:solidFill>
              <a:ln w="9525">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8" name="Rectangle 26"/>
              <p:cNvSpPr>
                <a:spLocks noChangeArrowheads="1"/>
              </p:cNvSpPr>
              <p:nvPr/>
            </p:nvSpPr>
            <p:spPr bwMode="auto">
              <a:xfrm>
                <a:off x="1645" y="999"/>
                <a:ext cx="284" cy="218"/>
              </a:xfrm>
              <a:prstGeom prst="rect">
                <a:avLst/>
              </a:prstGeom>
              <a:solidFill>
                <a:schemeClr val="accent1"/>
              </a:solidFill>
              <a:ln w="9525">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79" name="Oval 27"/>
              <p:cNvSpPr>
                <a:spLocks noChangeArrowheads="1"/>
              </p:cNvSpPr>
              <p:nvPr/>
            </p:nvSpPr>
            <p:spPr bwMode="auto">
              <a:xfrm rot="1803369">
                <a:off x="1746" y="1073"/>
                <a:ext cx="75" cy="71"/>
              </a:xfrm>
              <a:prstGeom prst="ellipse">
                <a:avLst/>
              </a:prstGeom>
              <a:solidFill>
                <a:srgbClr val="808080"/>
              </a:solidFill>
              <a:ln w="25400">
                <a:solidFill>
                  <a:schemeClr val="tx1"/>
                </a:solidFill>
                <a:round/>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80" name="Line 28"/>
              <p:cNvSpPr>
                <a:spLocks noChangeShapeType="1"/>
              </p:cNvSpPr>
              <p:nvPr/>
            </p:nvSpPr>
            <p:spPr bwMode="auto">
              <a:xfrm rot="1803369" flipV="1">
                <a:off x="1783" y="1071"/>
                <a:ext cx="0" cy="7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1" name="Line 29"/>
              <p:cNvSpPr>
                <a:spLocks noChangeShapeType="1"/>
              </p:cNvSpPr>
              <p:nvPr/>
            </p:nvSpPr>
            <p:spPr bwMode="auto">
              <a:xfrm rot="18003369" flipV="1">
                <a:off x="1784" y="1069"/>
                <a:ext cx="0" cy="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2" name="Oval 30"/>
              <p:cNvSpPr>
                <a:spLocks noChangeArrowheads="1"/>
              </p:cNvSpPr>
              <p:nvPr/>
            </p:nvSpPr>
            <p:spPr bwMode="auto">
              <a:xfrm rot="1971172">
                <a:off x="1708" y="1246"/>
                <a:ext cx="58" cy="58"/>
              </a:xfrm>
              <a:prstGeom prst="ellipse">
                <a:avLst/>
              </a:prstGeom>
              <a:solidFill>
                <a:srgbClr val="808080"/>
              </a:solidFill>
              <a:ln w="25400">
                <a:solidFill>
                  <a:schemeClr val="tx1"/>
                </a:solidFill>
                <a:round/>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83" name="Line 31"/>
              <p:cNvSpPr>
                <a:spLocks noChangeShapeType="1"/>
              </p:cNvSpPr>
              <p:nvPr/>
            </p:nvSpPr>
            <p:spPr bwMode="auto">
              <a:xfrm rot="1971172" flipV="1">
                <a:off x="1737" y="1245"/>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4" name="Line 32"/>
              <p:cNvSpPr>
                <a:spLocks noChangeShapeType="1"/>
              </p:cNvSpPr>
              <p:nvPr/>
            </p:nvSpPr>
            <p:spPr bwMode="auto">
              <a:xfrm rot="18171172" flipV="1">
                <a:off x="1737" y="1244"/>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5" name="Oval 33"/>
              <p:cNvSpPr>
                <a:spLocks noChangeArrowheads="1"/>
              </p:cNvSpPr>
              <p:nvPr/>
            </p:nvSpPr>
            <p:spPr bwMode="auto">
              <a:xfrm rot="1803369">
                <a:off x="3870" y="1080"/>
                <a:ext cx="76" cy="71"/>
              </a:xfrm>
              <a:prstGeom prst="ellipse">
                <a:avLst/>
              </a:prstGeom>
              <a:solidFill>
                <a:srgbClr val="808080"/>
              </a:solidFill>
              <a:ln w="25400">
                <a:solidFill>
                  <a:schemeClr val="tx1"/>
                </a:solidFill>
                <a:round/>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86" name="Line 34"/>
              <p:cNvSpPr>
                <a:spLocks noChangeShapeType="1"/>
              </p:cNvSpPr>
              <p:nvPr/>
            </p:nvSpPr>
            <p:spPr bwMode="auto">
              <a:xfrm rot="1803369" flipV="1">
                <a:off x="3908" y="1079"/>
                <a:ext cx="0" cy="7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7" name="Line 35"/>
              <p:cNvSpPr>
                <a:spLocks noChangeShapeType="1"/>
              </p:cNvSpPr>
              <p:nvPr/>
            </p:nvSpPr>
            <p:spPr bwMode="auto">
              <a:xfrm rot="18003369" flipV="1">
                <a:off x="3908" y="1076"/>
                <a:ext cx="0" cy="7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8" name="Oval 36"/>
              <p:cNvSpPr>
                <a:spLocks noChangeArrowheads="1"/>
              </p:cNvSpPr>
              <p:nvPr/>
            </p:nvSpPr>
            <p:spPr bwMode="auto">
              <a:xfrm rot="1971172">
                <a:off x="3835" y="1248"/>
                <a:ext cx="58" cy="58"/>
              </a:xfrm>
              <a:prstGeom prst="ellipse">
                <a:avLst/>
              </a:prstGeom>
              <a:solidFill>
                <a:srgbClr val="808080"/>
              </a:solidFill>
              <a:ln w="25400">
                <a:solidFill>
                  <a:schemeClr val="tx1"/>
                </a:solidFill>
                <a:round/>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89" name="Line 37"/>
              <p:cNvSpPr>
                <a:spLocks noChangeShapeType="1"/>
              </p:cNvSpPr>
              <p:nvPr/>
            </p:nvSpPr>
            <p:spPr bwMode="auto">
              <a:xfrm rot="1971172" flipV="1">
                <a:off x="3864" y="1247"/>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90" name="Line 38"/>
              <p:cNvSpPr>
                <a:spLocks noChangeShapeType="1"/>
              </p:cNvSpPr>
              <p:nvPr/>
            </p:nvSpPr>
            <p:spPr bwMode="auto">
              <a:xfrm rot="18171172" flipV="1">
                <a:off x="3864" y="1246"/>
                <a:ext cx="0"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91" name="Rectangle 39"/>
              <p:cNvSpPr>
                <a:spLocks noChangeArrowheads="1"/>
              </p:cNvSpPr>
              <p:nvPr/>
            </p:nvSpPr>
            <p:spPr bwMode="auto">
              <a:xfrm>
                <a:off x="968" y="1634"/>
                <a:ext cx="1452" cy="363"/>
              </a:xfrm>
              <a:prstGeom prst="rect">
                <a:avLst/>
              </a:prstGeom>
              <a:solidFill>
                <a:srgbClr val="FF0000"/>
              </a:solidFill>
              <a:ln w="25400">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sp>
            <p:nvSpPr>
              <p:cNvPr id="40992" name="Rectangle 40"/>
              <p:cNvSpPr>
                <a:spLocks noChangeArrowheads="1"/>
              </p:cNvSpPr>
              <p:nvPr/>
            </p:nvSpPr>
            <p:spPr bwMode="auto">
              <a:xfrm>
                <a:off x="1008" y="1671"/>
                <a:ext cx="141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400" b="1">
                    <a:solidFill>
                      <a:schemeClr val="bg1"/>
                    </a:solidFill>
                  </a:rPr>
                  <a:t>医薬用外毒物</a:t>
                </a:r>
              </a:p>
            </p:txBody>
          </p:sp>
          <p:sp>
            <p:nvSpPr>
              <p:cNvPr id="40993" name="Rectangle 41"/>
              <p:cNvSpPr>
                <a:spLocks noChangeArrowheads="1"/>
              </p:cNvSpPr>
              <p:nvPr/>
            </p:nvSpPr>
            <p:spPr bwMode="auto">
              <a:xfrm>
                <a:off x="968" y="2088"/>
                <a:ext cx="1452" cy="363"/>
              </a:xfrm>
              <a:prstGeom prst="rect">
                <a:avLst/>
              </a:prstGeom>
              <a:solidFill>
                <a:schemeClr val="bg1"/>
              </a:solidFill>
              <a:ln w="25400">
                <a:solidFill>
                  <a:schemeClr val="tx1"/>
                </a:solidFill>
                <a:miter lim="800000"/>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a:t>　</a:t>
                </a:r>
              </a:p>
            </p:txBody>
          </p:sp>
          <p:sp>
            <p:nvSpPr>
              <p:cNvPr id="40994" name="Rectangle 42"/>
              <p:cNvSpPr>
                <a:spLocks noChangeArrowheads="1"/>
              </p:cNvSpPr>
              <p:nvPr/>
            </p:nvSpPr>
            <p:spPr bwMode="auto">
              <a:xfrm>
                <a:off x="1008" y="2130"/>
                <a:ext cx="141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400" b="1" dirty="0">
                    <a:solidFill>
                      <a:srgbClr val="FF0000"/>
                    </a:solidFill>
                  </a:rPr>
                  <a:t>医薬用外劇物</a:t>
                </a:r>
              </a:p>
            </p:txBody>
          </p:sp>
          <p:sp>
            <p:nvSpPr>
              <p:cNvPr id="40995" name="Oval 43"/>
              <p:cNvSpPr>
                <a:spLocks noChangeArrowheads="1"/>
              </p:cNvSpPr>
              <p:nvPr/>
            </p:nvSpPr>
            <p:spPr bwMode="auto">
              <a:xfrm>
                <a:off x="2511" y="2277"/>
                <a:ext cx="136" cy="136"/>
              </a:xfrm>
              <a:prstGeom prst="ellipse">
                <a:avLst/>
              </a:prstGeom>
              <a:solidFill>
                <a:schemeClr val="tx1"/>
              </a:solidFill>
              <a:ln w="15875">
                <a:solidFill>
                  <a:schemeClr val="tx1"/>
                </a:solidFill>
                <a:round/>
                <a:headEnd/>
                <a:tailEnd/>
              </a:ln>
            </p:spPr>
            <p:txBody>
              <a:bodyPr wrap="none"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a:p>
            </p:txBody>
          </p:sp>
        </p:grpSp>
        <p:pic>
          <p:nvPicPr>
            <p:cNvPr id="40967" name="Picture 44" descr="j02910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 y="1815"/>
              <a:ext cx="628"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5" descr="j029098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 y="1637"/>
              <a:ext cx="548"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8" name="テキスト プレースホルダ 2"/>
          <p:cNvSpPr>
            <a:spLocks noGrp="1"/>
          </p:cNvSpPr>
          <p:nvPr>
            <p:ph type="body" idx="1"/>
          </p:nvPr>
        </p:nvSpPr>
        <p:spPr>
          <a:xfrm>
            <a:off x="395288" y="1772816"/>
            <a:ext cx="8135937" cy="1989973"/>
          </a:xfrm>
        </p:spPr>
        <p:txBody>
          <a:bodyPr rtlCol="0">
            <a:normAutofit fontScale="92500" lnSpcReduction="10000"/>
          </a:bodyPr>
          <a:lstStyle/>
          <a:p>
            <a:pPr marL="44450" eaLnBrk="1" fontAlgn="auto" hangingPunct="1">
              <a:spcAft>
                <a:spcPts val="0"/>
              </a:spcAft>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a:t>
            </a:r>
            <a:r>
              <a:rPr lang="ja-JP" altLang="en-US" sz="2800" dirty="0">
                <a:solidFill>
                  <a:schemeClr val="tx1"/>
                </a:solidFill>
                <a:latin typeface="ＭＳ Ｐゴシック" panose="020B0600070205080204" pitchFamily="50" charset="-128"/>
                <a:ea typeface="ＭＳ Ｐゴシック" panose="020B0600070205080204" pitchFamily="50" charset="-128"/>
              </a:rPr>
              <a:t>　毒物又は劇物が盗難にあい、又は紛失するこ</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marL="44450" eaLnBrk="1" fontAlgn="auto" hangingPunct="1">
              <a:spcAft>
                <a:spcPts val="0"/>
              </a:spcAft>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　 </a:t>
            </a:r>
            <a:r>
              <a:rPr lang="ja-JP" altLang="en-US" sz="2800" dirty="0" err="1">
                <a:solidFill>
                  <a:schemeClr val="tx1"/>
                </a:solidFill>
                <a:latin typeface="ＭＳ Ｐゴシック" panose="020B0600070205080204" pitchFamily="50" charset="-128"/>
                <a:ea typeface="ＭＳ Ｐゴシック" panose="020B0600070205080204" pitchFamily="50" charset="-128"/>
              </a:rPr>
              <a:t>とを</a:t>
            </a:r>
            <a:r>
              <a:rPr lang="ja-JP" altLang="en-US" sz="2800" dirty="0">
                <a:solidFill>
                  <a:schemeClr val="tx1"/>
                </a:solidFill>
                <a:latin typeface="ＭＳ Ｐゴシック" panose="020B0600070205080204" pitchFamily="50" charset="-128"/>
                <a:ea typeface="ＭＳ Ｐゴシック" panose="020B0600070205080204" pitchFamily="50" charset="-128"/>
              </a:rPr>
              <a:t>防ぐのに必要な措置を講じなければならない。</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marL="44450" eaLnBrk="1" fontAlgn="auto" hangingPunct="1">
              <a:spcAft>
                <a:spcPts val="0"/>
              </a:spcAft>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　保管場所は飛散、漏れ、しみ出し等を防ぐ構造</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marL="44450" eaLnBrk="1" fontAlgn="auto" hangingPunct="1">
              <a:spcAft>
                <a:spcPts val="0"/>
              </a:spcAft>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　 設備が必要である</a:t>
            </a:r>
            <a:r>
              <a:rPr lang="ja-JP" altLang="en-US" sz="3200" dirty="0">
                <a:solidFill>
                  <a:schemeClr val="tx1"/>
                </a:solidFill>
                <a:latin typeface="ＭＳ Ｐゴシック" panose="020B0600070205080204" pitchFamily="50" charset="-128"/>
                <a:ea typeface="ＭＳ Ｐゴシック" panose="020B0600070205080204" pitchFamily="50" charset="-128"/>
              </a:rPr>
              <a:t>。　</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a:p>
            <a:pPr marL="44450" eaLnBrk="1" fontAlgn="auto" hangingPunct="1">
              <a:spcAft>
                <a:spcPts val="0"/>
              </a:spcAft>
              <a:defRPr/>
            </a:pPr>
            <a:endParaRPr lang="ja-JP" altLang="en-US" sz="2800" dirty="0"/>
          </a:p>
        </p:txBody>
      </p:sp>
      <p:sp>
        <p:nvSpPr>
          <p:cNvPr id="4" name="タイトル 1"/>
          <p:cNvSpPr txBox="1">
            <a:spLocks/>
          </p:cNvSpPr>
          <p:nvPr/>
        </p:nvSpPr>
        <p:spPr bwMode="auto">
          <a:xfrm>
            <a:off x="431639" y="260113"/>
            <a:ext cx="8280722" cy="1224235"/>
          </a:xfrm>
          <a:prstGeom prst="rect">
            <a:avLst/>
          </a:prstGeom>
          <a:solidFill>
            <a:schemeClr val="tx2">
              <a:lumMod val="20000"/>
              <a:lumOff val="80000"/>
            </a:schemeClr>
          </a:solidFill>
          <a:ln w="9525">
            <a:noFill/>
            <a:miter lim="800000"/>
            <a:headEnd/>
            <a:tailEnd/>
          </a:ln>
        </p:spPr>
        <p:txBody>
          <a:bodyPr anchor="ctr"/>
          <a:lstStyle/>
          <a:p>
            <a:pPr algn="ctr">
              <a:defRPr/>
            </a:pPr>
            <a:r>
              <a:rPr lang="ja-JP" altLang="en-US" sz="4800" dirty="0">
                <a:latin typeface="ＭＳ ゴシック" panose="020B0609070205080204" pitchFamily="49" charset="-128"/>
                <a:ea typeface="ＭＳ ゴシック" panose="020B0609070205080204" pitchFamily="49" charset="-128"/>
                <a:cs typeface="+mj-cs"/>
              </a:rPr>
              <a:t>毒物劇物の保管　</a:t>
            </a:r>
            <a:r>
              <a:rPr lang="ja-JP" altLang="en-US" sz="2800" dirty="0">
                <a:latin typeface="ＭＳ ゴシック" panose="020B0609070205080204" pitchFamily="49" charset="-128"/>
                <a:ea typeface="ＭＳ ゴシック" panose="020B0609070205080204" pitchFamily="49" charset="-128"/>
                <a:cs typeface="+mj-cs"/>
              </a:rPr>
              <a:t>（法第１１条 ）</a:t>
            </a:r>
          </a:p>
        </p:txBody>
      </p:sp>
      <p:pic>
        <p:nvPicPr>
          <p:cNvPr id="40964" name="Picture 5" descr="\\docserve.city.kyoto.jp\free_space\生活衛生\南\写真\P10307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16338"/>
            <a:ext cx="3406134" cy="279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31498B90-3A6B-4EDD-B92B-7E9214733535}"/>
              </a:ext>
            </a:extLst>
          </p:cNvPr>
          <p:cNvPicPr>
            <a:picLocks noChangeAspect="1"/>
          </p:cNvPicPr>
          <p:nvPr/>
        </p:nvPicPr>
        <p:blipFill>
          <a:blip r:embed="rId6"/>
          <a:stretch>
            <a:fillRect/>
          </a:stretch>
        </p:blipFill>
        <p:spPr>
          <a:xfrm>
            <a:off x="6372200" y="4924153"/>
            <a:ext cx="2481180" cy="2251799"/>
          </a:xfrm>
          <a:prstGeom prst="rect">
            <a:avLst/>
          </a:prstGeom>
        </p:spPr>
      </p:pic>
      <p:sp>
        <p:nvSpPr>
          <p:cNvPr id="15" name="矢印: 右カーブ 14">
            <a:extLst>
              <a:ext uri="{FF2B5EF4-FFF2-40B4-BE49-F238E27FC236}">
                <a16:creationId xmlns:a16="http://schemas.microsoft.com/office/drawing/2014/main" id="{C4859AFD-CC3B-4722-9D18-F17A8D91868F}"/>
              </a:ext>
            </a:extLst>
          </p:cNvPr>
          <p:cNvSpPr/>
          <p:nvPr/>
        </p:nvSpPr>
        <p:spPr>
          <a:xfrm>
            <a:off x="6372200" y="4869160"/>
            <a:ext cx="525739" cy="12882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2750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D8B90D7-E4FF-42D3-9A60-3F314E700B61}"/>
              </a:ext>
            </a:extLst>
          </p:cNvPr>
          <p:cNvSpPr>
            <a:spLocks noGrp="1"/>
          </p:cNvSpPr>
          <p:nvPr>
            <p:ph idx="1"/>
          </p:nvPr>
        </p:nvSpPr>
        <p:spPr>
          <a:xfrm>
            <a:off x="628650" y="1412776"/>
            <a:ext cx="7886700" cy="1801777"/>
          </a:xfrm>
        </p:spPr>
        <p:txBody>
          <a:bodyPr>
            <a:normAutofit fontScale="92500" lnSpcReduction="10000"/>
          </a:bodyPr>
          <a:lstStyle/>
          <a:p>
            <a:pPr marL="0" indent="0">
              <a:buNone/>
            </a:pPr>
            <a:r>
              <a:rPr lang="ja-JP" altLang="en-US" dirty="0">
                <a:latin typeface="ＭＳ Ｐゴシック" panose="020B0600070205080204" pitchFamily="50" charset="-128"/>
                <a:ea typeface="ＭＳ Ｐゴシック" panose="020B0600070205080204" pitchFamily="50" charset="-128"/>
              </a:rPr>
              <a:t>・反応性が高いものは離れた場所に保管すること。</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　（酸と塩基は離して保管）</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・漏洩時の接触を防ぐため、個体は上部に液体は下　</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　部に保管すること。</a:t>
            </a:r>
          </a:p>
        </p:txBody>
      </p:sp>
      <p:sp>
        <p:nvSpPr>
          <p:cNvPr id="6" name="正方形/長方形 5">
            <a:extLst>
              <a:ext uri="{FF2B5EF4-FFF2-40B4-BE49-F238E27FC236}">
                <a16:creationId xmlns:a16="http://schemas.microsoft.com/office/drawing/2014/main" id="{A8F1787A-8FF0-4194-9D20-FE0B259D4FBA}"/>
              </a:ext>
            </a:extLst>
          </p:cNvPr>
          <p:cNvSpPr/>
          <p:nvPr/>
        </p:nvSpPr>
        <p:spPr>
          <a:xfrm>
            <a:off x="1586488" y="3361499"/>
            <a:ext cx="6192688" cy="331236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a:extLst>
              <a:ext uri="{FF2B5EF4-FFF2-40B4-BE49-F238E27FC236}">
                <a16:creationId xmlns:a16="http://schemas.microsoft.com/office/drawing/2014/main" id="{8CDD5E20-4DC7-42CB-B02C-07098EB628DE}"/>
              </a:ext>
            </a:extLst>
          </p:cNvPr>
          <p:cNvCxnSpPr>
            <a:cxnSpLocks/>
          </p:cNvCxnSpPr>
          <p:nvPr/>
        </p:nvCxnSpPr>
        <p:spPr>
          <a:xfrm>
            <a:off x="1640276" y="5013176"/>
            <a:ext cx="619268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975EC199-A1B7-44F5-AF01-A648BFAECF88}"/>
              </a:ext>
            </a:extLst>
          </p:cNvPr>
          <p:cNvCxnSpPr>
            <a:cxnSpLocks/>
            <a:stCxn id="6" idx="2"/>
          </p:cNvCxnSpPr>
          <p:nvPr/>
        </p:nvCxnSpPr>
        <p:spPr>
          <a:xfrm flipV="1">
            <a:off x="4682832" y="3361499"/>
            <a:ext cx="0" cy="3312368"/>
          </a:xfrm>
          <a:prstGeom prst="line">
            <a:avLst/>
          </a:prstGeom>
          <a:ln w="28575"/>
        </p:spPr>
        <p:style>
          <a:lnRef idx="1">
            <a:schemeClr val="dk1"/>
          </a:lnRef>
          <a:fillRef idx="0">
            <a:schemeClr val="dk1"/>
          </a:fillRef>
          <a:effectRef idx="0">
            <a:schemeClr val="dk1"/>
          </a:effectRef>
          <a:fontRef idx="minor">
            <a:schemeClr val="tx1"/>
          </a:fontRef>
        </p:style>
      </p:cxnSp>
      <p:pic>
        <p:nvPicPr>
          <p:cNvPr id="15" name="図 14">
            <a:extLst>
              <a:ext uri="{FF2B5EF4-FFF2-40B4-BE49-F238E27FC236}">
                <a16:creationId xmlns:a16="http://schemas.microsoft.com/office/drawing/2014/main" id="{AABE7A80-11B1-4E2F-A690-FF03453CA8F6}"/>
              </a:ext>
            </a:extLst>
          </p:cNvPr>
          <p:cNvPicPr>
            <a:picLocks noChangeAspect="1"/>
          </p:cNvPicPr>
          <p:nvPr/>
        </p:nvPicPr>
        <p:blipFill>
          <a:blip r:embed="rId3"/>
          <a:stretch>
            <a:fillRect/>
          </a:stretch>
        </p:blipFill>
        <p:spPr>
          <a:xfrm>
            <a:off x="1748288" y="5059367"/>
            <a:ext cx="720080" cy="1593255"/>
          </a:xfrm>
          <a:prstGeom prst="rect">
            <a:avLst/>
          </a:prstGeom>
        </p:spPr>
      </p:pic>
      <p:pic>
        <p:nvPicPr>
          <p:cNvPr id="16" name="図 15">
            <a:extLst>
              <a:ext uri="{FF2B5EF4-FFF2-40B4-BE49-F238E27FC236}">
                <a16:creationId xmlns:a16="http://schemas.microsoft.com/office/drawing/2014/main" id="{AD6D07E3-F0CD-46A0-AB6C-1AD740E50B69}"/>
              </a:ext>
            </a:extLst>
          </p:cNvPr>
          <p:cNvPicPr>
            <a:picLocks noChangeAspect="1"/>
          </p:cNvPicPr>
          <p:nvPr/>
        </p:nvPicPr>
        <p:blipFill>
          <a:blip r:embed="rId3"/>
          <a:stretch>
            <a:fillRect/>
          </a:stretch>
        </p:blipFill>
        <p:spPr>
          <a:xfrm>
            <a:off x="2468368" y="5046040"/>
            <a:ext cx="720080" cy="1593255"/>
          </a:xfrm>
          <a:prstGeom prst="rect">
            <a:avLst/>
          </a:prstGeom>
        </p:spPr>
      </p:pic>
      <p:pic>
        <p:nvPicPr>
          <p:cNvPr id="18" name="図 17">
            <a:extLst>
              <a:ext uri="{FF2B5EF4-FFF2-40B4-BE49-F238E27FC236}">
                <a16:creationId xmlns:a16="http://schemas.microsoft.com/office/drawing/2014/main" id="{38FF88F7-18EC-4321-AF8A-A424F0D44957}"/>
              </a:ext>
            </a:extLst>
          </p:cNvPr>
          <p:cNvPicPr>
            <a:picLocks noChangeAspect="1"/>
          </p:cNvPicPr>
          <p:nvPr/>
        </p:nvPicPr>
        <p:blipFill>
          <a:blip r:embed="rId4"/>
          <a:stretch>
            <a:fillRect/>
          </a:stretch>
        </p:blipFill>
        <p:spPr>
          <a:xfrm>
            <a:off x="5603035" y="3776030"/>
            <a:ext cx="697878" cy="1237147"/>
          </a:xfrm>
          <a:prstGeom prst="rect">
            <a:avLst/>
          </a:prstGeom>
        </p:spPr>
      </p:pic>
      <p:pic>
        <p:nvPicPr>
          <p:cNvPr id="20" name="図 19">
            <a:extLst>
              <a:ext uri="{FF2B5EF4-FFF2-40B4-BE49-F238E27FC236}">
                <a16:creationId xmlns:a16="http://schemas.microsoft.com/office/drawing/2014/main" id="{2304746A-989C-4E6F-BDAF-DAF4910FD769}"/>
              </a:ext>
            </a:extLst>
          </p:cNvPr>
          <p:cNvPicPr>
            <a:picLocks noChangeAspect="1"/>
          </p:cNvPicPr>
          <p:nvPr/>
        </p:nvPicPr>
        <p:blipFill>
          <a:blip r:embed="rId4"/>
          <a:stretch>
            <a:fillRect/>
          </a:stretch>
        </p:blipFill>
        <p:spPr>
          <a:xfrm>
            <a:off x="6308007" y="3776030"/>
            <a:ext cx="697877" cy="1237146"/>
          </a:xfrm>
          <a:prstGeom prst="rect">
            <a:avLst/>
          </a:prstGeom>
        </p:spPr>
      </p:pic>
      <p:pic>
        <p:nvPicPr>
          <p:cNvPr id="22" name="図 21">
            <a:extLst>
              <a:ext uri="{FF2B5EF4-FFF2-40B4-BE49-F238E27FC236}">
                <a16:creationId xmlns:a16="http://schemas.microsoft.com/office/drawing/2014/main" id="{1F6BD753-1D6B-483F-BFD5-6D3A326ACDA2}"/>
              </a:ext>
            </a:extLst>
          </p:cNvPr>
          <p:cNvPicPr>
            <a:picLocks noChangeAspect="1"/>
          </p:cNvPicPr>
          <p:nvPr/>
        </p:nvPicPr>
        <p:blipFill>
          <a:blip r:embed="rId5"/>
          <a:stretch>
            <a:fillRect/>
          </a:stretch>
        </p:blipFill>
        <p:spPr>
          <a:xfrm>
            <a:off x="5717101" y="5059368"/>
            <a:ext cx="1067851" cy="1609992"/>
          </a:xfrm>
          <a:prstGeom prst="rect">
            <a:avLst/>
          </a:prstGeom>
        </p:spPr>
      </p:pic>
      <p:sp>
        <p:nvSpPr>
          <p:cNvPr id="27" name="正方形/長方形 26">
            <a:extLst>
              <a:ext uri="{FF2B5EF4-FFF2-40B4-BE49-F238E27FC236}">
                <a16:creationId xmlns:a16="http://schemas.microsoft.com/office/drawing/2014/main" id="{80F72C0D-FF52-49A2-9EF3-4DEE59D95DFC}"/>
              </a:ext>
            </a:extLst>
          </p:cNvPr>
          <p:cNvSpPr/>
          <p:nvPr/>
        </p:nvSpPr>
        <p:spPr>
          <a:xfrm>
            <a:off x="3911139" y="3417201"/>
            <a:ext cx="15697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上部は個体</a:t>
            </a:r>
          </a:p>
        </p:txBody>
      </p:sp>
      <p:sp>
        <p:nvSpPr>
          <p:cNvPr id="28" name="正方形/長方形 27">
            <a:extLst>
              <a:ext uri="{FF2B5EF4-FFF2-40B4-BE49-F238E27FC236}">
                <a16:creationId xmlns:a16="http://schemas.microsoft.com/office/drawing/2014/main" id="{C44226CF-C1AA-469F-AADD-9B1BDBF19801}"/>
              </a:ext>
            </a:extLst>
          </p:cNvPr>
          <p:cNvSpPr/>
          <p:nvPr/>
        </p:nvSpPr>
        <p:spPr>
          <a:xfrm>
            <a:off x="3911139" y="5091572"/>
            <a:ext cx="15697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下部は液体</a:t>
            </a:r>
          </a:p>
        </p:txBody>
      </p:sp>
      <p:sp>
        <p:nvSpPr>
          <p:cNvPr id="2" name="楕円 1">
            <a:extLst>
              <a:ext uri="{FF2B5EF4-FFF2-40B4-BE49-F238E27FC236}">
                <a16:creationId xmlns:a16="http://schemas.microsoft.com/office/drawing/2014/main" id="{BB651B04-3686-404C-B31F-3988252CAE48}"/>
              </a:ext>
            </a:extLst>
          </p:cNvPr>
          <p:cNvSpPr/>
          <p:nvPr/>
        </p:nvSpPr>
        <p:spPr>
          <a:xfrm>
            <a:off x="1842679" y="3810585"/>
            <a:ext cx="2027527" cy="981247"/>
          </a:xfrm>
          <a:prstGeom prst="ellipse">
            <a:avLst/>
          </a:prstGeom>
          <a:solidFill>
            <a:schemeClr val="accent1">
              <a:lumMod val="40000"/>
              <a:lumOff val="6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酸と塩基は離して</a:t>
            </a:r>
            <a:r>
              <a:rPr kumimoji="1" lang="ja-JP" altLang="en-US" dirty="0">
                <a:ln w="0"/>
                <a:solidFill>
                  <a:schemeClr val="tx1"/>
                </a:solidFill>
                <a:effectLst>
                  <a:outerShdw blurRad="38100" dist="19050" dir="2700000" algn="tl" rotWithShape="0">
                    <a:schemeClr val="dk1">
                      <a:alpha val="40000"/>
                    </a:schemeClr>
                  </a:outerShdw>
                </a:effectLst>
              </a:rPr>
              <a:t>保管</a:t>
            </a:r>
            <a:endParaRPr kumimoji="1" lang="ja-JP" altLang="en-US" dirty="0"/>
          </a:p>
        </p:txBody>
      </p:sp>
      <p:cxnSp>
        <p:nvCxnSpPr>
          <p:cNvPr id="7" name="直線矢印コネクタ 6">
            <a:extLst>
              <a:ext uri="{FF2B5EF4-FFF2-40B4-BE49-F238E27FC236}">
                <a16:creationId xmlns:a16="http://schemas.microsoft.com/office/drawing/2014/main" id="{7F6CF7E4-A5AF-4C60-ACF3-DBC26F007854}"/>
              </a:ext>
            </a:extLst>
          </p:cNvPr>
          <p:cNvCxnSpPr/>
          <p:nvPr/>
        </p:nvCxnSpPr>
        <p:spPr>
          <a:xfrm>
            <a:off x="3911139" y="4408572"/>
            <a:ext cx="15697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518B9D2-E49B-42A4-BF46-247F6A669F01}"/>
              </a:ext>
            </a:extLst>
          </p:cNvPr>
          <p:cNvCxnSpPr>
            <a:cxnSpLocks/>
          </p:cNvCxnSpPr>
          <p:nvPr/>
        </p:nvCxnSpPr>
        <p:spPr>
          <a:xfrm flipH="1">
            <a:off x="2468368" y="4791832"/>
            <a:ext cx="231424" cy="552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タイトル 1">
            <a:extLst>
              <a:ext uri="{FF2B5EF4-FFF2-40B4-BE49-F238E27FC236}">
                <a16:creationId xmlns:a16="http://schemas.microsoft.com/office/drawing/2014/main" id="{594E4335-90EF-4218-B9E8-EA7A9BBA7855}"/>
              </a:ext>
            </a:extLst>
          </p:cNvPr>
          <p:cNvSpPr txBox="1">
            <a:spLocks/>
          </p:cNvSpPr>
          <p:nvPr/>
        </p:nvSpPr>
        <p:spPr>
          <a:xfrm>
            <a:off x="746146" y="401734"/>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ＭＳ 明朝" panose="02020609040205080304" pitchFamily="17" charset="-128"/>
                <a:ea typeface="ＭＳ 明朝" panose="02020609040205080304" pitchFamily="17" charset="-128"/>
              </a:rPr>
              <a:t>物性に応じた保管</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2983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4">
            <a:extLst>
              <a:ext uri="{FF2B5EF4-FFF2-40B4-BE49-F238E27FC236}">
                <a16:creationId xmlns:a16="http://schemas.microsoft.com/office/drawing/2014/main" id="{7EB6B5EA-4407-4841-838B-611B4D3C6F56}"/>
              </a:ext>
            </a:extLst>
          </p:cNvPr>
          <p:cNvSpPr txBox="1">
            <a:spLocks/>
          </p:cNvSpPr>
          <p:nvPr/>
        </p:nvSpPr>
        <p:spPr>
          <a:xfrm>
            <a:off x="676610" y="476672"/>
            <a:ext cx="7855830" cy="432048"/>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a:latin typeface="ＭＳ ゴシック" panose="020B0609070205080204" pitchFamily="49" charset="-128"/>
                <a:ea typeface="ＭＳ ゴシック" panose="020B0609070205080204" pitchFamily="49" charset="-128"/>
              </a:rPr>
              <a:t>令和４年度毒物又は劇物の盗難・紛失事故情報（全国）</a:t>
            </a:r>
            <a:endParaRPr lang="ja-JP" altLang="en-US" sz="2400" dirty="0">
              <a:latin typeface="ＭＳ ゴシック" panose="020B0609070205080204" pitchFamily="49" charset="-128"/>
              <a:ea typeface="ＭＳ ゴシック" panose="020B0609070205080204" pitchFamily="49" charset="-128"/>
            </a:endParaRPr>
          </a:p>
        </p:txBody>
      </p:sp>
      <p:pic>
        <p:nvPicPr>
          <p:cNvPr id="5" name="図 4" descr="テキスト が含まれている画像&#10;&#10;自動的に生成された説明">
            <a:extLst>
              <a:ext uri="{FF2B5EF4-FFF2-40B4-BE49-F238E27FC236}">
                <a16:creationId xmlns:a16="http://schemas.microsoft.com/office/drawing/2014/main" id="{C90E2D4C-099C-D293-BFCA-271DAD21E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1124744"/>
            <a:ext cx="8892480" cy="5472608"/>
          </a:xfrm>
          <a:prstGeom prst="rect">
            <a:avLst/>
          </a:prstGeom>
        </p:spPr>
      </p:pic>
      <p:pic>
        <p:nvPicPr>
          <p:cNvPr id="2" name="図 1">
            <a:extLst>
              <a:ext uri="{FF2B5EF4-FFF2-40B4-BE49-F238E27FC236}">
                <a16:creationId xmlns:a16="http://schemas.microsoft.com/office/drawing/2014/main" id="{1A2054DB-8B42-403B-9062-AEC4E9B2932D}"/>
              </a:ext>
            </a:extLst>
          </p:cNvPr>
          <p:cNvPicPr>
            <a:picLocks noChangeAspect="1"/>
          </p:cNvPicPr>
          <p:nvPr/>
        </p:nvPicPr>
        <p:blipFill>
          <a:blip r:embed="rId4"/>
          <a:stretch>
            <a:fillRect/>
          </a:stretch>
        </p:blipFill>
        <p:spPr>
          <a:xfrm>
            <a:off x="8172399" y="5150705"/>
            <a:ext cx="779493" cy="859628"/>
          </a:xfrm>
          <a:prstGeom prst="rect">
            <a:avLst/>
          </a:prstGeom>
        </p:spPr>
      </p:pic>
    </p:spTree>
    <p:extLst>
      <p:ext uri="{BB962C8B-B14F-4D97-AF65-F5344CB8AC3E}">
        <p14:creationId xmlns:p14="http://schemas.microsoft.com/office/powerpoint/2010/main" val="4169556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66C8241C-DCCD-4C98-9CB6-85EB7F7C13D7}"/>
              </a:ext>
            </a:extLst>
          </p:cNvPr>
          <p:cNvGraphicFramePr>
            <a:graphicFrameLocks noGrp="1"/>
          </p:cNvGraphicFramePr>
          <p:nvPr>
            <p:ph idx="1"/>
            <p:extLst>
              <p:ext uri="{D42A27DB-BD31-4B8C-83A1-F6EECF244321}">
                <p14:modId xmlns:p14="http://schemas.microsoft.com/office/powerpoint/2010/main" val="18701495"/>
              </p:ext>
            </p:extLst>
          </p:nvPr>
        </p:nvGraphicFramePr>
        <p:xfrm>
          <a:off x="689116" y="1628800"/>
          <a:ext cx="7886691" cy="4102487"/>
        </p:xfrm>
        <a:graphic>
          <a:graphicData uri="http://schemas.openxmlformats.org/drawingml/2006/table">
            <a:tbl>
              <a:tblPr firstRow="1" bandRow="1">
                <a:tableStyleId>{5C22544A-7EE6-4342-B048-85BDC9FD1C3A}</a:tableStyleId>
              </a:tblPr>
              <a:tblGrid>
                <a:gridCol w="1063030">
                  <a:extLst>
                    <a:ext uri="{9D8B030D-6E8A-4147-A177-3AD203B41FA5}">
                      <a16:colId xmlns:a16="http://schemas.microsoft.com/office/drawing/2014/main" val="645558915"/>
                    </a:ext>
                  </a:extLst>
                </a:gridCol>
                <a:gridCol w="936104">
                  <a:extLst>
                    <a:ext uri="{9D8B030D-6E8A-4147-A177-3AD203B41FA5}">
                      <a16:colId xmlns:a16="http://schemas.microsoft.com/office/drawing/2014/main" val="2198419245"/>
                    </a:ext>
                  </a:extLst>
                </a:gridCol>
                <a:gridCol w="792088">
                  <a:extLst>
                    <a:ext uri="{9D8B030D-6E8A-4147-A177-3AD203B41FA5}">
                      <a16:colId xmlns:a16="http://schemas.microsoft.com/office/drawing/2014/main" val="3527775263"/>
                    </a:ext>
                  </a:extLst>
                </a:gridCol>
                <a:gridCol w="713974">
                  <a:extLst>
                    <a:ext uri="{9D8B030D-6E8A-4147-A177-3AD203B41FA5}">
                      <a16:colId xmlns:a16="http://schemas.microsoft.com/office/drawing/2014/main" val="4079553310"/>
                    </a:ext>
                  </a:extLst>
                </a:gridCol>
                <a:gridCol w="1752598">
                  <a:extLst>
                    <a:ext uri="{9D8B030D-6E8A-4147-A177-3AD203B41FA5}">
                      <a16:colId xmlns:a16="http://schemas.microsoft.com/office/drawing/2014/main" val="923384461"/>
                    </a:ext>
                  </a:extLst>
                </a:gridCol>
                <a:gridCol w="876299">
                  <a:extLst>
                    <a:ext uri="{9D8B030D-6E8A-4147-A177-3AD203B41FA5}">
                      <a16:colId xmlns:a16="http://schemas.microsoft.com/office/drawing/2014/main" val="1299016565"/>
                    </a:ext>
                  </a:extLst>
                </a:gridCol>
                <a:gridCol w="876299">
                  <a:extLst>
                    <a:ext uri="{9D8B030D-6E8A-4147-A177-3AD203B41FA5}">
                      <a16:colId xmlns:a16="http://schemas.microsoft.com/office/drawing/2014/main" val="3914710872"/>
                    </a:ext>
                  </a:extLst>
                </a:gridCol>
                <a:gridCol w="876299">
                  <a:extLst>
                    <a:ext uri="{9D8B030D-6E8A-4147-A177-3AD203B41FA5}">
                      <a16:colId xmlns:a16="http://schemas.microsoft.com/office/drawing/2014/main" val="1027263307"/>
                    </a:ext>
                  </a:extLst>
                </a:gridCol>
              </a:tblGrid>
              <a:tr h="739279">
                <a:tc rowSpan="2" gridSpan="2">
                  <a:txBody>
                    <a:bodyPr/>
                    <a:lstStyle/>
                    <a:p>
                      <a:pPr algn="ctr">
                        <a:lnSpc>
                          <a:spcPct val="150000"/>
                        </a:lnSpc>
                      </a:pPr>
                      <a:r>
                        <a:rPr kumimoji="1" lang="ja-JP" altLang="en-US" sz="3200" dirty="0">
                          <a:solidFill>
                            <a:schemeClr val="tx1"/>
                          </a:solidFill>
                        </a:rPr>
                        <a:t>毒・劇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dirty="0"/>
                    </a:p>
                  </a:txBody>
                  <a:tcPr/>
                </a:tc>
                <a:tc>
                  <a:txBody>
                    <a:bodyPr/>
                    <a:lstStyle/>
                    <a:p>
                      <a:r>
                        <a:rPr kumimoji="1" lang="ja-JP" altLang="en-US" dirty="0">
                          <a:solidFill>
                            <a:schemeClr val="tx1"/>
                          </a:solidFill>
                        </a:rPr>
                        <a:t>品名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dirty="0">
                          <a:solidFill>
                            <a:schemeClr val="tx1"/>
                          </a:solidFill>
                        </a:rPr>
                        <a:t>塩酸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tc>
                  <a:txBody>
                    <a:bodyPr/>
                    <a:lstStyle/>
                    <a:p>
                      <a:r>
                        <a:rPr kumimoji="1" lang="ja-JP" altLang="en-US" dirty="0">
                          <a:solidFill>
                            <a:schemeClr val="tx1"/>
                          </a:solidFill>
                        </a:rPr>
                        <a:t>規格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dirty="0">
                          <a:solidFill>
                            <a:schemeClr val="tx1"/>
                          </a:solidFill>
                        </a:rPr>
                        <a:t>３５％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3237052788"/>
                  </a:ext>
                </a:extLst>
              </a:tr>
              <a:tr h="432048">
                <a:tc gridSpan="2" vMerge="1">
                  <a:txBody>
                    <a:bodyPr/>
                    <a:lstStyle/>
                    <a:p>
                      <a:endParaRPr kumimoji="1" lang="ja-JP" altLang="en-US"/>
                    </a:p>
                  </a:txBody>
                  <a:tcPr/>
                </a:tc>
                <a:tc hMerge="1" vMerge="1">
                  <a:txBody>
                    <a:bodyPr/>
                    <a:lstStyle/>
                    <a:p>
                      <a:endParaRPr kumimoji="1" lang="ja-JP" altLang="en-US" dirty="0"/>
                    </a:p>
                  </a:txBody>
                  <a:tcPr/>
                </a:tc>
                <a:tc gridSpan="2">
                  <a:txBody>
                    <a:bodyPr/>
                    <a:lstStyle/>
                    <a:p>
                      <a:r>
                        <a:rPr kumimoji="1" lang="ja-JP" altLang="en-US" dirty="0">
                          <a:solidFill>
                            <a:schemeClr val="tx1"/>
                          </a:solidFill>
                        </a:rPr>
                        <a:t>最大保管量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tc gridSpan="4">
                  <a:txBody>
                    <a:bodyPr/>
                    <a:lstStyle/>
                    <a:p>
                      <a:r>
                        <a:rPr kumimoji="1" lang="ja-JP" altLang="en-US" dirty="0">
                          <a:solidFill>
                            <a:schemeClr val="tx1"/>
                          </a:solidFill>
                        </a:rPr>
                        <a:t>　５Ｌ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hMerge="1">
                  <a:txBody>
                    <a:bodyPr/>
                    <a:lstStyle/>
                    <a:p>
                      <a:endParaRPr kumimoji="1" lang="ja-JP" altLang="en-US" dirty="0"/>
                    </a:p>
                  </a:txBody>
                  <a:tcPr>
                    <a:lnT w="12700" cap="flat" cmpd="sng" algn="ctr">
                      <a:solidFill>
                        <a:schemeClr val="tx1"/>
                      </a:solidFill>
                      <a:prstDash val="solid"/>
                      <a:round/>
                      <a:headEnd type="none" w="med" len="med"/>
                      <a:tailEnd type="none" w="med" len="med"/>
                    </a:lnT>
                    <a:solidFill>
                      <a:schemeClr val="accent1"/>
                    </a:solidFill>
                  </a:tcPr>
                </a:tc>
                <a:tc hMerge="1">
                  <a:txBody>
                    <a:bodyPr/>
                    <a:lstStyle/>
                    <a:p>
                      <a:endParaRPr kumimoji="1" lang="ja-JP" altLang="en-US" dirty="0"/>
                    </a:p>
                  </a:txBody>
                  <a:tcPr>
                    <a:solidFill>
                      <a:schemeClr val="accent1"/>
                    </a:solidFill>
                  </a:tcPr>
                </a:tc>
                <a:extLst>
                  <a:ext uri="{0D108BD9-81ED-4DB2-BD59-A6C34878D82A}">
                    <a16:rowId xmlns:a16="http://schemas.microsoft.com/office/drawing/2014/main" val="2003170726"/>
                  </a:ext>
                </a:extLst>
              </a:tr>
              <a:tr h="370840">
                <a:tc>
                  <a:txBody>
                    <a:bodyPr/>
                    <a:lstStyle/>
                    <a:p>
                      <a:r>
                        <a:rPr kumimoji="1" lang="ja-JP" altLang="en-US" dirty="0">
                          <a:solidFill>
                            <a:schemeClr val="tx1"/>
                          </a:solidFill>
                        </a:rPr>
                        <a:t>年月日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受入量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dirty="0">
                          <a:solidFill>
                            <a:schemeClr val="tx1"/>
                          </a:solidFill>
                        </a:rPr>
                        <a:t>使用量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rPr>
                        <a:t>在庫量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使用者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責任者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914548"/>
                  </a:ext>
                </a:extLst>
              </a:tr>
              <a:tr h="370840">
                <a:tc>
                  <a:txBody>
                    <a:bodyPr/>
                    <a:lstStyle/>
                    <a:p>
                      <a:r>
                        <a:rPr kumimoji="1" lang="ja-JP" altLang="en-US" dirty="0">
                          <a:solidFill>
                            <a:schemeClr val="tx1"/>
                          </a:solidFill>
                        </a:rPr>
                        <a:t>　　</a:t>
                      </a:r>
                      <a:r>
                        <a:rPr kumimoji="1" lang="en-US" altLang="ja-JP" dirty="0">
                          <a:solidFill>
                            <a:schemeClr val="tx1"/>
                          </a:solidFill>
                        </a:rPr>
                        <a:t>R4.11.15</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dirty="0">
                          <a:solidFill>
                            <a:schemeClr val="tx1"/>
                          </a:solidFill>
                        </a:rPr>
                        <a:t>500ml</a:t>
                      </a:r>
                    </a:p>
                    <a:p>
                      <a:r>
                        <a:rPr kumimoji="1" lang="en-US" altLang="ja-JP" dirty="0">
                          <a:solidFill>
                            <a:schemeClr val="tx1"/>
                          </a:solidFill>
                        </a:rPr>
                        <a:t>×2</a:t>
                      </a:r>
                      <a:r>
                        <a:rPr kumimoji="1" lang="ja-JP" altLang="en-US" dirty="0">
                          <a:solidFill>
                            <a:schemeClr val="tx1"/>
                          </a:solidFill>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kumimoji="1" lang="en-US" altLang="ja-JP" dirty="0">
                        <a:solidFill>
                          <a:schemeClr val="tx1"/>
                        </a:solidFill>
                      </a:endParaRPr>
                    </a:p>
                    <a:p>
                      <a:pPr algn="ctr"/>
                      <a:r>
                        <a:rPr kumimoji="1" lang="ja-JP" alt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　　</a:t>
                      </a:r>
                      <a:endParaRPr kumimoji="1" lang="en-US" altLang="ja-JP" dirty="0">
                        <a:solidFill>
                          <a:schemeClr val="tx1"/>
                        </a:solidFill>
                      </a:endParaRPr>
                    </a:p>
                    <a:p>
                      <a:r>
                        <a:rPr kumimoji="1" lang="ja-JP" altLang="en-US" strike="noStrike" dirty="0">
                          <a:solidFill>
                            <a:schemeClr val="tx1"/>
                          </a:solidFill>
                        </a:rPr>
                        <a:t>　</a:t>
                      </a:r>
                      <a:r>
                        <a:rPr kumimoji="1" lang="ja-JP" altLang="en-US" strike="sngStrike" dirty="0">
                          <a:solidFill>
                            <a:schemeClr val="tx1"/>
                          </a:solidFill>
                        </a:rPr>
                        <a:t>４Ｌ</a:t>
                      </a:r>
                      <a:r>
                        <a:rPr kumimoji="1" lang="ja-JP" altLang="en-US" strike="noStrike" dirty="0">
                          <a:solidFill>
                            <a:schemeClr val="tx1"/>
                          </a:solidFill>
                        </a:rPr>
                        <a:t>　</a:t>
                      </a:r>
                      <a:r>
                        <a:rPr kumimoji="1" lang="ja-JP" altLang="en-US" dirty="0">
                          <a:solidFill>
                            <a:schemeClr val="tx1"/>
                          </a:solidFill>
                        </a:rPr>
                        <a:t>５Ｌ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dirty="0">
                        <a:solidFill>
                          <a:schemeClr val="tx1"/>
                        </a:solidFill>
                      </a:endParaRPr>
                    </a:p>
                    <a:p>
                      <a:r>
                        <a:rPr kumimoji="1" lang="ja-JP" alt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90368"/>
                  </a:ext>
                </a:extLst>
              </a:tr>
              <a:tr h="370840">
                <a:tc>
                  <a:txBody>
                    <a:bodyPr/>
                    <a:lstStyle/>
                    <a:p>
                      <a:r>
                        <a:rPr kumimoji="1" lang="ja-JP" altLang="en-US" dirty="0">
                          <a:solidFill>
                            <a:schemeClr val="tx1"/>
                          </a:solidFill>
                        </a:rPr>
                        <a:t>　</a:t>
                      </a:r>
                      <a:endParaRPr kumimoji="1" lang="en-US" altLang="ja-JP" dirty="0">
                        <a:solidFill>
                          <a:schemeClr val="tx1"/>
                        </a:solidFill>
                      </a:endParaRPr>
                    </a:p>
                    <a:p>
                      <a:r>
                        <a:rPr kumimoji="1" lang="ja-JP" alt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kumimoji="1" lang="en-US" altLang="ja-JP" dirty="0">
                        <a:solidFill>
                          <a:schemeClr val="tx1"/>
                        </a:solidFill>
                      </a:endParaRPr>
                    </a:p>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501608"/>
                  </a:ext>
                </a:extLst>
              </a:tr>
              <a:tr h="370840">
                <a:tc>
                  <a:txBody>
                    <a:bodyPr/>
                    <a:lstStyle/>
                    <a:p>
                      <a:r>
                        <a:rPr kumimoji="1" lang="ja-JP" altLang="en-US" dirty="0">
                          <a:solidFill>
                            <a:schemeClr val="tx1"/>
                          </a:solidFill>
                        </a:rPr>
                        <a:t>　</a:t>
                      </a:r>
                      <a:endParaRPr kumimoji="1" lang="en-US" altLang="ja-JP" dirty="0">
                        <a:solidFill>
                          <a:schemeClr val="tx1"/>
                        </a:solidFill>
                      </a:endParaRPr>
                    </a:p>
                    <a:p>
                      <a:r>
                        <a:rPr kumimoji="1" lang="ja-JP" alt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kumimoji="1" lang="en-US" altLang="ja-JP" dirty="0">
                        <a:solidFill>
                          <a:schemeClr val="tx1"/>
                        </a:solidFill>
                      </a:endParaRPr>
                    </a:p>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278127"/>
                  </a:ext>
                </a:extLst>
              </a:tr>
              <a:tr h="370840">
                <a:tc>
                  <a:txBody>
                    <a:bodyPr/>
                    <a:lstStyle/>
                    <a:p>
                      <a:r>
                        <a:rPr kumimoji="1" lang="ja-JP" altLang="en-US" dirty="0">
                          <a:solidFill>
                            <a:schemeClr val="tx1"/>
                          </a:solidFill>
                        </a:rPr>
                        <a:t>　</a:t>
                      </a:r>
                      <a:endParaRPr kumimoji="1" lang="en-US" altLang="ja-JP" dirty="0">
                        <a:solidFill>
                          <a:schemeClr val="tx1"/>
                        </a:solidFill>
                      </a:endParaRPr>
                    </a:p>
                    <a:p>
                      <a:r>
                        <a:rPr kumimoji="1" lang="ja-JP" alt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kumimoji="1" lang="en-US" altLang="ja-JP" dirty="0">
                        <a:solidFill>
                          <a:schemeClr val="tx1"/>
                        </a:solidFill>
                      </a:endParaRPr>
                    </a:p>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856907"/>
                  </a:ext>
                </a:extLst>
              </a:tr>
            </a:tbl>
          </a:graphicData>
        </a:graphic>
      </p:graphicFrame>
      <p:sp>
        <p:nvSpPr>
          <p:cNvPr id="4" name="楕円 3">
            <a:extLst>
              <a:ext uri="{FF2B5EF4-FFF2-40B4-BE49-F238E27FC236}">
                <a16:creationId xmlns:a16="http://schemas.microsoft.com/office/drawing/2014/main" id="{EE015310-AE97-45BF-8CD2-B9AFE10E06DD}"/>
              </a:ext>
            </a:extLst>
          </p:cNvPr>
          <p:cNvSpPr/>
          <p:nvPr/>
        </p:nvSpPr>
        <p:spPr>
          <a:xfrm>
            <a:off x="6952796" y="3200689"/>
            <a:ext cx="648072" cy="57606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京都</a:t>
            </a:r>
            <a:endParaRPr kumimoji="1" lang="en-US" altLang="ja-JP" sz="1000" b="1" dirty="0">
              <a:solidFill>
                <a:srgbClr val="FF0000"/>
              </a:solidFill>
            </a:endParaRPr>
          </a:p>
          <a:p>
            <a:pPr algn="ctr"/>
            <a:r>
              <a:rPr kumimoji="1" lang="ja-JP" altLang="en-US" sz="1000" b="1" dirty="0">
                <a:solidFill>
                  <a:srgbClr val="FF0000"/>
                </a:solidFill>
              </a:rPr>
              <a:t>太郎</a:t>
            </a:r>
          </a:p>
        </p:txBody>
      </p:sp>
      <p:sp>
        <p:nvSpPr>
          <p:cNvPr id="6" name="タイトル 1">
            <a:extLst>
              <a:ext uri="{FF2B5EF4-FFF2-40B4-BE49-F238E27FC236}">
                <a16:creationId xmlns:a16="http://schemas.microsoft.com/office/drawing/2014/main" id="{D0CB0931-6E8E-41FE-9E03-AF52DF0206EE}"/>
              </a:ext>
            </a:extLst>
          </p:cNvPr>
          <p:cNvSpPr txBox="1">
            <a:spLocks/>
          </p:cNvSpPr>
          <p:nvPr/>
        </p:nvSpPr>
        <p:spPr>
          <a:xfrm>
            <a:off x="652096" y="534927"/>
            <a:ext cx="6624736" cy="864096"/>
          </a:xfrm>
          <a:prstGeom prst="rect">
            <a:avLst/>
          </a:prstGeom>
          <a:solidFill>
            <a:schemeClr val="tx2">
              <a:lumMod val="20000"/>
              <a:lumOff val="8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b="1" dirty="0">
                <a:latin typeface="ＭＳ 明朝" panose="02020609040205080304" pitchFamily="17" charset="-128"/>
                <a:ea typeface="ＭＳ 明朝" panose="02020609040205080304" pitchFamily="17" charset="-128"/>
              </a:rPr>
              <a:t>在庫管理（管理簿の作成</a:t>
            </a:r>
            <a:r>
              <a:rPr kumimoji="1" lang="ja-JP" altLang="en-US" dirty="0">
                <a:latin typeface="ＭＳ 明朝" panose="02020609040205080304" pitchFamily="17" charset="-128"/>
                <a:ea typeface="ＭＳ 明朝" panose="02020609040205080304" pitchFamily="17" charset="-128"/>
              </a:rPr>
              <a:t>）</a:t>
            </a:r>
            <a:endParaRPr lang="ja-JP" altLang="en-US" dirty="0">
              <a:latin typeface="ＭＳ 明朝" panose="02020609040205080304" pitchFamily="17" charset="-128"/>
              <a:ea typeface="ＭＳ 明朝" panose="02020609040205080304" pitchFamily="17" charset="-128"/>
            </a:endParaRPr>
          </a:p>
        </p:txBody>
      </p:sp>
      <p:sp>
        <p:nvSpPr>
          <p:cNvPr id="8" name="楕円 7">
            <a:extLst>
              <a:ext uri="{FF2B5EF4-FFF2-40B4-BE49-F238E27FC236}">
                <a16:creationId xmlns:a16="http://schemas.microsoft.com/office/drawing/2014/main" id="{4AF2A365-8BC1-4C62-B872-4B9E9BAD1762}"/>
              </a:ext>
            </a:extLst>
          </p:cNvPr>
          <p:cNvSpPr/>
          <p:nvPr/>
        </p:nvSpPr>
        <p:spPr>
          <a:xfrm>
            <a:off x="1763688" y="1700808"/>
            <a:ext cx="720080" cy="72008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0B2301AF-E65E-427C-BB8B-A7E8BA5E1B6B}"/>
              </a:ext>
            </a:extLst>
          </p:cNvPr>
          <p:cNvSpPr/>
          <p:nvPr/>
        </p:nvSpPr>
        <p:spPr>
          <a:xfrm>
            <a:off x="3635896" y="4221088"/>
            <a:ext cx="4680520" cy="20162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F0000"/>
                </a:solidFill>
              </a:rPr>
              <a:t>☆出し入れの都度記載すること</a:t>
            </a:r>
            <a:endParaRPr kumimoji="1" lang="en-US" altLang="ja-JP" sz="2400" b="1" dirty="0">
              <a:solidFill>
                <a:srgbClr val="FF0000"/>
              </a:solidFill>
            </a:endParaRPr>
          </a:p>
          <a:p>
            <a:r>
              <a:rPr kumimoji="1" lang="ja-JP" altLang="en-US" sz="2400" b="1" dirty="0">
                <a:solidFill>
                  <a:srgbClr val="FF0000"/>
                </a:solidFill>
              </a:rPr>
              <a:t>☆訂正印等を使用すること</a:t>
            </a:r>
            <a:endParaRPr kumimoji="1" lang="en-US" altLang="ja-JP" sz="2400" b="1" dirty="0">
              <a:solidFill>
                <a:srgbClr val="FF0000"/>
              </a:solidFill>
            </a:endParaRPr>
          </a:p>
          <a:p>
            <a:r>
              <a:rPr kumimoji="1" lang="ja-JP" altLang="en-US" sz="2400" b="1" dirty="0">
                <a:solidFill>
                  <a:srgbClr val="FF0000"/>
                </a:solidFill>
              </a:rPr>
              <a:t>（改ざんできないように）</a:t>
            </a:r>
            <a:endParaRPr kumimoji="1" lang="en-US" altLang="ja-JP" sz="2400" b="1" dirty="0">
              <a:solidFill>
                <a:srgbClr val="FF0000"/>
              </a:solidFill>
            </a:endParaRPr>
          </a:p>
          <a:p>
            <a:r>
              <a:rPr kumimoji="1" lang="ja-JP" altLang="en-US" sz="2400" b="1" dirty="0">
                <a:solidFill>
                  <a:srgbClr val="FF0000"/>
                </a:solidFill>
              </a:rPr>
              <a:t>☆こまめに誤差を訂正すること</a:t>
            </a:r>
          </a:p>
        </p:txBody>
      </p:sp>
      <p:sp>
        <p:nvSpPr>
          <p:cNvPr id="10" name="楕円 9">
            <a:extLst>
              <a:ext uri="{FF2B5EF4-FFF2-40B4-BE49-F238E27FC236}">
                <a16:creationId xmlns:a16="http://schemas.microsoft.com/office/drawing/2014/main" id="{B6BDFC51-A6F8-475D-81D3-553DF8C9F581}"/>
              </a:ext>
            </a:extLst>
          </p:cNvPr>
          <p:cNvSpPr/>
          <p:nvPr/>
        </p:nvSpPr>
        <p:spPr>
          <a:xfrm>
            <a:off x="4427984" y="3212976"/>
            <a:ext cx="648072"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京都</a:t>
            </a:r>
            <a:endParaRPr kumimoji="1" lang="en-US" altLang="ja-JP" sz="1000" b="1" dirty="0">
              <a:solidFill>
                <a:srgbClr val="FF0000"/>
              </a:solidFill>
            </a:endParaRPr>
          </a:p>
          <a:p>
            <a:pPr algn="ctr"/>
            <a:r>
              <a:rPr kumimoji="1" lang="ja-JP" altLang="en-US" sz="1000" b="1" dirty="0">
                <a:solidFill>
                  <a:srgbClr val="FF0000"/>
                </a:solidFill>
              </a:rPr>
              <a:t>一郎</a:t>
            </a:r>
          </a:p>
        </p:txBody>
      </p:sp>
    </p:spTree>
    <p:extLst>
      <p:ext uri="{BB962C8B-B14F-4D97-AF65-F5344CB8AC3E}">
        <p14:creationId xmlns:p14="http://schemas.microsoft.com/office/powerpoint/2010/main" val="183831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375001"/>
          </a:xfrm>
        </p:spPr>
        <p:txBody>
          <a:bodyPr>
            <a:normAutofit/>
          </a:bodyPr>
          <a:lstStyle/>
          <a:p>
            <a:r>
              <a:rPr lang="ja-JP" altLang="en-US" sz="4000" b="1" dirty="0">
                <a:latin typeface="ＭＳ 明朝" panose="02020609040205080304" pitchFamily="17" charset="-128"/>
                <a:ea typeface="ＭＳ 明朝" panose="02020609040205080304" pitchFamily="17" charset="-128"/>
              </a:rPr>
              <a:t>毒物・劇物を販売する際には、譲受書が必要であるが、押印を省略することはできる？もしくは、担当者の押印でも良い？</a:t>
            </a:r>
            <a:endParaRPr lang="en-US" altLang="ja-JP" sz="4000" b="1" dirty="0">
              <a:latin typeface="ＭＳ 明朝" panose="02020609040205080304" pitchFamily="17" charset="-128"/>
              <a:ea typeface="ＭＳ 明朝" panose="02020609040205080304" pitchFamily="17" charset="-128"/>
            </a:endParaRPr>
          </a:p>
        </p:txBody>
      </p:sp>
      <p:pic>
        <p:nvPicPr>
          <p:cNvPr id="5" name="Picture 2" descr="はてなマークを浮かべる女性の顔のイラスト | フリー素材 ...">
            <a:extLst>
              <a:ext uri="{FF2B5EF4-FFF2-40B4-BE49-F238E27FC236}">
                <a16:creationId xmlns:a16="http://schemas.microsoft.com/office/drawing/2014/main" id="{C65FA286-192E-4520-BF24-7AA4FD0C83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8831" y="5198949"/>
            <a:ext cx="1659051" cy="1659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descr="j0291041[1]">
            <a:extLst>
              <a:ext uri="{FF2B5EF4-FFF2-40B4-BE49-F238E27FC236}">
                <a16:creationId xmlns:a16="http://schemas.microsoft.com/office/drawing/2014/main" id="{1235ED67-CBE1-46B1-8113-4E912B95A0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568" y="1453366"/>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j0290982[1]">
            <a:extLst>
              <a:ext uri="{FF2B5EF4-FFF2-40B4-BE49-F238E27FC236}">
                <a16:creationId xmlns:a16="http://schemas.microsoft.com/office/drawing/2014/main" id="{83E2E3C3-4F0C-408B-B186-C9EAA3F52C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0732" y="1152921"/>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75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7B0C911-C785-4756-9761-6C101B74E154}"/>
              </a:ext>
            </a:extLst>
          </p:cNvPr>
          <p:cNvPicPr>
            <a:picLocks noChangeAspect="1"/>
          </p:cNvPicPr>
          <p:nvPr/>
        </p:nvPicPr>
        <p:blipFill>
          <a:blip r:embed="rId3"/>
          <a:stretch>
            <a:fillRect/>
          </a:stretch>
        </p:blipFill>
        <p:spPr>
          <a:xfrm>
            <a:off x="165482" y="2623868"/>
            <a:ext cx="6157295" cy="3427173"/>
          </a:xfrm>
          <a:prstGeom prst="rect">
            <a:avLst/>
          </a:prstGeom>
        </p:spPr>
      </p:pic>
      <p:sp>
        <p:nvSpPr>
          <p:cNvPr id="4" name="テキスト ボックス 3">
            <a:extLst>
              <a:ext uri="{FF2B5EF4-FFF2-40B4-BE49-F238E27FC236}">
                <a16:creationId xmlns:a16="http://schemas.microsoft.com/office/drawing/2014/main" id="{66C5FD56-E80F-488C-8DA8-303D3C33CF8E}"/>
              </a:ext>
            </a:extLst>
          </p:cNvPr>
          <p:cNvSpPr txBox="1"/>
          <p:nvPr/>
        </p:nvSpPr>
        <p:spPr>
          <a:xfrm>
            <a:off x="440190" y="1506859"/>
            <a:ext cx="8442904" cy="954107"/>
          </a:xfrm>
          <a:prstGeom prst="rect">
            <a:avLst/>
          </a:prstGeom>
          <a:noFill/>
        </p:spPr>
        <p:txBody>
          <a:bodyPr wrap="square" rtlCol="0">
            <a:spAutoFit/>
          </a:bodyPr>
          <a:lstStyle/>
          <a:p>
            <a:r>
              <a:rPr lang="ja-JP" altLang="en-US" sz="2800" dirty="0"/>
              <a:t>購入者から必要事項を記入し、</a:t>
            </a:r>
            <a:r>
              <a:rPr lang="ja-JP" altLang="en-US" sz="2800" b="1" dirty="0">
                <a:solidFill>
                  <a:srgbClr val="FF0000"/>
                </a:solidFill>
              </a:rPr>
              <a:t>捺印</a:t>
            </a:r>
            <a:r>
              <a:rPr lang="ja-JP" altLang="en-US" sz="2800" dirty="0"/>
              <a:t>した譲受文書をもらう必要があります。</a:t>
            </a:r>
          </a:p>
        </p:txBody>
      </p:sp>
      <p:sp>
        <p:nvSpPr>
          <p:cNvPr id="5" name="テキスト ボックス 4">
            <a:extLst>
              <a:ext uri="{FF2B5EF4-FFF2-40B4-BE49-F238E27FC236}">
                <a16:creationId xmlns:a16="http://schemas.microsoft.com/office/drawing/2014/main" id="{5C6FF216-ECB4-4C1F-AA01-9ACE6445CB9D}"/>
              </a:ext>
            </a:extLst>
          </p:cNvPr>
          <p:cNvSpPr txBox="1"/>
          <p:nvPr/>
        </p:nvSpPr>
        <p:spPr>
          <a:xfrm>
            <a:off x="6314222" y="2998626"/>
            <a:ext cx="2664296" cy="2677656"/>
          </a:xfrm>
          <a:prstGeom prst="rect">
            <a:avLst/>
          </a:prstGeom>
          <a:noFill/>
        </p:spPr>
        <p:txBody>
          <a:bodyPr wrap="square" rtlCol="0">
            <a:spAutoFit/>
          </a:bodyPr>
          <a:lstStyle/>
          <a:p>
            <a:r>
              <a:rPr lang="ja-JP" altLang="en-US" sz="2400" dirty="0"/>
              <a:t>必要事項：</a:t>
            </a:r>
            <a:endParaRPr lang="en-US" altLang="ja-JP" sz="2400" dirty="0"/>
          </a:p>
          <a:p>
            <a:r>
              <a:rPr lang="ja-JP" altLang="en-US" sz="2400" dirty="0"/>
              <a:t>①毒物又は劇物の名称及び数量</a:t>
            </a:r>
          </a:p>
          <a:p>
            <a:r>
              <a:rPr lang="ja-JP" altLang="en-US" sz="2400" dirty="0"/>
              <a:t>②販売又は授与の年月日</a:t>
            </a:r>
          </a:p>
          <a:p>
            <a:r>
              <a:rPr lang="ja-JP" altLang="en-US" sz="2400" dirty="0"/>
              <a:t>③譲受者の名称、職業及び住所</a:t>
            </a:r>
          </a:p>
        </p:txBody>
      </p:sp>
      <p:sp>
        <p:nvSpPr>
          <p:cNvPr id="6" name="テキスト ボックス 5">
            <a:extLst>
              <a:ext uri="{FF2B5EF4-FFF2-40B4-BE49-F238E27FC236}">
                <a16:creationId xmlns:a16="http://schemas.microsoft.com/office/drawing/2014/main" id="{E52CE6F0-A42E-4678-9584-6D0BAA77EEA1}"/>
              </a:ext>
            </a:extLst>
          </p:cNvPr>
          <p:cNvSpPr txBox="1"/>
          <p:nvPr/>
        </p:nvSpPr>
        <p:spPr>
          <a:xfrm>
            <a:off x="440190" y="5949280"/>
            <a:ext cx="6779096" cy="523220"/>
          </a:xfrm>
          <a:prstGeom prst="rect">
            <a:avLst/>
          </a:prstGeom>
          <a:noFill/>
        </p:spPr>
        <p:txBody>
          <a:bodyPr wrap="square" rtlCol="0">
            <a:spAutoFit/>
          </a:bodyPr>
          <a:lstStyle/>
          <a:p>
            <a:r>
              <a:rPr lang="ja-JP" altLang="en-US" sz="2800" dirty="0"/>
              <a:t>★譲受書は、</a:t>
            </a:r>
            <a:r>
              <a:rPr lang="ja-JP" altLang="en-US" sz="2800" b="1" dirty="0">
                <a:solidFill>
                  <a:srgbClr val="FF0000"/>
                </a:solidFill>
              </a:rPr>
              <a:t>５年間</a:t>
            </a:r>
            <a:r>
              <a:rPr lang="ja-JP" altLang="en-US" sz="2800" dirty="0"/>
              <a:t>保管してください。</a:t>
            </a:r>
            <a:endParaRPr kumimoji="1" lang="ja-JP" altLang="en-US" sz="2800" dirty="0"/>
          </a:p>
        </p:txBody>
      </p:sp>
      <p:sp>
        <p:nvSpPr>
          <p:cNvPr id="7" name="テキスト ボックス 6">
            <a:extLst>
              <a:ext uri="{FF2B5EF4-FFF2-40B4-BE49-F238E27FC236}">
                <a16:creationId xmlns:a16="http://schemas.microsoft.com/office/drawing/2014/main" id="{D20399B2-6A17-492A-B83B-AD66C222E563}"/>
              </a:ext>
            </a:extLst>
          </p:cNvPr>
          <p:cNvSpPr txBox="1"/>
          <p:nvPr/>
        </p:nvSpPr>
        <p:spPr>
          <a:xfrm>
            <a:off x="6480720" y="5949280"/>
            <a:ext cx="2411760"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（法第１４条）</a:t>
            </a:r>
          </a:p>
        </p:txBody>
      </p:sp>
      <p:sp>
        <p:nvSpPr>
          <p:cNvPr id="10" name="タイトル 1">
            <a:extLst>
              <a:ext uri="{FF2B5EF4-FFF2-40B4-BE49-F238E27FC236}">
                <a16:creationId xmlns:a16="http://schemas.microsoft.com/office/drawing/2014/main" id="{7BABBF60-2DD7-4552-9849-A6A177C9BCC6}"/>
              </a:ext>
            </a:extLst>
          </p:cNvPr>
          <p:cNvSpPr txBox="1">
            <a:spLocks/>
          </p:cNvSpPr>
          <p:nvPr/>
        </p:nvSpPr>
        <p:spPr>
          <a:xfrm>
            <a:off x="452094" y="488197"/>
            <a:ext cx="6353570" cy="85576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ＭＳ ゴシック" panose="020B0609070205080204" pitchFamily="49" charset="-128"/>
                <a:ea typeface="ＭＳ ゴシック" panose="020B0609070205080204" pitchFamily="49" charset="-128"/>
              </a:rPr>
              <a:t>毒物劇物譲受書について</a:t>
            </a:r>
          </a:p>
        </p:txBody>
      </p:sp>
    </p:spTree>
    <p:extLst>
      <p:ext uri="{BB962C8B-B14F-4D97-AF65-F5344CB8AC3E}">
        <p14:creationId xmlns:p14="http://schemas.microsoft.com/office/powerpoint/2010/main" val="145341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A79F9F0E-4DB3-4845-96A7-3E835A79B309}"/>
              </a:ext>
            </a:extLst>
          </p:cNvPr>
          <p:cNvSpPr/>
          <p:nvPr/>
        </p:nvSpPr>
        <p:spPr>
          <a:xfrm>
            <a:off x="1788813" y="2052107"/>
            <a:ext cx="2132794" cy="20162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代表取締役</a:t>
            </a:r>
            <a:endParaRPr kumimoji="1" lang="en-US" altLang="ja-JP" b="1" dirty="0">
              <a:solidFill>
                <a:schemeClr val="tx1"/>
              </a:solidFill>
            </a:endParaRPr>
          </a:p>
          <a:p>
            <a:pPr algn="ctr"/>
            <a:r>
              <a:rPr kumimoji="1" lang="ja-JP" altLang="en-US" b="1" dirty="0">
                <a:solidFill>
                  <a:schemeClr val="tx1"/>
                </a:solidFill>
              </a:rPr>
              <a:t>の印</a:t>
            </a:r>
          </a:p>
        </p:txBody>
      </p:sp>
      <p:sp>
        <p:nvSpPr>
          <p:cNvPr id="5" name="楕円 4">
            <a:extLst>
              <a:ext uri="{FF2B5EF4-FFF2-40B4-BE49-F238E27FC236}">
                <a16:creationId xmlns:a16="http://schemas.microsoft.com/office/drawing/2014/main" id="{73CA6B80-E275-46BC-9C2C-75920C9C0EC5}"/>
              </a:ext>
            </a:extLst>
          </p:cNvPr>
          <p:cNvSpPr/>
          <p:nvPr/>
        </p:nvSpPr>
        <p:spPr>
          <a:xfrm>
            <a:off x="2339752" y="4725144"/>
            <a:ext cx="1116123" cy="10351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京都</a:t>
            </a:r>
            <a:endParaRPr kumimoji="1" lang="en-US" altLang="ja-JP" b="1" dirty="0">
              <a:solidFill>
                <a:schemeClr val="tx1"/>
              </a:solidFill>
            </a:endParaRPr>
          </a:p>
          <a:p>
            <a:pPr algn="ctr"/>
            <a:r>
              <a:rPr kumimoji="1" lang="ja-JP" altLang="en-US" b="1" dirty="0">
                <a:solidFill>
                  <a:schemeClr val="tx1"/>
                </a:solidFill>
              </a:rPr>
              <a:t>太郎</a:t>
            </a:r>
          </a:p>
        </p:txBody>
      </p:sp>
      <p:sp>
        <p:nvSpPr>
          <p:cNvPr id="6" name="タイトル 1">
            <a:extLst>
              <a:ext uri="{FF2B5EF4-FFF2-40B4-BE49-F238E27FC236}">
                <a16:creationId xmlns:a16="http://schemas.microsoft.com/office/drawing/2014/main" id="{FE8FB5B4-6A2E-443E-9D8D-78C4D78A4967}"/>
              </a:ext>
            </a:extLst>
          </p:cNvPr>
          <p:cNvSpPr txBox="1">
            <a:spLocks/>
          </p:cNvSpPr>
          <p:nvPr/>
        </p:nvSpPr>
        <p:spPr>
          <a:xfrm>
            <a:off x="1691680" y="499578"/>
            <a:ext cx="5898914" cy="116522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kumimoji="1" lang="ja-JP" altLang="en-US" dirty="0">
                <a:latin typeface="ＭＳ 明朝" panose="02020609040205080304" pitchFamily="17" charset="-128"/>
                <a:ea typeface="ＭＳ 明朝" panose="02020609040205080304" pitchFamily="17" charset="-128"/>
              </a:rPr>
              <a:t>譲受書への押印（例）</a:t>
            </a:r>
            <a:endParaRPr lang="ja-JP" altLang="en-US" dirty="0">
              <a:latin typeface="ＭＳ ゴシック" panose="020B0609070205080204" pitchFamily="49" charset="-128"/>
              <a:ea typeface="ＭＳ ゴシック" panose="020B0609070205080204" pitchFamily="49" charset="-128"/>
            </a:endParaRPr>
          </a:p>
        </p:txBody>
      </p:sp>
      <p:sp>
        <p:nvSpPr>
          <p:cNvPr id="9" name="楕円 8">
            <a:extLst>
              <a:ext uri="{FF2B5EF4-FFF2-40B4-BE49-F238E27FC236}">
                <a16:creationId xmlns:a16="http://schemas.microsoft.com/office/drawing/2014/main" id="{A55C5D0D-0FA7-4145-966C-7659732AAB04}"/>
              </a:ext>
            </a:extLst>
          </p:cNvPr>
          <p:cNvSpPr/>
          <p:nvPr/>
        </p:nvSpPr>
        <p:spPr>
          <a:xfrm>
            <a:off x="6647098" y="4725144"/>
            <a:ext cx="1116123" cy="10351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京都</a:t>
            </a:r>
            <a:endParaRPr kumimoji="1" lang="en-US" altLang="ja-JP" b="1" dirty="0">
              <a:solidFill>
                <a:schemeClr val="tx1"/>
              </a:solidFill>
            </a:endParaRPr>
          </a:p>
          <a:p>
            <a:pPr algn="ctr"/>
            <a:r>
              <a:rPr kumimoji="1" lang="ja-JP" altLang="en-US" b="1" dirty="0">
                <a:solidFill>
                  <a:schemeClr val="tx1"/>
                </a:solidFill>
              </a:rPr>
              <a:t>太郎</a:t>
            </a:r>
          </a:p>
        </p:txBody>
      </p:sp>
      <p:sp>
        <p:nvSpPr>
          <p:cNvPr id="11" name="四角形: 角を丸くする 10">
            <a:extLst>
              <a:ext uri="{FF2B5EF4-FFF2-40B4-BE49-F238E27FC236}">
                <a16:creationId xmlns:a16="http://schemas.microsoft.com/office/drawing/2014/main" id="{987CDA15-B787-452D-81E9-9BC6BEF46172}"/>
              </a:ext>
            </a:extLst>
          </p:cNvPr>
          <p:cNvSpPr/>
          <p:nvPr/>
        </p:nvSpPr>
        <p:spPr>
          <a:xfrm>
            <a:off x="5062919" y="4455635"/>
            <a:ext cx="1584179" cy="1574158"/>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tx1"/>
                </a:solidFill>
              </a:rPr>
              <a:t>株式会社</a:t>
            </a:r>
            <a:endParaRPr kumimoji="1" lang="en-US" altLang="ja-JP" b="1" dirty="0">
              <a:solidFill>
                <a:schemeClr val="tx1"/>
              </a:solidFill>
            </a:endParaRPr>
          </a:p>
          <a:p>
            <a:pPr algn="ctr"/>
            <a:r>
              <a:rPr kumimoji="1" lang="ja-JP" altLang="en-US" b="1" dirty="0">
                <a:solidFill>
                  <a:schemeClr val="tx1"/>
                </a:solidFill>
              </a:rPr>
              <a:t>〇〇〇</a:t>
            </a:r>
          </a:p>
        </p:txBody>
      </p:sp>
      <p:sp>
        <p:nvSpPr>
          <p:cNvPr id="12" name="テキスト ボックス 11">
            <a:extLst>
              <a:ext uri="{FF2B5EF4-FFF2-40B4-BE49-F238E27FC236}">
                <a16:creationId xmlns:a16="http://schemas.microsoft.com/office/drawing/2014/main" id="{6793B2B5-E26D-4E24-93AA-88F259EEEEFF}"/>
              </a:ext>
            </a:extLst>
          </p:cNvPr>
          <p:cNvSpPr txBox="1"/>
          <p:nvPr/>
        </p:nvSpPr>
        <p:spPr>
          <a:xfrm>
            <a:off x="1979712" y="5805264"/>
            <a:ext cx="1723549" cy="400110"/>
          </a:xfrm>
          <a:prstGeom prst="rect">
            <a:avLst/>
          </a:prstGeom>
          <a:noFill/>
        </p:spPr>
        <p:txBody>
          <a:bodyPr wrap="none" rtlCol="0">
            <a:spAutoFit/>
          </a:bodyPr>
          <a:lstStyle/>
          <a:p>
            <a:r>
              <a:rPr kumimoji="1" lang="ja-JP" altLang="en-US" sz="2000" b="1" dirty="0"/>
              <a:t>〇〇課　課長</a:t>
            </a:r>
          </a:p>
        </p:txBody>
      </p:sp>
      <p:sp>
        <p:nvSpPr>
          <p:cNvPr id="10" name="楕円 9">
            <a:extLst>
              <a:ext uri="{FF2B5EF4-FFF2-40B4-BE49-F238E27FC236}">
                <a16:creationId xmlns:a16="http://schemas.microsoft.com/office/drawing/2014/main" id="{FB5347DA-127F-4D9B-B8CC-B55D53ABF244}"/>
              </a:ext>
            </a:extLst>
          </p:cNvPr>
          <p:cNvSpPr/>
          <p:nvPr/>
        </p:nvSpPr>
        <p:spPr>
          <a:xfrm>
            <a:off x="4788611" y="2052107"/>
            <a:ext cx="2132794" cy="20162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〇〇事務所</a:t>
            </a:r>
            <a:endParaRPr kumimoji="1" lang="en-US" altLang="ja-JP" b="1" dirty="0">
              <a:solidFill>
                <a:schemeClr val="tx1"/>
              </a:solidFill>
            </a:endParaRPr>
          </a:p>
          <a:p>
            <a:pPr algn="ctr"/>
            <a:r>
              <a:rPr kumimoji="1" lang="ja-JP" altLang="en-US" b="1" dirty="0">
                <a:solidFill>
                  <a:schemeClr val="tx1"/>
                </a:solidFill>
              </a:rPr>
              <a:t>譲受書</a:t>
            </a:r>
            <a:endParaRPr kumimoji="1" lang="en-US" altLang="ja-JP" b="1" dirty="0">
              <a:solidFill>
                <a:schemeClr val="tx1"/>
              </a:solidFill>
            </a:endParaRPr>
          </a:p>
          <a:p>
            <a:pPr algn="ctr"/>
            <a:r>
              <a:rPr kumimoji="1" lang="ja-JP" altLang="en-US" b="1" dirty="0">
                <a:solidFill>
                  <a:schemeClr val="tx1"/>
                </a:solidFill>
              </a:rPr>
              <a:t>専用印</a:t>
            </a:r>
            <a:endParaRPr kumimoji="1" lang="en-US" altLang="ja-JP" b="1" dirty="0">
              <a:solidFill>
                <a:schemeClr val="tx1"/>
              </a:solidFill>
            </a:endParaRPr>
          </a:p>
        </p:txBody>
      </p:sp>
    </p:spTree>
    <p:extLst>
      <p:ext uri="{BB962C8B-B14F-4D97-AF65-F5344CB8AC3E}">
        <p14:creationId xmlns:p14="http://schemas.microsoft.com/office/powerpoint/2010/main" val="2675334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375001"/>
          </a:xfrm>
        </p:spPr>
        <p:txBody>
          <a:bodyPr>
            <a:normAutofit/>
          </a:bodyPr>
          <a:lstStyle/>
          <a:p>
            <a:r>
              <a:rPr lang="ja-JP" altLang="en-US" sz="4000" b="1" dirty="0">
                <a:latin typeface="ＭＳ 明朝" panose="02020609040205080304" pitchFamily="17" charset="-128"/>
                <a:ea typeface="ＭＳ 明朝" panose="02020609040205080304" pitchFamily="17" charset="-128"/>
              </a:rPr>
              <a:t>毒物・劇物を交付する際に、何か制限等はある？</a:t>
            </a:r>
            <a:endParaRPr lang="en-US" altLang="ja-JP" sz="4000" b="1" dirty="0">
              <a:latin typeface="ＭＳ 明朝" panose="02020609040205080304" pitchFamily="17" charset="-128"/>
              <a:ea typeface="ＭＳ 明朝" panose="02020609040205080304" pitchFamily="17" charset="-128"/>
            </a:endParaRPr>
          </a:p>
        </p:txBody>
      </p:sp>
      <p:pic>
        <p:nvPicPr>
          <p:cNvPr id="5" name="Picture 2" descr="はてなマークを浮かべる女性の顔のイラスト | フリー素材 ...">
            <a:extLst>
              <a:ext uri="{FF2B5EF4-FFF2-40B4-BE49-F238E27FC236}">
                <a16:creationId xmlns:a16="http://schemas.microsoft.com/office/drawing/2014/main" id="{A85C4EAE-CD1F-4C31-AA01-A6A7F74D9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077072"/>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782E5080-C4DF-4C06-889B-3A38CF2D9C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69927"/>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92DB5194-DEF1-4F21-ABAD-73AE2D0052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4257" y="1370372"/>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764704"/>
            <a:ext cx="8240713" cy="864096"/>
          </a:xfrm>
          <a:solidFill>
            <a:schemeClr val="tx2">
              <a:lumMod val="20000"/>
              <a:lumOff val="80000"/>
            </a:schemeClr>
          </a:solidFill>
        </p:spPr>
        <p:txBody>
          <a:bodyPr rtlCol="0">
            <a:normAutofit/>
          </a:bodyPr>
          <a:lstStyle/>
          <a:p>
            <a:pPr algn="ctr" eaLnBrk="1" fontAlgn="auto" hangingPunct="1">
              <a:spcAft>
                <a:spcPts val="0"/>
              </a:spcAft>
              <a:defRPr/>
            </a:pPr>
            <a:r>
              <a:rPr lang="ja-JP" altLang="en-US" sz="4800" b="0" dirty="0">
                <a:latin typeface="ＭＳ ゴシック" panose="020B0609070205080204" pitchFamily="49" charset="-128"/>
                <a:ea typeface="ＭＳ ゴシック" panose="020B0609070205080204" pitchFamily="49" charset="-128"/>
              </a:rPr>
              <a:t>毒物又は劇物の交付の制限</a:t>
            </a:r>
            <a:r>
              <a:rPr lang="ja-JP" altLang="en-US" sz="3200" dirty="0">
                <a:latin typeface="ＭＳ ゴシック" panose="020B0609070205080204" pitchFamily="49" charset="-128"/>
                <a:ea typeface="ＭＳ ゴシック" panose="020B0609070205080204" pitchFamily="49" charset="-128"/>
              </a:rPr>
              <a:t>　　　　　　　　　　　　　　</a:t>
            </a:r>
          </a:p>
        </p:txBody>
      </p:sp>
      <p:sp>
        <p:nvSpPr>
          <p:cNvPr id="44035" name="コンテンツ プレースホルダ 2"/>
          <p:cNvSpPr txBox="1">
            <a:spLocks/>
          </p:cNvSpPr>
          <p:nvPr/>
        </p:nvSpPr>
        <p:spPr bwMode="auto">
          <a:xfrm>
            <a:off x="457200" y="1844824"/>
            <a:ext cx="8472488" cy="472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109537" indent="0" eaLnBrk="1" hangingPunct="1">
              <a:lnSpc>
                <a:spcPct val="120000"/>
              </a:lnSpc>
              <a:spcBef>
                <a:spcPts val="300"/>
              </a:spcBef>
              <a:buClr>
                <a:srgbClr val="1B587C"/>
              </a:buClr>
            </a:pPr>
            <a:r>
              <a:rPr lang="ja-JP" altLang="en-US" sz="3200" dirty="0"/>
              <a:t>　</a:t>
            </a:r>
            <a:r>
              <a:rPr lang="ja-JP" altLang="en-US" sz="3200" b="1" dirty="0"/>
              <a:t>下記に掲げる者に販売・授与してはならない</a:t>
            </a:r>
            <a:endParaRPr lang="en-US" altLang="ja-JP" sz="3200" b="1" dirty="0"/>
          </a:p>
          <a:p>
            <a:pPr marL="566737" indent="-457200" eaLnBrk="1" hangingPunct="1">
              <a:lnSpc>
                <a:spcPct val="120000"/>
              </a:lnSpc>
              <a:spcBef>
                <a:spcPts val="300"/>
              </a:spcBef>
              <a:buClr>
                <a:srgbClr val="1B587C"/>
              </a:buClr>
              <a:buFont typeface="Wingdings" panose="05000000000000000000" pitchFamily="2" charset="2"/>
              <a:buChar char="u"/>
            </a:pPr>
            <a:r>
              <a:rPr lang="ja-JP" altLang="en-US" sz="3200" b="1" dirty="0">
                <a:solidFill>
                  <a:srgbClr val="FF0000"/>
                </a:solidFill>
              </a:rPr>
              <a:t>１８歳に満たない者</a:t>
            </a:r>
            <a:endParaRPr lang="en-US" altLang="ja-JP" sz="3200" b="1" dirty="0">
              <a:solidFill>
                <a:srgbClr val="FF0000"/>
              </a:solidFill>
            </a:endParaRPr>
          </a:p>
          <a:p>
            <a:pPr marL="566737" indent="-457200" eaLnBrk="1" hangingPunct="1">
              <a:lnSpc>
                <a:spcPct val="120000"/>
              </a:lnSpc>
              <a:spcBef>
                <a:spcPts val="300"/>
              </a:spcBef>
              <a:buClr>
                <a:srgbClr val="1B587C"/>
              </a:buClr>
              <a:buFont typeface="Wingdings" panose="05000000000000000000" pitchFamily="2" charset="2"/>
              <a:buChar char="u"/>
            </a:pPr>
            <a:r>
              <a:rPr lang="ja-JP" altLang="en-US" sz="3200" b="1" dirty="0"/>
              <a:t>心身の障害により保健衛生上の危害の防止の措置を適正に行うことができない者</a:t>
            </a:r>
            <a:endParaRPr lang="en-US" altLang="ja-JP" sz="3200" b="1" dirty="0"/>
          </a:p>
          <a:p>
            <a:pPr marL="566737" indent="-457200" eaLnBrk="1" hangingPunct="1">
              <a:lnSpc>
                <a:spcPct val="120000"/>
              </a:lnSpc>
              <a:spcBef>
                <a:spcPts val="300"/>
              </a:spcBef>
              <a:buClr>
                <a:srgbClr val="1B587C"/>
              </a:buClr>
              <a:buFont typeface="Wingdings" panose="05000000000000000000" pitchFamily="2" charset="2"/>
              <a:buChar char="u"/>
            </a:pPr>
            <a:r>
              <a:rPr lang="ja-JP" altLang="en-US" sz="3200" b="1" dirty="0"/>
              <a:t>麻薬、大麻、あへん又は覚せい剤の中毒者へは、交付してはならない</a:t>
            </a:r>
          </a:p>
        </p:txBody>
      </p:sp>
      <p:sp>
        <p:nvSpPr>
          <p:cNvPr id="44036" name="Text Box 7"/>
          <p:cNvSpPr txBox="1">
            <a:spLocks noChangeArrowheads="1"/>
          </p:cNvSpPr>
          <p:nvPr/>
        </p:nvSpPr>
        <p:spPr bwMode="auto">
          <a:xfrm>
            <a:off x="5435600" y="5876925"/>
            <a:ext cx="338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2800" dirty="0"/>
              <a:t>（法第１５条第１項）</a:t>
            </a:r>
          </a:p>
        </p:txBody>
      </p:sp>
    </p:spTree>
    <p:extLst>
      <p:ext uri="{BB962C8B-B14F-4D97-AF65-F5344CB8AC3E}">
        <p14:creationId xmlns:p14="http://schemas.microsoft.com/office/powerpoint/2010/main" val="1126089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539750" y="333375"/>
            <a:ext cx="7993063" cy="1511300"/>
          </a:xfrm>
          <a:solidFill>
            <a:schemeClr val="tx2">
              <a:lumMod val="20000"/>
              <a:lumOff val="80000"/>
            </a:schemeClr>
          </a:solidFill>
        </p:spPr>
        <p:txBody>
          <a:bodyPr/>
          <a:lstStyle/>
          <a:p>
            <a:pPr eaLnBrk="1" hangingPunct="1"/>
            <a:r>
              <a:rPr lang="ja-JP" altLang="en-US" sz="4000" b="1" dirty="0">
                <a:latin typeface="ＭＳ ゴシック" panose="020B0609070205080204" pitchFamily="49" charset="-128"/>
                <a:ea typeface="ＭＳ ゴシック" panose="020B0609070205080204" pitchFamily="49" charset="-128"/>
              </a:rPr>
              <a:t>引火性、発火性又は爆発性のある</a:t>
            </a:r>
            <a:br>
              <a:rPr lang="ja-JP" altLang="en-US" sz="4000" b="1" dirty="0">
                <a:latin typeface="ＭＳ ゴシック" panose="020B0609070205080204" pitchFamily="49" charset="-128"/>
                <a:ea typeface="ＭＳ ゴシック" panose="020B0609070205080204" pitchFamily="49" charset="-128"/>
              </a:rPr>
            </a:br>
            <a:r>
              <a:rPr lang="ja-JP" altLang="en-US" sz="4000" b="1" dirty="0">
                <a:latin typeface="ＭＳ ゴシック" panose="020B0609070205080204" pitchFamily="49" charset="-128"/>
                <a:ea typeface="ＭＳ ゴシック" panose="020B0609070205080204" pitchFamily="49" charset="-128"/>
              </a:rPr>
              <a:t>毒物劇物の交付制限</a:t>
            </a:r>
          </a:p>
        </p:txBody>
      </p:sp>
      <p:sp>
        <p:nvSpPr>
          <p:cNvPr id="45059" name="コンテンツ プレースホルダ 2"/>
          <p:cNvSpPr>
            <a:spLocks noGrp="1"/>
          </p:cNvSpPr>
          <p:nvPr>
            <p:ph idx="1"/>
          </p:nvPr>
        </p:nvSpPr>
        <p:spPr>
          <a:xfrm>
            <a:off x="179388" y="2133600"/>
            <a:ext cx="8643937" cy="4032250"/>
          </a:xfrm>
        </p:spPr>
        <p:txBody>
          <a:bodyPr>
            <a:normAutofit/>
          </a:bodyPr>
          <a:lstStyle/>
          <a:p>
            <a:pPr eaLnBrk="1" hangingPunct="1">
              <a:lnSpc>
                <a:spcPct val="110000"/>
              </a:lnSpc>
              <a:buFont typeface="Georgia" pitchFamily="18" charset="0"/>
              <a:buNone/>
            </a:pPr>
            <a:r>
              <a:rPr lang="ja-JP" altLang="en-US" sz="2600" dirty="0"/>
              <a:t>　　</a:t>
            </a:r>
            <a:r>
              <a:rPr lang="ja-JP" altLang="en-US" sz="2600" dirty="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毒物劇物販売業者は、法第</a:t>
            </a:r>
            <a:r>
              <a:rPr lang="en-US" altLang="ja-JP" dirty="0">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条の</a:t>
            </a:r>
            <a:r>
              <a:rPr lang="en-US" altLang="ja-JP" dirty="0">
                <a:latin typeface="ＭＳ ゴシック" panose="020B0609070205080204" pitchFamily="49" charset="-128"/>
                <a:ea typeface="ＭＳ ゴシック" panose="020B0609070205080204" pitchFamily="49" charset="-128"/>
              </a:rPr>
              <a:t>4</a:t>
            </a:r>
            <a:r>
              <a:rPr lang="ja-JP" altLang="en-US" dirty="0">
                <a:latin typeface="ＭＳ ゴシック" panose="020B0609070205080204" pitchFamily="49" charset="-128"/>
                <a:ea typeface="ＭＳ ゴシック" panose="020B0609070205080204" pitchFamily="49" charset="-128"/>
              </a:rPr>
              <a:t>の引火性、発火性又は爆発性のある毒物劇物については、</a:t>
            </a:r>
            <a:r>
              <a:rPr lang="ja-JP" altLang="en-US" b="1" dirty="0">
                <a:solidFill>
                  <a:srgbClr val="FF0000"/>
                </a:solidFill>
                <a:latin typeface="ＭＳ ゴシック" panose="020B0609070205080204" pitchFamily="49" charset="-128"/>
                <a:ea typeface="ＭＳ ゴシック" panose="020B0609070205080204" pitchFamily="49" charset="-128"/>
              </a:rPr>
              <a:t>相手の氏名及び住所並びにこれらの毒物劇物を必要とする正当な理由を確認</a:t>
            </a:r>
            <a:r>
              <a:rPr lang="ja-JP" altLang="en-US" dirty="0">
                <a:latin typeface="ＭＳ ゴシック" panose="020B0609070205080204" pitchFamily="49" charset="-128"/>
                <a:ea typeface="ＭＳ ゴシック" panose="020B0609070205080204" pitchFamily="49" charset="-128"/>
              </a:rPr>
              <a:t>した後でなければ交付してはならない（氏名及び住所の確認は身分証明書、運転免許証、国民健康保険被保険者証等の提示を受けて行うこと）</a:t>
            </a:r>
            <a:endParaRPr lang="en-US" altLang="ja-JP" dirty="0">
              <a:latin typeface="ＭＳ ゴシック" panose="020B0609070205080204" pitchFamily="49" charset="-128"/>
              <a:ea typeface="ＭＳ ゴシック" panose="020B0609070205080204" pitchFamily="49" charset="-128"/>
            </a:endParaRPr>
          </a:p>
          <a:p>
            <a:pPr eaLnBrk="1" hangingPunct="1">
              <a:lnSpc>
                <a:spcPct val="90000"/>
              </a:lnSpc>
              <a:buFont typeface="Georgia" pitchFamily="18" charset="0"/>
              <a:buNone/>
            </a:pPr>
            <a:endParaRPr lang="ja-JP" altLang="en-US" dirty="0"/>
          </a:p>
        </p:txBody>
      </p:sp>
      <p:sp>
        <p:nvSpPr>
          <p:cNvPr id="45060" name="Text Box 7"/>
          <p:cNvSpPr txBox="1">
            <a:spLocks noChangeArrowheads="1"/>
          </p:cNvSpPr>
          <p:nvPr/>
        </p:nvSpPr>
        <p:spPr bwMode="auto">
          <a:xfrm>
            <a:off x="1403350" y="5733256"/>
            <a:ext cx="7740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2800" dirty="0">
                <a:solidFill>
                  <a:schemeClr val="tx2"/>
                </a:solidFill>
              </a:rPr>
              <a:t>（法第</a:t>
            </a:r>
            <a:r>
              <a:rPr lang="en-US" altLang="ja-JP" sz="2800" dirty="0">
                <a:solidFill>
                  <a:schemeClr val="tx2"/>
                </a:solidFill>
              </a:rPr>
              <a:t>15</a:t>
            </a:r>
            <a:r>
              <a:rPr lang="ja-JP" altLang="en-US" sz="2800" dirty="0">
                <a:solidFill>
                  <a:schemeClr val="tx2"/>
                </a:solidFill>
              </a:rPr>
              <a:t>条第</a:t>
            </a:r>
            <a:r>
              <a:rPr lang="en-US" altLang="ja-JP" sz="2800" dirty="0">
                <a:solidFill>
                  <a:schemeClr val="tx2"/>
                </a:solidFill>
              </a:rPr>
              <a:t>2</a:t>
            </a:r>
            <a:r>
              <a:rPr lang="ja-JP" altLang="en-US" sz="2800" dirty="0">
                <a:solidFill>
                  <a:schemeClr val="tx2"/>
                </a:solidFill>
              </a:rPr>
              <a:t>項、規則第</a:t>
            </a:r>
            <a:r>
              <a:rPr lang="en-US" altLang="ja-JP" sz="2800" dirty="0">
                <a:solidFill>
                  <a:schemeClr val="tx2"/>
                </a:solidFill>
              </a:rPr>
              <a:t>12</a:t>
            </a:r>
            <a:r>
              <a:rPr lang="ja-JP" altLang="en-US" sz="2800" dirty="0">
                <a:solidFill>
                  <a:schemeClr val="tx2"/>
                </a:solidFill>
              </a:rPr>
              <a:t>条の</a:t>
            </a:r>
            <a:r>
              <a:rPr lang="en-US" altLang="ja-JP" sz="2800" dirty="0">
                <a:solidFill>
                  <a:schemeClr val="tx2"/>
                </a:solidFill>
              </a:rPr>
              <a:t>2</a:t>
            </a:r>
            <a:r>
              <a:rPr lang="ja-JP" altLang="en-US" sz="2800" dirty="0">
                <a:solidFill>
                  <a:schemeClr val="tx2"/>
                </a:solidFill>
              </a:rPr>
              <a:t>の</a:t>
            </a:r>
            <a:r>
              <a:rPr lang="en-US" altLang="ja-JP" sz="2800" dirty="0">
                <a:solidFill>
                  <a:schemeClr val="tx2"/>
                </a:solidFill>
              </a:rPr>
              <a:t>6</a:t>
            </a:r>
            <a:r>
              <a:rPr lang="ja-JP" altLang="en-US" sz="2800" dirty="0">
                <a:solidFill>
                  <a:schemeClr val="tx2"/>
                </a:solidFill>
              </a:rPr>
              <a:t>）</a:t>
            </a:r>
          </a:p>
        </p:txBody>
      </p:sp>
    </p:spTree>
    <p:extLst>
      <p:ext uri="{BB962C8B-B14F-4D97-AF65-F5344CB8AC3E}">
        <p14:creationId xmlns:p14="http://schemas.microsoft.com/office/powerpoint/2010/main" val="2489209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519236" y="749648"/>
            <a:ext cx="8157220" cy="936402"/>
          </a:xfrm>
          <a:solidFill>
            <a:schemeClr val="tx2">
              <a:lumMod val="20000"/>
              <a:lumOff val="80000"/>
            </a:schemeClr>
          </a:solidFill>
        </p:spPr>
        <p:txBody>
          <a:bodyPr>
            <a:normAutofit fontScale="90000"/>
          </a:bodyPr>
          <a:lstStyle/>
          <a:p>
            <a:pPr eaLnBrk="1" hangingPunct="1"/>
            <a:r>
              <a:rPr lang="ja-JP" altLang="en-US" sz="3200" b="1" dirty="0">
                <a:latin typeface="ＭＳ ゴシック" panose="020B0609070205080204" pitchFamily="49" charset="-128"/>
                <a:ea typeface="ＭＳ ゴシック" panose="020B0609070205080204" pitchFamily="49" charset="-128"/>
              </a:rPr>
              <a:t>引火性、発火性又は爆発性のある毒物又は劇物</a:t>
            </a:r>
          </a:p>
        </p:txBody>
      </p:sp>
      <p:sp>
        <p:nvSpPr>
          <p:cNvPr id="37890" name="Rectangle 3"/>
          <p:cNvSpPr>
            <a:spLocks noGrp="1"/>
          </p:cNvSpPr>
          <p:nvPr>
            <p:ph idx="1"/>
          </p:nvPr>
        </p:nvSpPr>
        <p:spPr>
          <a:xfrm>
            <a:off x="683568" y="1557338"/>
            <a:ext cx="8157220" cy="5041106"/>
          </a:xfrm>
        </p:spPr>
        <p:txBody>
          <a:bodyPr rtlCol="0">
            <a:normAutofit lnSpcReduction="10000"/>
          </a:bodyPr>
          <a:lstStyle/>
          <a:p>
            <a:pPr eaLnBrk="1" fontAlgn="auto" hangingPunct="1">
              <a:lnSpc>
                <a:spcPct val="90000"/>
              </a:lnSpc>
              <a:spcAft>
                <a:spcPts val="0"/>
              </a:spcAft>
              <a:buFont typeface="Georgia" pitchFamily="18" charset="0"/>
              <a:buNone/>
              <a:defRPr/>
            </a:pPr>
            <a:endParaRPr lang="ja-JP" altLang="en-US" sz="2600" dirty="0"/>
          </a:p>
          <a:p>
            <a:pPr eaLnBrk="1" fontAlgn="auto" hangingPunct="1">
              <a:lnSpc>
                <a:spcPct val="140000"/>
              </a:lnSpc>
              <a:spcAft>
                <a:spcPts val="0"/>
              </a:spcAft>
              <a:buFont typeface="Wingdings" panose="05000000000000000000" pitchFamily="2" charset="2"/>
              <a:buChar char="Ø"/>
              <a:defRPr/>
            </a:pPr>
            <a:r>
              <a:rPr lang="ja-JP" altLang="en-US" sz="2800" b="1" dirty="0"/>
              <a:t>亜塩素酸ナトリウム及びこれを含有する製剤（亜塩素酸ナトリウム</a:t>
            </a:r>
            <a:r>
              <a:rPr lang="en-US" altLang="ja-JP" sz="2800" b="1" dirty="0"/>
              <a:t>30</a:t>
            </a:r>
            <a:r>
              <a:rPr lang="ja-JP" altLang="en-US" sz="2800" b="1" dirty="0"/>
              <a:t>％以上を含有するものに限る）</a:t>
            </a:r>
          </a:p>
          <a:p>
            <a:pPr eaLnBrk="1" fontAlgn="auto" hangingPunct="1">
              <a:lnSpc>
                <a:spcPct val="140000"/>
              </a:lnSpc>
              <a:spcAft>
                <a:spcPts val="0"/>
              </a:spcAft>
              <a:buFont typeface="Wingdings" panose="05000000000000000000" pitchFamily="2" charset="2"/>
              <a:buChar char="Ø"/>
              <a:defRPr/>
            </a:pPr>
            <a:r>
              <a:rPr lang="ja-JP" altLang="en-US" sz="2800" b="1" dirty="0"/>
              <a:t>塩素酸塩類及びこれを含有する製剤（塩素酸塩類</a:t>
            </a:r>
            <a:r>
              <a:rPr lang="en-US" altLang="ja-JP" sz="2800" b="1" dirty="0"/>
              <a:t>35</a:t>
            </a:r>
            <a:r>
              <a:rPr lang="ja-JP" altLang="en-US" sz="2800" b="1" dirty="0"/>
              <a:t>％以上を含有するものに限る）</a:t>
            </a:r>
          </a:p>
          <a:p>
            <a:pPr eaLnBrk="1" fontAlgn="auto" hangingPunct="1">
              <a:lnSpc>
                <a:spcPct val="140000"/>
              </a:lnSpc>
              <a:spcAft>
                <a:spcPts val="0"/>
              </a:spcAft>
              <a:buFont typeface="Wingdings" panose="05000000000000000000" pitchFamily="2" charset="2"/>
              <a:buChar char="Ø"/>
              <a:defRPr/>
            </a:pPr>
            <a:r>
              <a:rPr lang="ja-JP" altLang="en-US" sz="2800" b="1" dirty="0"/>
              <a:t>ナトリウム</a:t>
            </a:r>
          </a:p>
          <a:p>
            <a:pPr eaLnBrk="1" fontAlgn="auto" hangingPunct="1">
              <a:lnSpc>
                <a:spcPct val="140000"/>
              </a:lnSpc>
              <a:spcAft>
                <a:spcPts val="0"/>
              </a:spcAft>
              <a:buFont typeface="Wingdings" panose="05000000000000000000" pitchFamily="2" charset="2"/>
              <a:buChar char="Ø"/>
              <a:defRPr/>
            </a:pPr>
            <a:r>
              <a:rPr lang="ja-JP" altLang="en-US" sz="2800" b="1" dirty="0"/>
              <a:t>ピクリン酸</a:t>
            </a:r>
          </a:p>
        </p:txBody>
      </p:sp>
      <p:sp>
        <p:nvSpPr>
          <p:cNvPr id="46084" name="Text Box 4"/>
          <p:cNvSpPr txBox="1">
            <a:spLocks noChangeArrowheads="1"/>
          </p:cNvSpPr>
          <p:nvPr/>
        </p:nvSpPr>
        <p:spPr bwMode="auto">
          <a:xfrm>
            <a:off x="2947309" y="5790208"/>
            <a:ext cx="6192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2800" dirty="0"/>
              <a:t>　　　　（法第</a:t>
            </a:r>
            <a:r>
              <a:rPr lang="en-US" altLang="ja-JP" sz="2800" dirty="0"/>
              <a:t>3</a:t>
            </a:r>
            <a:r>
              <a:rPr lang="ja-JP" altLang="en-US" sz="2800" dirty="0"/>
              <a:t>条の</a:t>
            </a:r>
            <a:r>
              <a:rPr lang="en-US" altLang="ja-JP" sz="2800" dirty="0"/>
              <a:t>4</a:t>
            </a:r>
            <a:r>
              <a:rPr lang="ja-JP" altLang="en-US" sz="2800" dirty="0" err="1"/>
              <a:t>、</a:t>
            </a:r>
            <a:r>
              <a:rPr lang="ja-JP" altLang="en-US" sz="2800" dirty="0"/>
              <a:t>令第</a:t>
            </a:r>
            <a:r>
              <a:rPr lang="en-US" altLang="ja-JP" sz="2800" dirty="0"/>
              <a:t>32</a:t>
            </a:r>
            <a:r>
              <a:rPr lang="ja-JP" altLang="en-US" sz="2800" dirty="0"/>
              <a:t>条の</a:t>
            </a:r>
            <a:r>
              <a:rPr lang="en-US" altLang="ja-JP" sz="2800" dirty="0"/>
              <a:t>3</a:t>
            </a:r>
            <a:r>
              <a:rPr lang="ja-JP" altLang="en-US" sz="2800" dirty="0"/>
              <a:t>）　</a:t>
            </a:r>
          </a:p>
        </p:txBody>
      </p:sp>
    </p:spTree>
    <p:extLst>
      <p:ext uri="{BB962C8B-B14F-4D97-AF65-F5344CB8AC3E}">
        <p14:creationId xmlns:p14="http://schemas.microsoft.com/office/powerpoint/2010/main" val="393358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375001"/>
          </a:xfrm>
        </p:spPr>
        <p:txBody>
          <a:bodyPr>
            <a:normAutofit/>
          </a:bodyPr>
          <a:lstStyle/>
          <a:p>
            <a:r>
              <a:rPr lang="ja-JP" altLang="en-US" sz="4000" b="1" dirty="0">
                <a:latin typeface="ＭＳ 明朝" panose="02020609040205080304" pitchFamily="17" charset="-128"/>
                <a:ea typeface="ＭＳ 明朝" panose="02020609040205080304" pitchFamily="17" charset="-128"/>
              </a:rPr>
              <a:t>事故等があった際に、どう対処したらよいか分からない。</a:t>
            </a:r>
            <a:endParaRPr lang="en-US" altLang="ja-JP" sz="4000" b="1" dirty="0">
              <a:latin typeface="ＭＳ 明朝" panose="02020609040205080304" pitchFamily="17" charset="-128"/>
              <a:ea typeface="ＭＳ 明朝" panose="02020609040205080304" pitchFamily="17" charset="-128"/>
            </a:endParaRPr>
          </a:p>
        </p:txBody>
      </p:sp>
      <p:pic>
        <p:nvPicPr>
          <p:cNvPr id="5" name="Picture 2" descr="はてなマークを浮かべる女性の顔のイラスト | フリー素材 ...">
            <a:extLst>
              <a:ext uri="{FF2B5EF4-FFF2-40B4-BE49-F238E27FC236}">
                <a16:creationId xmlns:a16="http://schemas.microsoft.com/office/drawing/2014/main" id="{F62B1398-755A-464A-B443-013EDE49B9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F5D4E837-0275-4C89-8A5B-0A5565999B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69927"/>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2A4B725A-3174-42DF-B44E-CC7715D66A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4257" y="1370372"/>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909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7"/>
          <p:cNvSpPr>
            <a:spLocks noChangeArrowheads="1"/>
          </p:cNvSpPr>
          <p:nvPr/>
        </p:nvSpPr>
        <p:spPr bwMode="auto">
          <a:xfrm>
            <a:off x="611188" y="1628800"/>
            <a:ext cx="78390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spcBef>
                <a:spcPct val="20000"/>
              </a:spcBef>
            </a:pPr>
            <a:r>
              <a:rPr lang="ja-JP" altLang="en-US" sz="3200" dirty="0"/>
              <a:t>保健衛生上の</a:t>
            </a:r>
            <a:r>
              <a:rPr lang="ja-JP" altLang="en-US" sz="3200" dirty="0">
                <a:solidFill>
                  <a:srgbClr val="FF0000"/>
                </a:solidFill>
              </a:rPr>
              <a:t>危害を防止する</a:t>
            </a:r>
            <a:r>
              <a:rPr lang="ja-JP" altLang="en-US" sz="3200" dirty="0"/>
              <a:t>ために必要な</a:t>
            </a:r>
          </a:p>
          <a:p>
            <a:pPr eaLnBrk="1" hangingPunct="1">
              <a:spcBef>
                <a:spcPct val="20000"/>
              </a:spcBef>
            </a:pPr>
            <a:r>
              <a:rPr lang="ja-JP" altLang="en-US" sz="3200" dirty="0"/>
              <a:t>措置をとってください。</a:t>
            </a:r>
          </a:p>
          <a:p>
            <a:pPr eaLnBrk="1" hangingPunct="1">
              <a:spcBef>
                <a:spcPct val="20000"/>
              </a:spcBef>
            </a:pPr>
            <a:endParaRPr lang="ja-JP" altLang="en-US" sz="3200" dirty="0"/>
          </a:p>
          <a:p>
            <a:pPr eaLnBrk="1" hangingPunct="1">
              <a:spcBef>
                <a:spcPct val="20000"/>
              </a:spcBef>
            </a:pPr>
            <a:endParaRPr lang="ja-JP" altLang="en-US" sz="3200" dirty="0"/>
          </a:p>
          <a:p>
            <a:pPr eaLnBrk="1" hangingPunct="1">
              <a:spcBef>
                <a:spcPct val="20000"/>
              </a:spcBef>
            </a:pPr>
            <a:endParaRPr lang="en-US" altLang="ja-JP" sz="3200" dirty="0"/>
          </a:p>
        </p:txBody>
      </p:sp>
      <p:sp>
        <p:nvSpPr>
          <p:cNvPr id="27651" name="Rectangle 2"/>
          <p:cNvSpPr>
            <a:spLocks noGrp="1" noChangeArrowheads="1"/>
          </p:cNvSpPr>
          <p:nvPr>
            <p:ph type="title"/>
          </p:nvPr>
        </p:nvSpPr>
        <p:spPr>
          <a:xfrm>
            <a:off x="323528" y="188640"/>
            <a:ext cx="8496944" cy="1116137"/>
          </a:xfrm>
          <a:solidFill>
            <a:schemeClr val="tx2">
              <a:lumMod val="20000"/>
              <a:lumOff val="80000"/>
            </a:schemeClr>
          </a:solidFill>
        </p:spPr>
        <p:txBody>
          <a:bodyPr/>
          <a:lstStyle/>
          <a:p>
            <a:pPr eaLnBrk="1" hangingPunct="1"/>
            <a:r>
              <a:rPr lang="ja-JP" altLang="en-US" sz="4000" dirty="0">
                <a:latin typeface="ＭＳ ゴシック" panose="020B0609070205080204" pitchFamily="49" charset="-128"/>
                <a:ea typeface="ＭＳ ゴシック" panose="020B0609070205080204" pitchFamily="49" charset="-128"/>
              </a:rPr>
              <a:t>毒物劇物の事故が発生した場合</a:t>
            </a:r>
          </a:p>
        </p:txBody>
      </p:sp>
      <p:pic>
        <p:nvPicPr>
          <p:cNvPr id="276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6" y="3311525"/>
            <a:ext cx="28130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865438"/>
            <a:ext cx="2447925"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4735513"/>
            <a:ext cx="187325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3789363"/>
            <a:ext cx="1631950" cy="18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3"/>
          <p:cNvSpPr>
            <a:spLocks noChangeArrowheads="1"/>
          </p:cNvSpPr>
          <p:nvPr/>
        </p:nvSpPr>
        <p:spPr bwMode="auto">
          <a:xfrm>
            <a:off x="39688" y="5360988"/>
            <a:ext cx="2879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ja-JP" altLang="en-US" sz="2000" b="1" dirty="0">
                <a:effectLst>
                  <a:outerShdw blurRad="38100" dist="38100" dir="2700000" algn="tl">
                    <a:srgbClr val="C0C0C0"/>
                  </a:outerShdw>
                </a:effectLst>
              </a:rPr>
              <a:t>立ち入りを禁止</a:t>
            </a:r>
            <a:r>
              <a:rPr lang="ja-JP" altLang="en-US" sz="2000" b="1" dirty="0"/>
              <a:t>する。</a:t>
            </a:r>
          </a:p>
        </p:txBody>
      </p:sp>
      <p:sp>
        <p:nvSpPr>
          <p:cNvPr id="12" name="Rectangle 14"/>
          <p:cNvSpPr>
            <a:spLocks noChangeArrowheads="1"/>
          </p:cNvSpPr>
          <p:nvPr/>
        </p:nvSpPr>
        <p:spPr bwMode="auto">
          <a:xfrm>
            <a:off x="4356100" y="5207000"/>
            <a:ext cx="23034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ja-JP" altLang="en-US" sz="2000" b="1" dirty="0"/>
              <a:t>風下の人に知らせ</a:t>
            </a:r>
            <a:endParaRPr lang="en-US" altLang="ja-JP" sz="2000" b="1" dirty="0"/>
          </a:p>
          <a:p>
            <a:pPr>
              <a:defRPr/>
            </a:pPr>
            <a:r>
              <a:rPr lang="ja-JP" altLang="en-US" sz="2000" b="1" dirty="0">
                <a:effectLst>
                  <a:outerShdw blurRad="38100" dist="38100" dir="2700000" algn="tl">
                    <a:srgbClr val="C0C0C0"/>
                  </a:outerShdw>
                </a:effectLst>
              </a:rPr>
              <a:t>待避させる</a:t>
            </a:r>
            <a:r>
              <a:rPr lang="ja-JP" altLang="en-US" sz="2000" b="1" dirty="0"/>
              <a:t>。</a:t>
            </a:r>
          </a:p>
        </p:txBody>
      </p:sp>
      <p:sp>
        <p:nvSpPr>
          <p:cNvPr id="13" name="Rectangle 15"/>
          <p:cNvSpPr>
            <a:spLocks noChangeArrowheads="1"/>
          </p:cNvSpPr>
          <p:nvPr/>
        </p:nvSpPr>
        <p:spPr bwMode="auto">
          <a:xfrm>
            <a:off x="2268538" y="6381750"/>
            <a:ext cx="23749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ja-JP" altLang="en-US" sz="2000" b="1" dirty="0">
                <a:effectLst>
                  <a:outerShdw blurRad="38100" dist="38100" dir="2700000" algn="tl">
                    <a:srgbClr val="C0C0C0"/>
                  </a:outerShdw>
                </a:effectLst>
              </a:rPr>
              <a:t>中和剤を散布</a:t>
            </a:r>
            <a:r>
              <a:rPr lang="ja-JP" altLang="en-US" sz="2000" b="1" dirty="0"/>
              <a:t>する。</a:t>
            </a:r>
          </a:p>
        </p:txBody>
      </p:sp>
      <p:sp>
        <p:nvSpPr>
          <p:cNvPr id="14" name="Rectangle 16"/>
          <p:cNvSpPr>
            <a:spLocks noChangeArrowheads="1"/>
          </p:cNvSpPr>
          <p:nvPr/>
        </p:nvSpPr>
        <p:spPr bwMode="auto">
          <a:xfrm>
            <a:off x="6724650" y="5738813"/>
            <a:ext cx="223996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ja-JP" altLang="en-US" sz="2000" b="1" dirty="0">
                <a:effectLst>
                  <a:outerShdw blurRad="38100" dist="38100" dir="2700000" algn="tl">
                    <a:srgbClr val="C0C0C0"/>
                  </a:outerShdw>
                </a:effectLst>
              </a:rPr>
              <a:t>洗い流す</a:t>
            </a:r>
            <a:r>
              <a:rPr lang="ja-JP" altLang="en-US" sz="2000" b="1" dirty="0"/>
              <a:t>など</a:t>
            </a:r>
            <a:endParaRPr lang="en-US" altLang="ja-JP" sz="2000" b="1" dirty="0"/>
          </a:p>
          <a:p>
            <a:pPr>
              <a:defRPr/>
            </a:pPr>
            <a:r>
              <a:rPr lang="ja-JP" altLang="en-US" sz="2000" b="1" dirty="0"/>
              <a:t>迅速に対処する。</a:t>
            </a:r>
          </a:p>
        </p:txBody>
      </p:sp>
    </p:spTree>
    <p:extLst>
      <p:ext uri="{BB962C8B-B14F-4D97-AF65-F5344CB8AC3E}">
        <p14:creationId xmlns:p14="http://schemas.microsoft.com/office/powerpoint/2010/main" val="383076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E3936D34-5364-48BF-86D1-2100EEA24E92}"/>
              </a:ext>
            </a:extLst>
          </p:cNvPr>
          <p:cNvGraphicFramePr>
            <a:graphicFrameLocks noGrp="1"/>
          </p:cNvGraphicFramePr>
          <p:nvPr>
            <p:extLst>
              <p:ext uri="{D42A27DB-BD31-4B8C-83A1-F6EECF244321}">
                <p14:modId xmlns:p14="http://schemas.microsoft.com/office/powerpoint/2010/main" val="3181550544"/>
              </p:ext>
            </p:extLst>
          </p:nvPr>
        </p:nvGraphicFramePr>
        <p:xfrm>
          <a:off x="431540" y="1288803"/>
          <a:ext cx="8280920" cy="5145047"/>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551917200"/>
                    </a:ext>
                  </a:extLst>
                </a:gridCol>
                <a:gridCol w="2736304">
                  <a:extLst>
                    <a:ext uri="{9D8B030D-6E8A-4147-A177-3AD203B41FA5}">
                      <a16:colId xmlns:a16="http://schemas.microsoft.com/office/drawing/2014/main" val="1555045946"/>
                    </a:ext>
                  </a:extLst>
                </a:gridCol>
                <a:gridCol w="3816424">
                  <a:extLst>
                    <a:ext uri="{9D8B030D-6E8A-4147-A177-3AD203B41FA5}">
                      <a16:colId xmlns:a16="http://schemas.microsoft.com/office/drawing/2014/main" val="633289332"/>
                    </a:ext>
                  </a:extLst>
                </a:gridCol>
              </a:tblGrid>
              <a:tr h="501080">
                <a:tc>
                  <a:txBody>
                    <a:bodyPr/>
                    <a:lstStyle/>
                    <a:p>
                      <a:pPr algn="ctr"/>
                      <a:r>
                        <a:rPr kumimoji="1" lang="ja-JP" altLang="en-US" sz="2400" dirty="0">
                          <a:latin typeface="ＭＳ ゴシック" panose="020B0609070205080204" pitchFamily="49" charset="-128"/>
                          <a:ea typeface="ＭＳ ゴシック" panose="020B0609070205080204" pitchFamily="49" charset="-128"/>
                        </a:rPr>
                        <a:t>発生年月日</a:t>
                      </a:r>
                      <a:endParaRPr kumimoji="1" lang="en-US" altLang="ja-JP" sz="2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2400" dirty="0">
                          <a:latin typeface="ＭＳ ゴシック" panose="020B0609070205080204" pitchFamily="49" charset="-128"/>
                          <a:ea typeface="ＭＳ ゴシック" panose="020B0609070205080204" pitchFamily="49" charset="-128"/>
                        </a:rPr>
                        <a:t>毒物又は劇物名称</a:t>
                      </a:r>
                    </a:p>
                  </a:txBody>
                  <a:tcPr/>
                </a:tc>
                <a:tc>
                  <a:txBody>
                    <a:bodyPr/>
                    <a:lstStyle/>
                    <a:p>
                      <a:pPr algn="ctr"/>
                      <a:r>
                        <a:rPr kumimoji="1" lang="ja-JP" altLang="en-US" sz="2400" dirty="0">
                          <a:latin typeface="ＭＳ ゴシック" panose="020B0609070205080204" pitchFamily="49" charset="-128"/>
                          <a:ea typeface="ＭＳ ゴシック" panose="020B0609070205080204" pitchFamily="49" charset="-128"/>
                        </a:rPr>
                        <a:t>概要</a:t>
                      </a:r>
                    </a:p>
                  </a:txBody>
                  <a:tcPr/>
                </a:tc>
                <a:extLst>
                  <a:ext uri="{0D108BD9-81ED-4DB2-BD59-A6C34878D82A}">
                    <a16:rowId xmlns:a16="http://schemas.microsoft.com/office/drawing/2014/main" val="232054593"/>
                  </a:ext>
                </a:extLst>
              </a:tr>
              <a:tr h="712047">
                <a:tc>
                  <a:txBody>
                    <a:bodyPr/>
                    <a:lstStyle/>
                    <a:p>
                      <a:pPr algn="ctr"/>
                      <a:r>
                        <a:rPr kumimoji="1" lang="ja-JP" altLang="ja-JP" sz="1800" b="1" kern="1200" dirty="0">
                          <a:solidFill>
                            <a:schemeClr val="dk1"/>
                          </a:solidFill>
                          <a:effectLst/>
                          <a:latin typeface="+mn-lt"/>
                          <a:ea typeface="+mn-ea"/>
                          <a:cs typeface="+mn-cs"/>
                        </a:rPr>
                        <a:t>平成３０年</a:t>
                      </a:r>
                      <a:endParaRPr kumimoji="1" lang="en-US" altLang="ja-JP" sz="1800" b="1" kern="1200" dirty="0">
                        <a:solidFill>
                          <a:schemeClr val="dk1"/>
                        </a:solidFill>
                        <a:effectLst/>
                        <a:latin typeface="+mn-lt"/>
                        <a:ea typeface="+mn-ea"/>
                        <a:cs typeface="+mn-cs"/>
                      </a:endParaRPr>
                    </a:p>
                    <a:p>
                      <a:pPr algn="ctr"/>
                      <a:r>
                        <a:rPr kumimoji="1" lang="ja-JP" altLang="ja-JP" sz="1800" b="1" kern="1200" dirty="0">
                          <a:solidFill>
                            <a:schemeClr val="dk1"/>
                          </a:solidFill>
                          <a:effectLst/>
                          <a:latin typeface="+mn-lt"/>
                          <a:ea typeface="+mn-ea"/>
                          <a:cs typeface="+mn-cs"/>
                        </a:rPr>
                        <a:t>５月３０日</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水酸化カリウム</a:t>
                      </a:r>
                      <a:r>
                        <a:rPr kumimoji="1" lang="ja-JP" altLang="en-US" sz="1800" b="1" kern="1200" dirty="0">
                          <a:solidFill>
                            <a:schemeClr val="dk1"/>
                          </a:solidFill>
                          <a:effectLst/>
                          <a:latin typeface="+mn-lt"/>
                          <a:ea typeface="+mn-ea"/>
                          <a:cs typeface="+mn-cs"/>
                        </a:rPr>
                        <a:t>（劇物）</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水酸化カリウムが入った容器を</a:t>
                      </a:r>
                      <a:r>
                        <a:rPr kumimoji="1" lang="ja-JP" altLang="en-US" sz="1800" b="1" kern="1200" dirty="0">
                          <a:solidFill>
                            <a:schemeClr val="dk1"/>
                          </a:solidFill>
                          <a:effectLst/>
                          <a:latin typeface="+mn-lt"/>
                          <a:ea typeface="+mn-ea"/>
                          <a:cs typeface="+mn-cs"/>
                        </a:rPr>
                        <a:t>お菓子と思い、口に入れた後すぐに舌の痺れ、気持ち悪さを訴え、</a:t>
                      </a:r>
                      <a:r>
                        <a:rPr kumimoji="1" lang="ja-JP" altLang="ja-JP" sz="1800" b="1" kern="1200" dirty="0">
                          <a:solidFill>
                            <a:schemeClr val="dk1"/>
                          </a:solidFill>
                          <a:effectLst/>
                          <a:latin typeface="+mn-lt"/>
                          <a:ea typeface="+mn-ea"/>
                          <a:cs typeface="+mn-cs"/>
                        </a:rPr>
                        <a:t>病院へ搬送された。</a:t>
                      </a:r>
                      <a:endParaRPr kumimoji="1" lang="ja-JP" altLang="en-US" b="1" dirty="0"/>
                    </a:p>
                  </a:txBody>
                  <a:tcPr/>
                </a:tc>
                <a:extLst>
                  <a:ext uri="{0D108BD9-81ED-4DB2-BD59-A6C34878D82A}">
                    <a16:rowId xmlns:a16="http://schemas.microsoft.com/office/drawing/2014/main" val="3595359525"/>
                  </a:ext>
                </a:extLst>
              </a:tr>
              <a:tr h="712047">
                <a:tc>
                  <a:txBody>
                    <a:bodyPr/>
                    <a:lstStyle/>
                    <a:p>
                      <a:pPr algn="ctr"/>
                      <a:r>
                        <a:rPr kumimoji="1" lang="ja-JP" altLang="ja-JP" sz="1800" b="1" kern="1200" dirty="0">
                          <a:solidFill>
                            <a:schemeClr val="dk1"/>
                          </a:solidFill>
                          <a:effectLst/>
                          <a:latin typeface="+mn-lt"/>
                          <a:ea typeface="+mn-ea"/>
                          <a:cs typeface="+mn-cs"/>
                        </a:rPr>
                        <a:t>平成３０年</a:t>
                      </a:r>
                      <a:endParaRPr kumimoji="1" lang="en-US" altLang="ja-JP" sz="1800" b="1" kern="1200" dirty="0">
                        <a:solidFill>
                          <a:schemeClr val="dk1"/>
                        </a:solidFill>
                        <a:effectLst/>
                        <a:latin typeface="+mn-lt"/>
                        <a:ea typeface="+mn-ea"/>
                        <a:cs typeface="+mn-cs"/>
                      </a:endParaRPr>
                    </a:p>
                    <a:p>
                      <a:pPr algn="ctr"/>
                      <a:r>
                        <a:rPr kumimoji="1" lang="ja-JP" altLang="ja-JP" sz="1800" b="1" kern="1200" dirty="0">
                          <a:solidFill>
                            <a:schemeClr val="dk1"/>
                          </a:solidFill>
                          <a:effectLst/>
                          <a:latin typeface="+mn-lt"/>
                          <a:ea typeface="+mn-ea"/>
                          <a:cs typeface="+mn-cs"/>
                        </a:rPr>
                        <a:t>１１月２８日</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酢酸エチル（劇物）</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トラック３台を含む交通事故があり</a:t>
                      </a:r>
                      <a:r>
                        <a:rPr kumimoji="1" lang="ja-JP" altLang="en-US" sz="1800" b="1" kern="1200" dirty="0">
                          <a:solidFill>
                            <a:schemeClr val="dk1"/>
                          </a:solidFill>
                          <a:effectLst/>
                          <a:latin typeface="+mn-lt"/>
                          <a:ea typeface="+mn-ea"/>
                          <a:cs typeface="+mn-cs"/>
                        </a:rPr>
                        <a:t>、</a:t>
                      </a:r>
                      <a:r>
                        <a:rPr kumimoji="1" lang="ja-JP" altLang="ja-JP" sz="1800" b="1" kern="1200" dirty="0">
                          <a:solidFill>
                            <a:schemeClr val="dk1"/>
                          </a:solidFill>
                          <a:effectLst/>
                          <a:latin typeface="+mn-lt"/>
                          <a:ea typeface="+mn-ea"/>
                          <a:cs typeface="+mn-cs"/>
                        </a:rPr>
                        <a:t>うち１台が運送していた酢酸エチル</a:t>
                      </a:r>
                      <a:r>
                        <a:rPr kumimoji="1" lang="ja-JP" altLang="en-US" sz="1800" b="1" kern="1200" dirty="0">
                          <a:solidFill>
                            <a:schemeClr val="dk1"/>
                          </a:solidFill>
                          <a:effectLst/>
                          <a:latin typeface="+mn-lt"/>
                          <a:ea typeface="+mn-ea"/>
                          <a:cs typeface="+mn-cs"/>
                        </a:rPr>
                        <a:t>の</a:t>
                      </a:r>
                      <a:r>
                        <a:rPr kumimoji="1" lang="ja-JP" altLang="ja-JP" sz="1800" b="1" kern="1200" dirty="0">
                          <a:solidFill>
                            <a:schemeClr val="dk1"/>
                          </a:solidFill>
                          <a:effectLst/>
                          <a:latin typeface="+mn-lt"/>
                          <a:ea typeface="+mn-ea"/>
                          <a:cs typeface="+mn-cs"/>
                        </a:rPr>
                        <a:t>一斗缶が破損し</a:t>
                      </a:r>
                      <a:r>
                        <a:rPr kumimoji="1" lang="ja-JP" altLang="en-US" sz="1800" b="1" kern="1200" dirty="0">
                          <a:solidFill>
                            <a:schemeClr val="dk1"/>
                          </a:solidFill>
                          <a:effectLst/>
                          <a:latin typeface="+mn-lt"/>
                          <a:ea typeface="+mn-ea"/>
                          <a:cs typeface="+mn-cs"/>
                        </a:rPr>
                        <a:t>、</a:t>
                      </a:r>
                      <a:r>
                        <a:rPr kumimoji="1" lang="ja-JP" altLang="ja-JP" sz="1800" b="1" kern="1200" dirty="0">
                          <a:solidFill>
                            <a:schemeClr val="dk1"/>
                          </a:solidFill>
                          <a:effectLst/>
                          <a:latin typeface="+mn-lt"/>
                          <a:ea typeface="+mn-ea"/>
                          <a:cs typeface="+mn-cs"/>
                        </a:rPr>
                        <a:t>道路上に流出</a:t>
                      </a:r>
                      <a:r>
                        <a:rPr kumimoji="1" lang="ja-JP" altLang="en-US" sz="1800" b="1" kern="1200" dirty="0">
                          <a:solidFill>
                            <a:schemeClr val="dk1"/>
                          </a:solidFill>
                          <a:effectLst/>
                          <a:latin typeface="+mn-lt"/>
                          <a:ea typeface="+mn-ea"/>
                          <a:cs typeface="+mn-cs"/>
                        </a:rPr>
                        <a:t>。</a:t>
                      </a:r>
                      <a:endParaRPr kumimoji="1" lang="ja-JP" altLang="en-US" b="1" dirty="0"/>
                    </a:p>
                  </a:txBody>
                  <a:tcPr/>
                </a:tc>
                <a:extLst>
                  <a:ext uri="{0D108BD9-81ED-4DB2-BD59-A6C34878D82A}">
                    <a16:rowId xmlns:a16="http://schemas.microsoft.com/office/drawing/2014/main" val="4029742634"/>
                  </a:ext>
                </a:extLst>
              </a:tr>
              <a:tr h="712047">
                <a:tc>
                  <a:txBody>
                    <a:bodyPr/>
                    <a:lstStyle/>
                    <a:p>
                      <a:pPr algn="ctr"/>
                      <a:r>
                        <a:rPr kumimoji="1" lang="ja-JP" altLang="ja-JP" sz="1800" b="1" kern="1200" dirty="0">
                          <a:solidFill>
                            <a:schemeClr val="dk1"/>
                          </a:solidFill>
                          <a:effectLst/>
                          <a:latin typeface="+mn-lt"/>
                          <a:ea typeface="+mn-ea"/>
                          <a:cs typeface="+mn-cs"/>
                        </a:rPr>
                        <a:t>令和２年</a:t>
                      </a:r>
                      <a:endParaRPr kumimoji="1" lang="en-US" altLang="ja-JP" sz="1800" b="1" kern="1200" dirty="0">
                        <a:solidFill>
                          <a:schemeClr val="dk1"/>
                        </a:solidFill>
                        <a:effectLst/>
                        <a:latin typeface="+mn-lt"/>
                        <a:ea typeface="+mn-ea"/>
                        <a:cs typeface="+mn-cs"/>
                      </a:endParaRPr>
                    </a:p>
                    <a:p>
                      <a:pPr algn="ctr"/>
                      <a:r>
                        <a:rPr kumimoji="1" lang="ja-JP" altLang="ja-JP" sz="1800" b="1" kern="1200" dirty="0">
                          <a:solidFill>
                            <a:schemeClr val="dk1"/>
                          </a:solidFill>
                          <a:effectLst/>
                          <a:latin typeface="+mn-lt"/>
                          <a:ea typeface="+mn-ea"/>
                          <a:cs typeface="+mn-cs"/>
                        </a:rPr>
                        <a:t>４月３日</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アセトニトリル</a:t>
                      </a:r>
                      <a:r>
                        <a:rPr kumimoji="1" lang="ja-JP" altLang="en-US" sz="1800" b="1" kern="1200" dirty="0">
                          <a:solidFill>
                            <a:schemeClr val="dk1"/>
                          </a:solidFill>
                          <a:effectLst/>
                          <a:latin typeface="+mn-lt"/>
                          <a:ea typeface="+mn-ea"/>
                          <a:cs typeface="+mn-cs"/>
                        </a:rPr>
                        <a:t>（劇物）</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研究開発用に使用しているアセトニトリル４．１Ｌ</a:t>
                      </a:r>
                      <a:r>
                        <a:rPr kumimoji="1" lang="ja-JP" altLang="en-US" sz="1800" b="1" kern="1200" dirty="0">
                          <a:solidFill>
                            <a:schemeClr val="dk1"/>
                          </a:solidFill>
                          <a:effectLst/>
                          <a:latin typeface="+mn-lt"/>
                          <a:ea typeface="+mn-ea"/>
                          <a:cs typeface="+mn-cs"/>
                        </a:rPr>
                        <a:t>を紛失。</a:t>
                      </a:r>
                      <a:endParaRPr kumimoji="1" lang="ja-JP" altLang="en-US" b="1" dirty="0"/>
                    </a:p>
                  </a:txBody>
                  <a:tcPr/>
                </a:tc>
                <a:extLst>
                  <a:ext uri="{0D108BD9-81ED-4DB2-BD59-A6C34878D82A}">
                    <a16:rowId xmlns:a16="http://schemas.microsoft.com/office/drawing/2014/main" val="2403563246"/>
                  </a:ext>
                </a:extLst>
              </a:tr>
              <a:tr h="0">
                <a:tc>
                  <a:txBody>
                    <a:bodyPr/>
                    <a:lstStyle/>
                    <a:p>
                      <a:pPr algn="ctr"/>
                      <a:r>
                        <a:rPr kumimoji="1" lang="ja-JP" altLang="ja-JP" sz="1800" b="1" kern="1200" dirty="0">
                          <a:solidFill>
                            <a:schemeClr val="dk1"/>
                          </a:solidFill>
                          <a:effectLst/>
                          <a:latin typeface="+mn-lt"/>
                          <a:ea typeface="+mn-ea"/>
                          <a:cs typeface="+mn-cs"/>
                        </a:rPr>
                        <a:t>令和３年</a:t>
                      </a:r>
                      <a:endParaRPr kumimoji="1" lang="en-US" altLang="ja-JP" sz="1800" b="1" kern="1200" dirty="0">
                        <a:solidFill>
                          <a:schemeClr val="dk1"/>
                        </a:solidFill>
                        <a:effectLst/>
                        <a:latin typeface="+mn-lt"/>
                        <a:ea typeface="+mn-ea"/>
                        <a:cs typeface="+mn-cs"/>
                      </a:endParaRPr>
                    </a:p>
                    <a:p>
                      <a:pPr algn="ctr"/>
                      <a:r>
                        <a:rPr kumimoji="1" lang="ja-JP" altLang="ja-JP" sz="1800" b="1" kern="1200" dirty="0">
                          <a:solidFill>
                            <a:schemeClr val="dk1"/>
                          </a:solidFill>
                          <a:effectLst/>
                          <a:latin typeface="+mn-lt"/>
                          <a:ea typeface="+mn-ea"/>
                          <a:cs typeface="+mn-cs"/>
                        </a:rPr>
                        <a:t>１０月２１日</a:t>
                      </a:r>
                      <a:endParaRPr kumimoji="1" lang="ja-JP" altLang="en-US" b="1" dirty="0"/>
                    </a:p>
                  </a:txBody>
                  <a:tcPr/>
                </a:tc>
                <a:tc>
                  <a:txBody>
                    <a:bodyPr/>
                    <a:lstStyle/>
                    <a:p>
                      <a:r>
                        <a:rPr kumimoji="1" lang="ja-JP" altLang="en-US" sz="1800" b="1" i="0" kern="1200" dirty="0">
                          <a:solidFill>
                            <a:schemeClr val="dk1"/>
                          </a:solidFill>
                          <a:effectLst/>
                          <a:latin typeface="+mn-lt"/>
                          <a:ea typeface="+mn-ea"/>
                          <a:cs typeface="+mn-cs"/>
                        </a:rPr>
                        <a:t>シアン化カリウム</a:t>
                      </a:r>
                      <a:endParaRPr kumimoji="1" lang="en-US" altLang="ja-JP" sz="1800" b="1" i="0" kern="1200" dirty="0">
                        <a:solidFill>
                          <a:schemeClr val="dk1"/>
                        </a:solidFill>
                        <a:effectLst/>
                        <a:latin typeface="+mn-lt"/>
                        <a:ea typeface="+mn-ea"/>
                        <a:cs typeface="+mn-cs"/>
                      </a:endParaRPr>
                    </a:p>
                    <a:p>
                      <a:r>
                        <a:rPr kumimoji="1" lang="ja-JP" altLang="en-US" sz="1800" b="1" i="0" kern="1200" dirty="0">
                          <a:solidFill>
                            <a:schemeClr val="dk1"/>
                          </a:solidFill>
                          <a:effectLst/>
                          <a:latin typeface="+mn-lt"/>
                          <a:ea typeface="+mn-ea"/>
                          <a:cs typeface="+mn-cs"/>
                        </a:rPr>
                        <a:t>（毒物）</a:t>
                      </a:r>
                      <a:endParaRPr kumimoji="1" lang="ja-JP" altLang="en-US" b="1" dirty="0"/>
                    </a:p>
                  </a:txBody>
                  <a:tcPr/>
                </a:tc>
                <a:tc>
                  <a:txBody>
                    <a:bodyPr/>
                    <a:lstStyle/>
                    <a:p>
                      <a:r>
                        <a:rPr kumimoji="1" lang="ja-JP" altLang="ja-JP" sz="1800" b="1" kern="1200" dirty="0">
                          <a:solidFill>
                            <a:schemeClr val="dk1"/>
                          </a:solidFill>
                          <a:effectLst/>
                          <a:latin typeface="+mn-lt"/>
                          <a:ea typeface="+mn-ea"/>
                          <a:cs typeface="+mn-cs"/>
                        </a:rPr>
                        <a:t>毒物である青酸カリの水溶液を誤って下水に流してしまった</a:t>
                      </a:r>
                      <a:r>
                        <a:rPr kumimoji="1" lang="ja-JP" altLang="en-US" sz="1800" b="1" kern="1200" dirty="0">
                          <a:solidFill>
                            <a:schemeClr val="dk1"/>
                          </a:solidFill>
                          <a:effectLst/>
                          <a:latin typeface="+mn-lt"/>
                          <a:ea typeface="+mn-ea"/>
                          <a:cs typeface="+mn-cs"/>
                        </a:rPr>
                        <a:t>。</a:t>
                      </a:r>
                      <a:endParaRPr kumimoji="1" lang="ja-JP" altLang="en-US" b="1" dirty="0"/>
                    </a:p>
                  </a:txBody>
                  <a:tcPr/>
                </a:tc>
                <a:extLst>
                  <a:ext uri="{0D108BD9-81ED-4DB2-BD59-A6C34878D82A}">
                    <a16:rowId xmlns:a16="http://schemas.microsoft.com/office/drawing/2014/main" val="1882263344"/>
                  </a:ext>
                </a:extLst>
              </a:tr>
              <a:tr h="839401">
                <a:tc>
                  <a:txBody>
                    <a:bodyPr/>
                    <a:lstStyle/>
                    <a:p>
                      <a:pPr algn="ctr"/>
                      <a:r>
                        <a:rPr kumimoji="1" lang="ja-JP" altLang="en-US" b="1" dirty="0"/>
                        <a:t>令和６年</a:t>
                      </a:r>
                      <a:endParaRPr kumimoji="1" lang="en-US" altLang="ja-JP" b="1" dirty="0"/>
                    </a:p>
                    <a:p>
                      <a:pPr algn="ctr"/>
                      <a:r>
                        <a:rPr kumimoji="1" lang="ja-JP" altLang="en-US" b="1" dirty="0"/>
                        <a:t>３月２８日</a:t>
                      </a:r>
                    </a:p>
                  </a:txBody>
                  <a:tcPr/>
                </a:tc>
                <a:tc>
                  <a:txBody>
                    <a:bodyPr/>
                    <a:lstStyle/>
                    <a:p>
                      <a:r>
                        <a:rPr kumimoji="1" lang="ja-JP" altLang="ja-JP" sz="1800" b="1" kern="1200" dirty="0">
                          <a:solidFill>
                            <a:schemeClr val="dk1"/>
                          </a:solidFill>
                          <a:effectLst/>
                          <a:latin typeface="+mn-lt"/>
                          <a:ea typeface="+mn-ea"/>
                          <a:cs typeface="+mn-cs"/>
                        </a:rPr>
                        <a:t>硫酸</a:t>
                      </a:r>
                      <a:r>
                        <a:rPr kumimoji="1" lang="ja-JP" altLang="en-US" sz="1800" b="1" kern="1200" dirty="0">
                          <a:solidFill>
                            <a:schemeClr val="dk1"/>
                          </a:solidFill>
                          <a:effectLst/>
                          <a:latin typeface="+mn-lt"/>
                          <a:ea typeface="+mn-ea"/>
                          <a:cs typeface="+mn-cs"/>
                        </a:rPr>
                        <a:t>（劇物）</a:t>
                      </a:r>
                      <a:endParaRPr kumimoji="1" lang="ja-JP" altLang="en-US" b="1" dirty="0"/>
                    </a:p>
                  </a:txBody>
                  <a:tcPr/>
                </a:tc>
                <a:tc>
                  <a:txBody>
                    <a:bodyPr/>
                    <a:lstStyle/>
                    <a:p>
                      <a:r>
                        <a:rPr kumimoji="1" lang="ja-JP" altLang="en-US" b="1" dirty="0"/>
                        <a:t>タンクローリーからタンクに濃硫酸を移し替え後、ホースに付着した濃硫酸を道路上に漏洩。</a:t>
                      </a:r>
                      <a:endParaRPr kumimoji="1" lang="en-US" altLang="ja-JP" b="1" dirty="0"/>
                    </a:p>
                  </a:txBody>
                  <a:tcPr/>
                </a:tc>
                <a:extLst>
                  <a:ext uri="{0D108BD9-81ED-4DB2-BD59-A6C34878D82A}">
                    <a16:rowId xmlns:a16="http://schemas.microsoft.com/office/drawing/2014/main" val="3497991506"/>
                  </a:ext>
                </a:extLst>
              </a:tr>
            </a:tbl>
          </a:graphicData>
        </a:graphic>
      </p:graphicFrame>
      <p:sp>
        <p:nvSpPr>
          <p:cNvPr id="4" name="タイトル 4">
            <a:extLst>
              <a:ext uri="{FF2B5EF4-FFF2-40B4-BE49-F238E27FC236}">
                <a16:creationId xmlns:a16="http://schemas.microsoft.com/office/drawing/2014/main" id="{7215AEDC-B666-4C35-BDEA-754061B4307D}"/>
              </a:ext>
            </a:extLst>
          </p:cNvPr>
          <p:cNvSpPr txBox="1">
            <a:spLocks/>
          </p:cNvSpPr>
          <p:nvPr/>
        </p:nvSpPr>
        <p:spPr>
          <a:xfrm>
            <a:off x="827584" y="384869"/>
            <a:ext cx="7272808" cy="739875"/>
          </a:xfrm>
          <a:prstGeom prst="rect">
            <a:avLst/>
          </a:prstGeom>
          <a:solidFill>
            <a:schemeClr val="tx2">
              <a:lumMod val="20000"/>
              <a:lumOff val="8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4400" dirty="0">
                <a:latin typeface="ＭＳ ゴシック" panose="020B0609070205080204" pitchFamily="49" charset="-128"/>
                <a:ea typeface="ＭＳ ゴシック" panose="020B0609070205080204" pitchFamily="49" charset="-128"/>
              </a:rPr>
              <a:t>毒物・劇物の事故例一部（京都市内）</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28016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コンテンツ プレースホルダ 2"/>
          <p:cNvSpPr>
            <a:spLocks noGrp="1"/>
          </p:cNvSpPr>
          <p:nvPr>
            <p:ph idx="1"/>
          </p:nvPr>
        </p:nvSpPr>
        <p:spPr>
          <a:xfrm>
            <a:off x="468313" y="1628701"/>
            <a:ext cx="8229600" cy="2592387"/>
          </a:xfrm>
        </p:spPr>
        <p:txBody>
          <a:bodyPr>
            <a:normAutofit lnSpcReduction="10000"/>
          </a:bodyPr>
          <a:lstStyle/>
          <a:p>
            <a:pPr eaLnBrk="1" hangingPunct="1">
              <a:lnSpc>
                <a:spcPct val="120000"/>
              </a:lnSpc>
              <a:buFont typeface="Georgia" pitchFamily="18" charset="0"/>
              <a:buBlip>
                <a:blip r:embed="rId3"/>
              </a:buBlip>
            </a:pPr>
            <a:r>
              <a:rPr lang="ja-JP" altLang="en-US" sz="2600" dirty="0"/>
              <a:t>不特定又は多数の人々に保健衛生上の危害が生じる恐れのある時は、直ちに消防機関等に届出し、危害防止のため必要な応急措置を講じなければならない。</a:t>
            </a:r>
          </a:p>
          <a:p>
            <a:pPr eaLnBrk="1" hangingPunct="1">
              <a:lnSpc>
                <a:spcPct val="120000"/>
              </a:lnSpc>
              <a:buFont typeface="Georgia" pitchFamily="18" charset="0"/>
              <a:buBlip>
                <a:blip r:embed="rId3"/>
              </a:buBlip>
            </a:pPr>
            <a:r>
              <a:rPr lang="ja-JP" altLang="en-US" sz="2600" dirty="0"/>
              <a:t>毒物又は劇物が盗難又は紛失した時は、直ちにその旨を警察署に届け出ること。</a:t>
            </a:r>
            <a:endParaRPr lang="en-US" altLang="ja-JP" sz="2600" dirty="0"/>
          </a:p>
          <a:p>
            <a:pPr eaLnBrk="1" hangingPunct="1">
              <a:lnSpc>
                <a:spcPct val="80000"/>
              </a:lnSpc>
            </a:pPr>
            <a:endParaRPr lang="en-US" altLang="ja-JP" sz="2600" dirty="0"/>
          </a:p>
          <a:p>
            <a:pPr eaLnBrk="1" hangingPunct="1">
              <a:lnSpc>
                <a:spcPct val="80000"/>
              </a:lnSpc>
              <a:buFont typeface="Georgia" pitchFamily="18" charset="0"/>
              <a:buNone/>
            </a:pPr>
            <a:endParaRPr lang="ja-JP" altLang="en-US" sz="2600" dirty="0"/>
          </a:p>
        </p:txBody>
      </p:sp>
      <p:sp>
        <p:nvSpPr>
          <p:cNvPr id="60420" name="Text Box 7"/>
          <p:cNvSpPr txBox="1">
            <a:spLocks noChangeArrowheads="1"/>
          </p:cNvSpPr>
          <p:nvPr/>
        </p:nvSpPr>
        <p:spPr bwMode="auto">
          <a:xfrm>
            <a:off x="5005388" y="977355"/>
            <a:ext cx="3743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dirty="0">
                <a:solidFill>
                  <a:schemeClr val="tx2"/>
                </a:solidFill>
                <a:latin typeface="Arial" pitchFamily="34" charset="0"/>
              </a:rPr>
              <a:t>（法第１６条の２）</a:t>
            </a:r>
          </a:p>
        </p:txBody>
      </p:sp>
      <p:graphicFrame>
        <p:nvGraphicFramePr>
          <p:cNvPr id="7" name="表 6"/>
          <p:cNvGraphicFramePr>
            <a:graphicFrameLocks noGrp="1"/>
          </p:cNvGraphicFramePr>
          <p:nvPr>
            <p:extLst>
              <p:ext uri="{D42A27DB-BD31-4B8C-83A1-F6EECF244321}">
                <p14:modId xmlns:p14="http://schemas.microsoft.com/office/powerpoint/2010/main" val="3140637977"/>
              </p:ext>
            </p:extLst>
          </p:nvPr>
        </p:nvGraphicFramePr>
        <p:xfrm>
          <a:off x="46037" y="4547112"/>
          <a:ext cx="9074152" cy="2103438"/>
        </p:xfrm>
        <a:graphic>
          <a:graphicData uri="http://schemas.openxmlformats.org/drawingml/2006/table">
            <a:tbl>
              <a:tblPr firstRow="1" bandRow="1">
                <a:tableStyleId>{5C22544A-7EE6-4342-B048-85BDC9FD1C3A}</a:tableStyleId>
              </a:tblPr>
              <a:tblGrid>
                <a:gridCol w="3166737">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5087">
                  <a:extLst>
                    <a:ext uri="{9D8B030D-6E8A-4147-A177-3AD203B41FA5}">
                      <a16:colId xmlns:a16="http://schemas.microsoft.com/office/drawing/2014/main" val="20002"/>
                    </a:ext>
                  </a:extLst>
                </a:gridCol>
              </a:tblGrid>
              <a:tr h="701146">
                <a:tc>
                  <a:txBody>
                    <a:bodyPr/>
                    <a:lstStyle/>
                    <a:p>
                      <a:r>
                        <a:rPr kumimoji="1" lang="ja-JP" altLang="en-US" sz="2000" dirty="0"/>
                        <a:t>中毒１１０番</a:t>
                      </a:r>
                    </a:p>
                  </a:txBody>
                  <a:tcPr marL="91447" marR="91447" marT="45727" marB="45727"/>
                </a:tc>
                <a:tc>
                  <a:txBody>
                    <a:bodyPr/>
                    <a:lstStyle/>
                    <a:p>
                      <a:r>
                        <a:rPr kumimoji="1" lang="ja-JP" altLang="en-US" sz="2000" dirty="0"/>
                        <a:t>一般向け</a:t>
                      </a:r>
                      <a:endParaRPr kumimoji="1" lang="en-US" altLang="ja-JP" sz="2000" dirty="0"/>
                    </a:p>
                    <a:p>
                      <a:r>
                        <a:rPr kumimoji="1" lang="ja-JP" altLang="en-US" sz="2000" dirty="0"/>
                        <a:t>（情報提供無料）</a:t>
                      </a:r>
                    </a:p>
                  </a:txBody>
                  <a:tcPr marL="91447" marR="91447" marT="45727" marB="45727"/>
                </a:tc>
                <a:tc>
                  <a:txBody>
                    <a:bodyPr/>
                    <a:lstStyle/>
                    <a:p>
                      <a:r>
                        <a:rPr kumimoji="1" lang="ja-JP" altLang="en-US" sz="2000" dirty="0"/>
                        <a:t>医療機関向け</a:t>
                      </a:r>
                      <a:endParaRPr kumimoji="1" lang="en-US" altLang="ja-JP" sz="2000" dirty="0"/>
                    </a:p>
                    <a:p>
                      <a:r>
                        <a:rPr kumimoji="1" lang="ja-JP" altLang="en-US" sz="2000" dirty="0"/>
                        <a:t>（１件</a:t>
                      </a:r>
                      <a:r>
                        <a:rPr kumimoji="1" lang="en-US" altLang="ja-JP" sz="2000" dirty="0"/>
                        <a:t>2000</a:t>
                      </a:r>
                      <a:r>
                        <a:rPr kumimoji="1" lang="ja-JP" altLang="en-US" sz="2000" dirty="0"/>
                        <a:t>円）</a:t>
                      </a:r>
                    </a:p>
                  </a:txBody>
                  <a:tcPr marL="91447" marR="91447" marT="45727" marB="45727"/>
                </a:tc>
                <a:extLst>
                  <a:ext uri="{0D108BD9-81ED-4DB2-BD59-A6C34878D82A}">
                    <a16:rowId xmlns:a16="http://schemas.microsoft.com/office/drawing/2014/main" val="10000"/>
                  </a:ext>
                </a:extLst>
              </a:tr>
              <a:tr h="701146">
                <a:tc>
                  <a:txBody>
                    <a:bodyPr/>
                    <a:lstStyle/>
                    <a:p>
                      <a:r>
                        <a:rPr kumimoji="1" lang="ja-JP" altLang="en-US" sz="2000" dirty="0"/>
                        <a:t>大阪 </a:t>
                      </a:r>
                      <a:endParaRPr kumimoji="1" lang="en-US" altLang="ja-JP" sz="2000" dirty="0"/>
                    </a:p>
                    <a:p>
                      <a:r>
                        <a:rPr kumimoji="1" lang="ja-JP" altLang="en-US" sz="1800" dirty="0">
                          <a:latin typeface="ＭＳ ゴシック" panose="020B0609070205080204" pitchFamily="49" charset="-128"/>
                          <a:ea typeface="ＭＳ ゴシック" panose="020B0609070205080204" pitchFamily="49" charset="-128"/>
                        </a:rPr>
                        <a:t>（３６５日２４時間対応）</a:t>
                      </a:r>
                    </a:p>
                  </a:txBody>
                  <a:tcPr marL="91447" marR="91447" marT="45727" marB="45727"/>
                </a:tc>
                <a:tc>
                  <a:txBody>
                    <a:bodyPr/>
                    <a:lstStyle/>
                    <a:p>
                      <a:r>
                        <a:rPr kumimoji="1" lang="ja-JP" altLang="en-US" sz="1800" dirty="0"/>
                        <a:t>０７２－７２７－２４９９</a:t>
                      </a:r>
                    </a:p>
                  </a:txBody>
                  <a:tcPr marL="91447" marR="91447" marT="45727" marB="45727"/>
                </a:tc>
                <a:tc>
                  <a:txBody>
                    <a:bodyPr/>
                    <a:lstStyle/>
                    <a:p>
                      <a:r>
                        <a:rPr kumimoji="1" lang="ja-JP" altLang="en-US" sz="1800" dirty="0"/>
                        <a:t>０７２－７２６－９９２３</a:t>
                      </a:r>
                    </a:p>
                  </a:txBody>
                  <a:tcPr marL="91447" marR="91447" marT="45727" marB="45727"/>
                </a:tc>
                <a:extLst>
                  <a:ext uri="{0D108BD9-81ED-4DB2-BD59-A6C34878D82A}">
                    <a16:rowId xmlns:a16="http://schemas.microsoft.com/office/drawing/2014/main" val="10001"/>
                  </a:ext>
                </a:extLst>
              </a:tr>
              <a:tr h="701146">
                <a:tc>
                  <a:txBody>
                    <a:bodyPr/>
                    <a:lstStyle/>
                    <a:p>
                      <a:r>
                        <a:rPr kumimoji="1" lang="ja-JP" altLang="en-US" sz="2000" dirty="0"/>
                        <a:t>つくば</a:t>
                      </a:r>
                      <a:endParaRPr kumimoji="1" lang="en-US" altLang="ja-JP" sz="2000" dirty="0"/>
                    </a:p>
                    <a:p>
                      <a:r>
                        <a:rPr kumimoji="1" lang="ja-JP" altLang="en-US" sz="1800" dirty="0"/>
                        <a:t>（３６５日：９時～２１時）</a:t>
                      </a:r>
                    </a:p>
                  </a:txBody>
                  <a:tcPr marL="91447" marR="91447" marT="45727" marB="45727"/>
                </a:tc>
                <a:tc>
                  <a:txBody>
                    <a:bodyPr/>
                    <a:lstStyle/>
                    <a:p>
                      <a:r>
                        <a:rPr kumimoji="1" lang="ja-JP" altLang="en-US" sz="1800" dirty="0"/>
                        <a:t>０２９－８５２－９９９９</a:t>
                      </a:r>
                    </a:p>
                  </a:txBody>
                  <a:tcPr marL="91447" marR="91447" marT="45727" marB="45727"/>
                </a:tc>
                <a:tc>
                  <a:txBody>
                    <a:bodyPr/>
                    <a:lstStyle/>
                    <a:p>
                      <a:r>
                        <a:rPr kumimoji="1" lang="ja-JP" altLang="en-US" sz="1800" dirty="0"/>
                        <a:t>０２９－８５１－９９９９</a:t>
                      </a:r>
                    </a:p>
                  </a:txBody>
                  <a:tcPr marL="91447" marR="91447" marT="45727" marB="45727"/>
                </a:tc>
                <a:extLst>
                  <a:ext uri="{0D108BD9-81ED-4DB2-BD59-A6C34878D82A}">
                    <a16:rowId xmlns:a16="http://schemas.microsoft.com/office/drawing/2014/main" val="10002"/>
                  </a:ext>
                </a:extLst>
              </a:tr>
            </a:tbl>
          </a:graphicData>
        </a:graphic>
      </p:graphicFrame>
      <p:sp>
        <p:nvSpPr>
          <p:cNvPr id="8" name="コンテンツ プレースホルダ 2"/>
          <p:cNvSpPr txBox="1">
            <a:spLocks/>
          </p:cNvSpPr>
          <p:nvPr/>
        </p:nvSpPr>
        <p:spPr bwMode="auto">
          <a:xfrm>
            <a:off x="178368" y="4148881"/>
            <a:ext cx="9074152" cy="576263"/>
          </a:xfrm>
          <a:prstGeom prst="rect">
            <a:avLst/>
          </a:prstGeom>
          <a:noFill/>
          <a:ln w="9525">
            <a:noFill/>
            <a:miter lim="800000"/>
            <a:headEnd/>
            <a:tailEnd/>
          </a:ln>
        </p:spPr>
        <p:txBody>
          <a:bodyPr/>
          <a:lstStyle/>
          <a:p>
            <a:pPr marL="342900" indent="-342900">
              <a:lnSpc>
                <a:spcPct val="80000"/>
              </a:lnSpc>
              <a:spcBef>
                <a:spcPct val="20000"/>
              </a:spcBef>
              <a:defRPr/>
            </a:pPr>
            <a:r>
              <a:rPr lang="ja-JP" altLang="en-US" sz="2600" dirty="0">
                <a:latin typeface="+mn-lt"/>
                <a:ea typeface="+mn-ea"/>
              </a:rPr>
              <a:t>◇財団法人　日本中毒情報センター  </a:t>
            </a:r>
            <a:r>
              <a:rPr lang="ja-JP" altLang="en-US" sz="2000" dirty="0">
                <a:latin typeface="+mn-lt"/>
                <a:ea typeface="+mn-ea"/>
              </a:rPr>
              <a:t>（</a:t>
            </a:r>
            <a:r>
              <a:rPr lang="en-US" altLang="ja-JP" sz="2000" dirty="0">
                <a:latin typeface="+mn-lt"/>
                <a:ea typeface="+mn-ea"/>
              </a:rPr>
              <a:t>http://www.j-poison-ic.or.jp</a:t>
            </a:r>
            <a:r>
              <a:rPr lang="ja-JP" altLang="en-US" sz="2000" dirty="0">
                <a:latin typeface="+mn-lt"/>
                <a:ea typeface="+mn-ea"/>
              </a:rPr>
              <a:t>）</a:t>
            </a:r>
            <a:endParaRPr lang="en-US" altLang="ja-JP" sz="2000" dirty="0">
              <a:latin typeface="+mn-lt"/>
              <a:ea typeface="+mn-ea"/>
            </a:endParaRPr>
          </a:p>
          <a:p>
            <a:pPr marL="342900" indent="-342900">
              <a:lnSpc>
                <a:spcPct val="80000"/>
              </a:lnSpc>
              <a:spcBef>
                <a:spcPct val="20000"/>
              </a:spcBef>
              <a:buFont typeface="Georgia" pitchFamily="18" charset="0"/>
              <a:buNone/>
              <a:defRPr/>
            </a:pPr>
            <a:r>
              <a:rPr lang="en-US" altLang="ja-JP" sz="2600" dirty="0">
                <a:latin typeface="+mn-lt"/>
                <a:ea typeface="+mn-ea"/>
              </a:rPr>
              <a:t> </a:t>
            </a:r>
            <a:endParaRPr lang="ja-JP" altLang="en-US" sz="2600" dirty="0">
              <a:latin typeface="+mn-lt"/>
              <a:ea typeface="+mn-ea"/>
            </a:endParaRPr>
          </a:p>
        </p:txBody>
      </p:sp>
      <p:sp>
        <p:nvSpPr>
          <p:cNvPr id="9" name="タイトル 1"/>
          <p:cNvSpPr txBox="1">
            <a:spLocks/>
          </p:cNvSpPr>
          <p:nvPr/>
        </p:nvSpPr>
        <p:spPr>
          <a:xfrm>
            <a:off x="313531" y="144115"/>
            <a:ext cx="8229600" cy="836613"/>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latin typeface="ＭＳ ゴシック" panose="020B0609070205080204" pitchFamily="49" charset="-128"/>
                <a:ea typeface="ＭＳ ゴシック" panose="020B0609070205080204" pitchFamily="49" charset="-128"/>
              </a:rPr>
              <a:t>事故の際の措置</a:t>
            </a:r>
          </a:p>
        </p:txBody>
      </p:sp>
    </p:spTree>
    <p:extLst>
      <p:ext uri="{BB962C8B-B14F-4D97-AF65-F5344CB8AC3E}">
        <p14:creationId xmlns:p14="http://schemas.microsoft.com/office/powerpoint/2010/main" val="390997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normAutofit/>
          </a:bodyPr>
          <a:lstStyle/>
          <a:p>
            <a:r>
              <a:rPr kumimoji="1" lang="ja-JP" altLang="en-US" sz="5400" dirty="0">
                <a:latin typeface="ＭＳ ゴシック" panose="020B0609070205080204" pitchFamily="49" charset="-128"/>
                <a:ea typeface="ＭＳ ゴシック" panose="020B0609070205080204" pitchFamily="49" charset="-128"/>
              </a:rPr>
              <a:t>毒物劇物の定義</a:t>
            </a:r>
          </a:p>
        </p:txBody>
      </p:sp>
      <p:sp>
        <p:nvSpPr>
          <p:cNvPr id="3" name="コンテンツ プレースホルダー 2"/>
          <p:cNvSpPr>
            <a:spLocks noGrp="1"/>
          </p:cNvSpPr>
          <p:nvPr>
            <p:ph idx="1"/>
          </p:nvPr>
        </p:nvSpPr>
        <p:spPr>
          <a:xfrm>
            <a:off x="251520" y="2060848"/>
            <a:ext cx="8568952" cy="4623603"/>
          </a:xfrm>
        </p:spPr>
        <p:txBody>
          <a:bodyPr>
            <a:normAutofit/>
          </a:bodyPr>
          <a:lstStyle/>
          <a:p>
            <a:pPr>
              <a:lnSpc>
                <a:spcPct val="150000"/>
              </a:lnSpc>
              <a:buFont typeface="Wingdings" panose="05000000000000000000" pitchFamily="2" charset="2"/>
              <a:buChar char="u"/>
            </a:pPr>
            <a:r>
              <a:rPr lang="ja-JP" altLang="en-US" b="1" dirty="0"/>
              <a:t>毒物及び劇物とは、別表で規定されるものであって、</a:t>
            </a:r>
            <a:r>
              <a:rPr lang="ja-JP" altLang="en-US" b="1" dirty="0">
                <a:solidFill>
                  <a:srgbClr val="FF0000"/>
                </a:solidFill>
              </a:rPr>
              <a:t>医薬品及び医薬部外品以外</a:t>
            </a:r>
            <a:r>
              <a:rPr lang="ja-JP" altLang="en-US" b="1" dirty="0"/>
              <a:t>のもの。</a:t>
            </a:r>
            <a:endParaRPr lang="en-US" altLang="ja-JP" b="1" dirty="0"/>
          </a:p>
          <a:p>
            <a:pPr marL="0" indent="0">
              <a:lnSpc>
                <a:spcPct val="150000"/>
              </a:lnSpc>
              <a:buNone/>
            </a:pPr>
            <a:r>
              <a:rPr lang="ja-JP" altLang="en-US" b="1" dirty="0"/>
              <a:t>　（毒物及び劇物指定令でも規定されています。）</a:t>
            </a:r>
            <a:endParaRPr lang="en-US" altLang="ja-JP" b="1" dirty="0"/>
          </a:p>
          <a:p>
            <a:pPr>
              <a:lnSpc>
                <a:spcPct val="150000"/>
              </a:lnSpc>
              <a:buFont typeface="Wingdings" panose="05000000000000000000" pitchFamily="2" charset="2"/>
              <a:buChar char="u"/>
            </a:pPr>
            <a:r>
              <a:rPr lang="ja-JP" altLang="en-US" b="1" dirty="0"/>
              <a:t>特定毒物とは、</a:t>
            </a:r>
            <a:r>
              <a:rPr lang="ja-JP" altLang="en-US" b="1" dirty="0">
                <a:solidFill>
                  <a:srgbClr val="FF0000"/>
                </a:solidFill>
              </a:rPr>
              <a:t>毒物の中でも特に毒性が強く</a:t>
            </a:r>
            <a:r>
              <a:rPr lang="ja-JP" altLang="en-US" b="1" dirty="0"/>
              <a:t>、別表に規定されるもの。</a:t>
            </a:r>
          </a:p>
        </p:txBody>
      </p:sp>
      <p:sp>
        <p:nvSpPr>
          <p:cNvPr id="5" name="正方形/長方形 4"/>
          <p:cNvSpPr/>
          <p:nvPr/>
        </p:nvSpPr>
        <p:spPr>
          <a:xfrm>
            <a:off x="4355976" y="4941168"/>
            <a:ext cx="266429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（法第２条）</a:t>
            </a:r>
          </a:p>
        </p:txBody>
      </p:sp>
    </p:spTree>
    <p:extLst>
      <p:ext uri="{BB962C8B-B14F-4D97-AF65-F5344CB8AC3E}">
        <p14:creationId xmlns:p14="http://schemas.microsoft.com/office/powerpoint/2010/main" val="98242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271922"/>
          </a:xfrm>
        </p:spPr>
        <p:txBody>
          <a:bodyPr>
            <a:normAutofit/>
          </a:bodyPr>
          <a:lstStyle/>
          <a:p>
            <a:r>
              <a:rPr lang="ja-JP" altLang="en-US" sz="4000" b="1" dirty="0">
                <a:latin typeface="ＭＳ 明朝" panose="02020609040205080304" pitchFamily="17" charset="-128"/>
                <a:ea typeface="ＭＳ 明朝" panose="02020609040205080304" pitchFamily="17" charset="-128"/>
              </a:rPr>
              <a:t>特定の物質が毒物又は劇物に該当するかどうか知りたいがどうすれば調べられる？</a:t>
            </a:r>
          </a:p>
        </p:txBody>
      </p:sp>
      <p:pic>
        <p:nvPicPr>
          <p:cNvPr id="5" name="Picture 2" descr="はてなマークを浮かべる女性の顔のイラスト | フリー素材 ...">
            <a:extLst>
              <a:ext uri="{FF2B5EF4-FFF2-40B4-BE49-F238E27FC236}">
                <a16:creationId xmlns:a16="http://schemas.microsoft.com/office/drawing/2014/main" id="{EA3EB62E-34A0-4910-A643-F79126F5C6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290" y="4206184"/>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1B4A4934-F8C4-404D-9B8D-A517BF7A23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900598"/>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9E8A900B-DE8E-437B-ADFB-EBE51AE70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568" y="1190754"/>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30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コンテンツ プレースホルダ 2"/>
          <p:cNvSpPr txBox="1">
            <a:spLocks/>
          </p:cNvSpPr>
          <p:nvPr/>
        </p:nvSpPr>
        <p:spPr bwMode="auto">
          <a:xfrm>
            <a:off x="294013" y="1844675"/>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130000"/>
              </a:lnSpc>
              <a:spcBef>
                <a:spcPts val="300"/>
              </a:spcBef>
              <a:buClr>
                <a:srgbClr val="1B587C"/>
              </a:buClr>
              <a:buFont typeface="Georgia" pitchFamily="18" charset="0"/>
              <a:buNone/>
            </a:pPr>
            <a:r>
              <a:rPr lang="ja-JP" altLang="en-US" sz="2800"/>
              <a:t>　　</a:t>
            </a:r>
          </a:p>
        </p:txBody>
      </p:sp>
      <p:sp>
        <p:nvSpPr>
          <p:cNvPr id="12291" name="Rectangle 2"/>
          <p:cNvSpPr>
            <a:spLocks noGrp="1"/>
          </p:cNvSpPr>
          <p:nvPr>
            <p:ph type="title"/>
          </p:nvPr>
        </p:nvSpPr>
        <p:spPr>
          <a:xfrm>
            <a:off x="69163" y="1701304"/>
            <a:ext cx="8679301" cy="863600"/>
          </a:xfrm>
        </p:spPr>
        <p:txBody>
          <a:bodyPr rtlCol="0">
            <a:normAutofit fontScale="90000"/>
          </a:bodyPr>
          <a:lstStyle/>
          <a:p>
            <a:pPr algn="ctr" eaLnBrk="1" fontAlgn="auto" hangingPunct="1">
              <a:spcAft>
                <a:spcPts val="0"/>
              </a:spcAft>
              <a:defRPr/>
            </a:pPr>
            <a:r>
              <a:rPr lang="ja-JP" altLang="en-US" dirty="0">
                <a:solidFill>
                  <a:srgbClr val="F33C1D"/>
                </a:solidFill>
                <a:latin typeface="HGP創英角ﾎﾟｯﾌﾟ体" pitchFamily="50" charset="-128"/>
                <a:ea typeface="HGP創英角ﾎﾟｯﾌﾟ体" pitchFamily="50" charset="-128"/>
              </a:rPr>
              <a:t>参考　</a:t>
            </a:r>
            <a:r>
              <a:rPr lang="ja-JP" altLang="en-US" sz="5300" dirty="0">
                <a:latin typeface="ＭＳ ゴシック" panose="020B0609070205080204" pitchFamily="49" charset="-128"/>
                <a:ea typeface="ＭＳ ゴシック" panose="020B0609070205080204" pitchFamily="49" charset="-128"/>
              </a:rPr>
              <a:t>毒物劇物に該当するか調べるには</a:t>
            </a:r>
            <a:br>
              <a:rPr lang="ja-JP" altLang="en-US" dirty="0"/>
            </a:br>
            <a:r>
              <a:rPr lang="ja-JP" altLang="en-US" sz="3600" dirty="0">
                <a:solidFill>
                  <a:srgbClr val="FF3399"/>
                </a:solidFill>
              </a:rPr>
              <a:t>　</a:t>
            </a:r>
            <a:endParaRPr lang="ja-JP" altLang="en-US" dirty="0"/>
          </a:p>
        </p:txBody>
      </p:sp>
      <p:sp>
        <p:nvSpPr>
          <p:cNvPr id="26628" name="Rectangle 1"/>
          <p:cNvSpPr>
            <a:spLocks noChangeArrowheads="1"/>
          </p:cNvSpPr>
          <p:nvPr/>
        </p:nvSpPr>
        <p:spPr bwMode="auto">
          <a:xfrm>
            <a:off x="323528" y="2156078"/>
            <a:ext cx="864096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457200" indent="-457200">
              <a:buFont typeface="Wingdings" panose="05000000000000000000" pitchFamily="2" charset="2"/>
              <a:buChar char="Ø"/>
            </a:pPr>
            <a:r>
              <a:rPr lang="ja-JP" altLang="ja-JP" sz="2400" b="1" dirty="0"/>
              <a:t>扱う化学物質等が毒物劇物に該当するかどうか、</a:t>
            </a:r>
            <a:endParaRPr lang="en-US" altLang="ja-JP" sz="2400" b="1" dirty="0"/>
          </a:p>
          <a:p>
            <a:r>
              <a:rPr lang="ja-JP" altLang="en-US" sz="2400" b="1" dirty="0"/>
              <a:t>　　</a:t>
            </a:r>
            <a:r>
              <a:rPr lang="ja-JP" altLang="ja-JP" sz="2400" b="1" dirty="0"/>
              <a:t>まず毒物及び劇物取締法（</a:t>
            </a:r>
            <a:r>
              <a:rPr lang="ja-JP" altLang="ja-JP" sz="2400" b="1" dirty="0">
                <a:hlinkClick r:id="rId3"/>
              </a:rPr>
              <a:t>別表第一</a:t>
            </a:r>
            <a:r>
              <a:rPr lang="ja-JP" altLang="en-US" sz="2400" b="1" dirty="0"/>
              <a:t>、</a:t>
            </a:r>
            <a:r>
              <a:rPr lang="ja-JP" altLang="ja-JP" sz="2400" b="1" dirty="0">
                <a:hlinkClick r:id="rId4"/>
              </a:rPr>
              <a:t>別表第二</a:t>
            </a:r>
            <a:r>
              <a:rPr lang="ja-JP" altLang="ja-JP" sz="2400" b="1" dirty="0"/>
              <a:t>）及</a:t>
            </a:r>
            <a:r>
              <a:rPr lang="ja-JP" altLang="en-US" sz="2400" b="1" dirty="0"/>
              <a:t>　　　　　</a:t>
            </a:r>
            <a:endParaRPr lang="en-US" altLang="ja-JP" sz="2400" b="1" dirty="0"/>
          </a:p>
          <a:p>
            <a:r>
              <a:rPr lang="ja-JP" altLang="en-US" sz="2400" b="1" dirty="0"/>
              <a:t>　　</a:t>
            </a:r>
            <a:r>
              <a:rPr lang="ja-JP" altLang="ja-JP" sz="2400" b="1" dirty="0"/>
              <a:t>び毒物及び劇物指定令（第一条</a:t>
            </a:r>
            <a:r>
              <a:rPr lang="ja-JP" altLang="en-US" sz="2400" b="1" dirty="0"/>
              <a:t>、</a:t>
            </a:r>
            <a:r>
              <a:rPr lang="ja-JP" altLang="ja-JP" sz="2400" b="1" dirty="0"/>
              <a:t>第二条）を確認し</a:t>
            </a:r>
            <a:endParaRPr lang="en-US" altLang="ja-JP" sz="2400" b="1" dirty="0"/>
          </a:p>
          <a:p>
            <a:r>
              <a:rPr lang="ja-JP" altLang="en-US" sz="2400" b="1" dirty="0"/>
              <a:t>　　</a:t>
            </a:r>
            <a:r>
              <a:rPr lang="ja-JP" altLang="ja-JP" sz="2400" b="1" dirty="0" err="1"/>
              <a:t>て</a:t>
            </a:r>
            <a:r>
              <a:rPr lang="ja-JP" altLang="ja-JP" sz="2400" b="1" dirty="0"/>
              <a:t>ください。</a:t>
            </a:r>
          </a:p>
          <a:p>
            <a:pPr marL="457200" indent="-457200">
              <a:buFont typeface="Wingdings" panose="05000000000000000000" pitchFamily="2" charset="2"/>
              <a:buChar char="Ø"/>
            </a:pPr>
            <a:r>
              <a:rPr lang="ja-JP" altLang="ja-JP" sz="2400" b="1" dirty="0"/>
              <a:t>毒物及び劇物取締法</a:t>
            </a:r>
            <a:r>
              <a:rPr lang="ja-JP" altLang="en-US" sz="2400" b="1" dirty="0"/>
              <a:t>、</a:t>
            </a:r>
            <a:r>
              <a:rPr lang="ja-JP" altLang="ja-JP" sz="2400" b="1" dirty="0"/>
              <a:t>毒物及び劇物指定令については、</a:t>
            </a:r>
            <a:endParaRPr lang="en-US" altLang="ja-JP" sz="2400" b="1" dirty="0"/>
          </a:p>
          <a:p>
            <a:r>
              <a:rPr lang="ja-JP" altLang="en-US" sz="2400" b="1" dirty="0"/>
              <a:t>　　</a:t>
            </a:r>
            <a:r>
              <a:rPr lang="ja-JP" altLang="ja-JP" sz="2400" b="1" dirty="0">
                <a:hlinkClick r:id="rId5"/>
              </a:rPr>
              <a:t>厚生労働省法令等データベースシステム</a:t>
            </a:r>
            <a:r>
              <a:rPr lang="ja-JP" altLang="ja-JP" sz="2400" b="1" dirty="0"/>
              <a:t> より検索できます。</a:t>
            </a:r>
            <a:endParaRPr lang="en-US" altLang="ja-JP" sz="2400" b="1" dirty="0"/>
          </a:p>
          <a:p>
            <a:pPr marL="457200" indent="-457200">
              <a:buFont typeface="Wingdings" panose="05000000000000000000" pitchFamily="2" charset="2"/>
              <a:buChar char="Ø"/>
            </a:pPr>
            <a:r>
              <a:rPr lang="ja-JP" altLang="ja-JP" sz="2400" b="1" dirty="0"/>
              <a:t>また、一部の化合物については</a:t>
            </a:r>
            <a:r>
              <a:rPr lang="ja-JP" altLang="en-US" sz="2400" b="1" dirty="0"/>
              <a:t>、</a:t>
            </a:r>
            <a:r>
              <a:rPr lang="ja-JP" altLang="ja-JP" sz="2400" b="1" dirty="0">
                <a:hlinkClick r:id="rId6"/>
              </a:rPr>
              <a:t>国立医薬品食品衛生研究所  </a:t>
            </a:r>
            <a:endParaRPr lang="en-US" altLang="ja-JP" sz="2400" b="1" dirty="0"/>
          </a:p>
          <a:p>
            <a:r>
              <a:rPr lang="ja-JP" altLang="en-US" sz="2400" b="1" dirty="0"/>
              <a:t>　　　　○</a:t>
            </a:r>
            <a:r>
              <a:rPr lang="en-US" altLang="ja-JP" sz="2400" b="1" u="sng" dirty="0"/>
              <a:t>http://www.nihs.go.jp/law/dokugeki/dokugeki.html</a:t>
            </a:r>
          </a:p>
          <a:p>
            <a:pPr marL="457200" indent="-457200">
              <a:buFont typeface="Wingdings" panose="05000000000000000000" pitchFamily="2" charset="2"/>
              <a:buChar char="Ø"/>
            </a:pPr>
            <a:r>
              <a:rPr lang="ja-JP" altLang="en-US" sz="2400" b="1" dirty="0">
                <a:hlinkClick r:id="rId7"/>
              </a:rPr>
              <a:t>製品評価技術基盤機構　化学物質総合情報提供システム</a:t>
            </a:r>
            <a:endParaRPr lang="en-US" altLang="ja-JP" sz="2400" b="1" dirty="0"/>
          </a:p>
          <a:p>
            <a:r>
              <a:rPr lang="ja-JP" altLang="en-US" sz="2400" b="1" dirty="0"/>
              <a:t>　　〇</a:t>
            </a:r>
            <a:r>
              <a:rPr lang="en-US" altLang="ja-JP" sz="2400" b="1" dirty="0">
                <a:hlinkClick r:id="rId7">
                  <a:extLst>
                    <a:ext uri="{A12FA001-AC4F-418D-AE19-62706E023703}">
                      <ahyp:hlinkClr xmlns:ahyp="http://schemas.microsoft.com/office/drawing/2018/hyperlinkcolor" val="tx"/>
                    </a:ext>
                  </a:extLst>
                </a:hlinkClick>
              </a:rPr>
              <a:t>https://www.chem-info.nite.go.jp/chem/chrip/chrip_search/systemTop</a:t>
            </a:r>
            <a:endParaRPr lang="en-US" altLang="ja-JP" sz="2400" b="1" u="sng" dirty="0"/>
          </a:p>
          <a:p>
            <a:r>
              <a:rPr lang="ja-JP" altLang="en-US" sz="2400" b="1" dirty="0"/>
              <a:t>　　　　　　　　　　　</a:t>
            </a:r>
            <a:r>
              <a:rPr lang="ja-JP" altLang="ja-JP" sz="2400" b="1" dirty="0"/>
              <a:t>のデータベースより</a:t>
            </a:r>
            <a:r>
              <a:rPr lang="ja-JP" altLang="en-US" sz="2400" b="1" dirty="0"/>
              <a:t>、</a:t>
            </a:r>
            <a:r>
              <a:rPr lang="ja-JP" altLang="ja-JP" sz="2400" b="1" dirty="0"/>
              <a:t>検索することができます。</a:t>
            </a:r>
            <a:endParaRPr lang="en-US" altLang="ja-JP" sz="2400" b="1" dirty="0"/>
          </a:p>
          <a:p>
            <a:endParaRPr lang="en-US" altLang="ja-JP" sz="2400" b="1" u="sng" dirty="0"/>
          </a:p>
        </p:txBody>
      </p:sp>
    </p:spTree>
    <p:extLst>
      <p:ext uri="{BB962C8B-B14F-4D97-AF65-F5344CB8AC3E}">
        <p14:creationId xmlns:p14="http://schemas.microsoft.com/office/powerpoint/2010/main" val="399939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F5BAD60-F24F-4ACA-BE34-5F24E01AD36D}"/>
              </a:ext>
            </a:extLst>
          </p:cNvPr>
          <p:cNvSpPr txBox="1">
            <a:spLocks/>
          </p:cNvSpPr>
          <p:nvPr/>
        </p:nvSpPr>
        <p:spPr>
          <a:xfrm>
            <a:off x="759673" y="1412776"/>
            <a:ext cx="4820439"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b="1" dirty="0">
                <a:solidFill>
                  <a:prstClr val="black"/>
                </a:solidFill>
                <a:latin typeface="ＭＳ 明朝" panose="02020609040205080304" pitchFamily="17" charset="-128"/>
                <a:ea typeface="ＭＳ 明朝" panose="02020609040205080304" pitchFamily="17" charset="-128"/>
              </a:rPr>
              <a:t>よくある質問</a:t>
            </a:r>
            <a:endPar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7" name="コンテンツ プレースホルダー 6">
            <a:extLst>
              <a:ext uri="{FF2B5EF4-FFF2-40B4-BE49-F238E27FC236}">
                <a16:creationId xmlns:a16="http://schemas.microsoft.com/office/drawing/2014/main" id="{A7741945-801B-4013-88CF-41F96B35D6B3}"/>
              </a:ext>
            </a:extLst>
          </p:cNvPr>
          <p:cNvSpPr>
            <a:spLocks noGrp="1"/>
          </p:cNvSpPr>
          <p:nvPr>
            <p:ph idx="1"/>
          </p:nvPr>
        </p:nvSpPr>
        <p:spPr>
          <a:xfrm>
            <a:off x="628069" y="3070223"/>
            <a:ext cx="7886700" cy="2271922"/>
          </a:xfrm>
        </p:spPr>
        <p:txBody>
          <a:bodyPr>
            <a:normAutofit/>
          </a:bodyPr>
          <a:lstStyle/>
          <a:p>
            <a:r>
              <a:rPr lang="ja-JP" altLang="en-US" sz="4000" b="1" dirty="0">
                <a:latin typeface="ＭＳ 明朝" panose="02020609040205080304" pitchFamily="17" charset="-128"/>
                <a:ea typeface="ＭＳ 明朝" panose="02020609040205080304" pitchFamily="17" charset="-128"/>
              </a:rPr>
              <a:t>塩酸〇％が含まれている製剤を扱うが、塩酸が劇物に該当するため、製剤も劇物に該当する？</a:t>
            </a:r>
          </a:p>
        </p:txBody>
      </p:sp>
      <p:pic>
        <p:nvPicPr>
          <p:cNvPr id="5" name="Picture 2" descr="はてなマークを浮かべる女性の顔のイラスト | フリー素材 ...">
            <a:extLst>
              <a:ext uri="{FF2B5EF4-FFF2-40B4-BE49-F238E27FC236}">
                <a16:creationId xmlns:a16="http://schemas.microsoft.com/office/drawing/2014/main" id="{C8D5148C-9C0B-48E7-B359-9CAE76D07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809442"/>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j0290982[1]">
            <a:extLst>
              <a:ext uri="{FF2B5EF4-FFF2-40B4-BE49-F238E27FC236}">
                <a16:creationId xmlns:a16="http://schemas.microsoft.com/office/drawing/2014/main" id="{8E80C3C5-0DC8-4788-AE04-09954DA12F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69927"/>
            <a:ext cx="786013" cy="1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j0291041[1]">
            <a:extLst>
              <a:ext uri="{FF2B5EF4-FFF2-40B4-BE49-F238E27FC236}">
                <a16:creationId xmlns:a16="http://schemas.microsoft.com/office/drawing/2014/main" id="{B70D1FDF-C3DB-4EAE-8F78-B66E64EBC7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1301765"/>
            <a:ext cx="900759" cy="10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46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3A1FD20-B29B-4E6C-8319-75591B980466}"/>
              </a:ext>
            </a:extLst>
          </p:cNvPr>
          <p:cNvSpPr>
            <a:spLocks noGrp="1"/>
          </p:cNvSpPr>
          <p:nvPr>
            <p:ph idx="1"/>
          </p:nvPr>
        </p:nvSpPr>
        <p:spPr>
          <a:xfrm>
            <a:off x="431540" y="1484784"/>
            <a:ext cx="8280920" cy="4802185"/>
          </a:xfrm>
        </p:spPr>
        <p:txBody>
          <a:bodyPr>
            <a:noAutofit/>
          </a:bodyPr>
          <a:lstStyle/>
          <a:p>
            <a:pPr marL="0" indent="0" algn="l">
              <a:lnSpc>
                <a:spcPts val="2400"/>
              </a:lnSpc>
              <a:spcBef>
                <a:spcPts val="600"/>
              </a:spcBef>
              <a:buNone/>
            </a:pPr>
            <a:r>
              <a:rPr lang="ja-JP" altLang="en-US" b="1" i="0" u="none" strike="noStrike" baseline="0" dirty="0">
                <a:solidFill>
                  <a:srgbClr val="FF0000"/>
                </a:solidFill>
                <a:latin typeface="ＭＳ ゴシック" panose="020B0609070205080204" pitchFamily="49" charset="-128"/>
                <a:ea typeface="ＭＳ ゴシック" panose="020B0609070205080204" pitchFamily="49" charset="-128"/>
              </a:rPr>
              <a:t>① 物質名のみの指定</a:t>
            </a:r>
            <a:endParaRPr lang="en-US" altLang="ja-JP" b="1" i="0" u="none" strike="noStrike" baseline="0" dirty="0">
              <a:solidFill>
                <a:srgbClr val="FF0000"/>
              </a:solidFill>
              <a:latin typeface="ＭＳ ゴシック" panose="020B0609070205080204" pitchFamily="49" charset="-128"/>
              <a:ea typeface="ＭＳ ゴシック" panose="020B0609070205080204" pitchFamily="49" charset="-128"/>
            </a:endParaRPr>
          </a:p>
          <a:p>
            <a:pPr marL="0" indent="0" algn="l">
              <a:lnSpc>
                <a:spcPts val="2400"/>
              </a:lnSpc>
              <a:spcBef>
                <a:spcPts val="600"/>
              </a:spcBef>
              <a:buNone/>
            </a:pPr>
            <a:r>
              <a:rPr lang="ja-JP" altLang="en-US" sz="2400" b="1" i="0" u="none" strike="noStrike" baseline="0" dirty="0">
                <a:solidFill>
                  <a:srgbClr val="000000"/>
                </a:solidFill>
                <a:latin typeface="ＭＳ ゴシック" panose="020B0609070205080204" pitchFamily="49" charset="-128"/>
                <a:ea typeface="ＭＳ ゴシック" panose="020B0609070205080204" pitchFamily="49" charset="-128"/>
              </a:rPr>
              <a:t>⇒原体（化学的純品等）のみが対象</a:t>
            </a:r>
          </a:p>
          <a:p>
            <a:pPr marL="0" indent="0" algn="l">
              <a:lnSpc>
                <a:spcPts val="2400"/>
              </a:lnSpc>
              <a:spcBef>
                <a:spcPts val="600"/>
              </a:spcBef>
              <a:buNone/>
            </a:pPr>
            <a:r>
              <a:rPr lang="ja-JP" altLang="en-US" b="1" i="0" u="none" strike="noStrike" baseline="0" dirty="0">
                <a:solidFill>
                  <a:srgbClr val="FF0000"/>
                </a:solidFill>
                <a:latin typeface="ＭＳ ゴシック" panose="020B0609070205080204" pitchFamily="49" charset="-128"/>
                <a:ea typeface="ＭＳ ゴシック" panose="020B0609070205080204" pitchFamily="49" charset="-128"/>
              </a:rPr>
              <a:t>② ～を含有する製剤</a:t>
            </a:r>
          </a:p>
          <a:p>
            <a:pPr marL="0" indent="0" algn="l">
              <a:lnSpc>
                <a:spcPts val="2400"/>
              </a:lnSpc>
              <a:spcBef>
                <a:spcPts val="600"/>
              </a:spcBef>
              <a:buNone/>
            </a:pPr>
            <a:r>
              <a:rPr lang="ja-JP" altLang="en-US" sz="2400" b="1" i="0" u="none" strike="noStrike" baseline="0" dirty="0">
                <a:solidFill>
                  <a:srgbClr val="000000"/>
                </a:solidFill>
                <a:latin typeface="ＭＳ ゴシック" panose="020B0609070205080204" pitchFamily="49" charset="-128"/>
                <a:ea typeface="ＭＳ ゴシック" panose="020B0609070205080204" pitchFamily="49" charset="-128"/>
              </a:rPr>
              <a:t>⇒製剤であれば、濃度によらず毒劇法の対象。ただし、不純物（天然物等意図的に添加していないもの。）であれば該当しない。</a:t>
            </a:r>
          </a:p>
          <a:p>
            <a:pPr marL="0" indent="0" algn="l">
              <a:lnSpc>
                <a:spcPct val="100000"/>
              </a:lnSpc>
              <a:spcBef>
                <a:spcPts val="600"/>
              </a:spcBef>
              <a:buNone/>
            </a:pPr>
            <a:r>
              <a:rPr lang="ja-JP" altLang="en-US" b="1" i="0" u="none" strike="noStrike" baseline="0" dirty="0">
                <a:solidFill>
                  <a:srgbClr val="FF0000"/>
                </a:solidFill>
                <a:latin typeface="ＭＳ ゴシック" panose="020B0609070205080204" pitchFamily="49" charset="-128"/>
                <a:ea typeface="ＭＳ ゴシック" panose="020B0609070205080204" pitchFamily="49" charset="-128"/>
              </a:rPr>
              <a:t>③ ～を含有する製剤。ただし、○％以下を含有するものを除く。</a:t>
            </a:r>
          </a:p>
          <a:p>
            <a:pPr marL="0" indent="0" algn="l">
              <a:lnSpc>
                <a:spcPts val="2400"/>
              </a:lnSpc>
              <a:spcBef>
                <a:spcPts val="600"/>
              </a:spcBef>
              <a:buNone/>
            </a:pPr>
            <a:r>
              <a:rPr lang="ja-JP" altLang="en-US" sz="2400" b="1" i="0" u="none" strike="noStrike" baseline="0" dirty="0">
                <a:solidFill>
                  <a:srgbClr val="000000"/>
                </a:solidFill>
                <a:latin typeface="ＭＳ ゴシック" panose="020B0609070205080204" pitchFamily="49" charset="-128"/>
                <a:ea typeface="ＭＳ ゴシック" panose="020B0609070205080204" pitchFamily="49" charset="-128"/>
              </a:rPr>
              <a:t>⇒製剤であっても、その濃度以下であれば毒劇法の対象から外れる。</a:t>
            </a:r>
          </a:p>
          <a:p>
            <a:pPr marL="0" indent="0" algn="l">
              <a:lnSpc>
                <a:spcPts val="2400"/>
              </a:lnSpc>
              <a:spcBef>
                <a:spcPts val="600"/>
              </a:spcBef>
              <a:buNone/>
            </a:pPr>
            <a:r>
              <a:rPr lang="ja-JP" altLang="en-US" b="1" i="0" u="none" strike="noStrike" baseline="0" dirty="0">
                <a:solidFill>
                  <a:srgbClr val="FF0000"/>
                </a:solidFill>
                <a:latin typeface="ＭＳ ゴシック" panose="020B0609070205080204" pitchFamily="49" charset="-128"/>
                <a:ea typeface="ＭＳ ゴシック" panose="020B0609070205080204" pitchFamily="49" charset="-128"/>
              </a:rPr>
              <a:t>④ ～。ただし、次に掲げるものを除く。</a:t>
            </a:r>
          </a:p>
          <a:p>
            <a:pPr marL="0" indent="0" algn="l">
              <a:lnSpc>
                <a:spcPts val="2400"/>
              </a:lnSpc>
              <a:spcBef>
                <a:spcPts val="600"/>
              </a:spcBef>
              <a:buNone/>
            </a:pPr>
            <a:r>
              <a:rPr lang="ja-JP" altLang="en-US" sz="2400" b="1" i="0" u="none" strike="noStrike" baseline="0" dirty="0">
                <a:solidFill>
                  <a:srgbClr val="000000"/>
                </a:solidFill>
                <a:latin typeface="ＭＳ ゴシック" panose="020B0609070205080204" pitchFamily="49" charset="-128"/>
                <a:ea typeface="ＭＳ ゴシック" panose="020B0609070205080204" pitchFamily="49" charset="-128"/>
              </a:rPr>
              <a:t>⇒原体や製剤に該当していても、各号に掲げている除外品目に該当すれば毒劇法の対象から外れる。</a:t>
            </a:r>
          </a:p>
        </p:txBody>
      </p:sp>
      <p:sp>
        <p:nvSpPr>
          <p:cNvPr id="4" name="タイトル 1">
            <a:extLst>
              <a:ext uri="{FF2B5EF4-FFF2-40B4-BE49-F238E27FC236}">
                <a16:creationId xmlns:a16="http://schemas.microsoft.com/office/drawing/2014/main" id="{DF0BE1A8-611A-41DD-AAF6-EC0DBB31B262}"/>
              </a:ext>
            </a:extLst>
          </p:cNvPr>
          <p:cNvSpPr txBox="1">
            <a:spLocks/>
          </p:cNvSpPr>
          <p:nvPr/>
        </p:nvSpPr>
        <p:spPr>
          <a:xfrm>
            <a:off x="611560" y="332656"/>
            <a:ext cx="6570626" cy="864096"/>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i="0" u="none" strike="noStrike" baseline="0" dirty="0">
                <a:latin typeface="ＭＳ ゴシック" panose="020B0609070205080204" pitchFamily="49" charset="-128"/>
                <a:ea typeface="ＭＳ ゴシック" panose="020B0609070205080204" pitchFamily="49" charset="-128"/>
              </a:rPr>
              <a:t>毒物又は劇物の指定の例</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5708880"/>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4782</TotalTime>
  <Words>2624</Words>
  <Application>Microsoft Office PowerPoint</Application>
  <PresentationFormat>画面に合わせる (4:3)</PresentationFormat>
  <Paragraphs>353</Paragraphs>
  <Slides>40</Slides>
  <Notes>40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40</vt:i4>
      </vt:variant>
    </vt:vector>
  </HeadingPairs>
  <TitlesOfParts>
    <vt:vector size="52" baseType="lpstr">
      <vt:lpstr>HGP創英角ﾎﾟｯﾌﾟ体</vt:lpstr>
      <vt:lpstr>ＭＳ Ｐゴシック</vt:lpstr>
      <vt:lpstr>ＭＳ ゴシック</vt:lpstr>
      <vt:lpstr>ＭＳ 明朝</vt:lpstr>
      <vt:lpstr>Arial</vt:lpstr>
      <vt:lpstr>Arial Black</vt:lpstr>
      <vt:lpstr>Calibri</vt:lpstr>
      <vt:lpstr>Calibri Light</vt:lpstr>
      <vt:lpstr>Georgia</vt:lpstr>
      <vt:lpstr>Tahoma</vt:lpstr>
      <vt:lpstr>Wingdings</vt:lpstr>
      <vt:lpstr>Office Theme</vt:lpstr>
      <vt:lpstr>毒物及び劇物取締法</vt:lpstr>
      <vt:lpstr>法律の目的</vt:lpstr>
      <vt:lpstr>PowerPoint プレゼンテーション</vt:lpstr>
      <vt:lpstr>PowerPoint プレゼンテーション</vt:lpstr>
      <vt:lpstr>毒物劇物の定義</vt:lpstr>
      <vt:lpstr>PowerPoint プレゼンテーション</vt:lpstr>
      <vt:lpstr>参考　毒物劇物に該当するか調べるには 　</vt:lpstr>
      <vt:lpstr>PowerPoint プレゼンテーション</vt:lpstr>
      <vt:lpstr>PowerPoint プレゼンテーション</vt:lpstr>
      <vt:lpstr>PowerPoint プレゼンテーション</vt:lpstr>
      <vt:lpstr>PowerPoint プレゼンテーション</vt:lpstr>
      <vt:lpstr>毒物及び劇物指定令の一部改正等について 　　　　　　　　　　　　　（令和6年5月29日付け）</vt:lpstr>
      <vt:lpstr>PowerPoint プレゼンテーション</vt:lpstr>
      <vt:lpstr>毒物劇物営業者について</vt:lpstr>
      <vt:lpstr>販売業の登録の種類</vt:lpstr>
      <vt:lpstr>PowerPoint プレゼンテーション</vt:lpstr>
      <vt:lpstr>毒物劇物業務上取扱者とは</vt:lpstr>
      <vt:lpstr>法第２２条</vt:lpstr>
      <vt:lpstr>PowerPoint プレゼンテーション</vt:lpstr>
      <vt:lpstr>毒物劇物取扱責任者</vt:lpstr>
      <vt:lpstr>毒物劇物取扱責任者の資格要件</vt:lpstr>
      <vt:lpstr>毒物劇物取扱責任者の業務内容</vt:lpstr>
      <vt:lpstr>PowerPoint プレゼンテーション</vt:lpstr>
      <vt:lpstr>毒物劇物の取扱い</vt:lpstr>
      <vt:lpstr>構造設備の基準（抜粋要約）　　　</vt:lpstr>
      <vt:lpstr>毒物劇物の表示（法第１２条）</vt:lpstr>
      <vt:lpstr>毒物劇物の表示（法第１２条）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毒物又は劇物の交付の制限　　　　　　　　　　　　　　</vt:lpstr>
      <vt:lpstr>引火性、発火性又は爆発性のある 毒物劇物の交付制限</vt:lpstr>
      <vt:lpstr>引火性、発火性又は爆発性のある毒物又は劇物</vt:lpstr>
      <vt:lpstr>PowerPoint プレゼンテーション</vt:lpstr>
      <vt:lpstr>毒物劇物の事故が発生した場合</vt:lpstr>
      <vt:lpstr>PowerPoint プレゼンテーション</vt:lpstr>
    </vt:vector>
  </TitlesOfParts>
  <Company>京都府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毒物及び劇物取締法</dc:title>
  <dc:creator>*</dc:creator>
  <cp:lastModifiedBy>Kyoto</cp:lastModifiedBy>
  <cp:revision>1029</cp:revision>
  <cp:lastPrinted>2022-11-08T07:00:34Z</cp:lastPrinted>
  <dcterms:created xsi:type="dcterms:W3CDTF">2013-11-22T05:58:53Z</dcterms:created>
  <dcterms:modified xsi:type="dcterms:W3CDTF">2024-10-11T09:14:36Z</dcterms:modified>
</cp:coreProperties>
</file>