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4" r:id="rId7"/>
    <p:sldId id="259" r:id="rId8"/>
    <p:sldId id="262" r:id="rId9"/>
    <p:sldId id="263" r:id="rId10"/>
    <p:sldId id="265" r:id="rId11"/>
    <p:sldId id="266" r:id="rId12"/>
    <p:sldId id="267" r:id="rId13"/>
    <p:sldId id="268" r:id="rId14"/>
    <p:sldId id="269" r:id="rId15"/>
  </p:sldIdLst>
  <p:sldSz cx="12192000" cy="6858000"/>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yurou" initials="T" lastIdx="1" clrIdx="0">
    <p:extLst>
      <p:ext uri="{19B8F6BF-5375-455C-9EA6-DF929625EA0E}">
        <p15:presenceInfo xmlns:p15="http://schemas.microsoft.com/office/powerpoint/2012/main" userId="syur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6633"/>
    <a:srgbClr val="006600"/>
    <a:srgbClr val="66FFFF"/>
    <a:srgbClr val="FFFF66"/>
    <a:srgbClr val="990033"/>
    <a:srgbClr val="663300"/>
    <a:srgbClr val="008000"/>
    <a:srgbClr val="CCFF33"/>
    <a:srgbClr val="FF99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ocserve\docserve\free_space(2215000000)\&#23601;&#21172;&#25903;&#25588;&#25285;&#24403;\03_&#32887;&#26989;&#33021;&#21147;&#38283;&#30330;&#12503;&#12525;&#12514;&#12540;&#12488;&#20107;&#26989;\11%20&#20225;&#26989;&#35211;&#23398;&#20250;&#12539;&#12475;&#12511;&#12490;&#12540;\&#20196;&#21644;&#65299;&#24180;&#24230;\&#22810;&#27096;&#24615;%20&#22320;&#22495;&#20225;&#26989;&#12450;&#12531;&#12465;&#12540;&#12488;\&#24773;&#22577;&#39208;&#22577;&#21578;&#36039;&#26009;\&#38556;&#23475;&#12398;&#12354;&#12427;&#20154;&#12392;&#12394;&#12356;&#20154;&#12364;&#20849;&#12395;&#20685;&#12365;&#27963;&#36493;&#12377;&#12427;&#22810;&#27096;&#24615;&#31038;&#20250;&#12395;&#21521;&#12369;&#12383;&#12300;&#22320;&#22495;&#20225;&#26989;&#12398;&#38556;&#23475;&#32773;&#38599;&#29992;&#12395;&#38306;&#36899;&#12377;&#12427;&#21462;&#32068;&#12450;&#12531;&#12465;&#12540;&#12488;&#35519;&#26619;&#12301;&#22238;&#31572;&#38598;&#35336;&#65288;&#65305;&#26376;&#65297;&#26085;&#29694;&#22312;&#65289;.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docserve\docserve\free_space(2215000000)\&#23601;&#21172;&#25903;&#25588;&#25285;&#24403;\03_&#32887;&#26989;&#33021;&#21147;&#38283;&#30330;&#12503;&#12525;&#12514;&#12540;&#12488;&#20107;&#26989;\11%20&#20225;&#26989;&#35211;&#23398;&#20250;&#12539;&#12475;&#12511;&#12490;&#12540;\&#20196;&#21644;&#65299;&#24180;&#24230;\&#22810;&#27096;&#24615;%20&#22320;&#22495;&#20225;&#26989;&#12450;&#12531;&#12465;&#12540;&#12488;\&#38598;&#35336;\&#38556;&#23475;&#12398;&#12354;&#12427;&#20154;&#12392;&#12394;&#12356;&#20154;&#12364;&#20849;&#12395;&#20685;&#12365;&#27963;&#36493;&#12377;&#12427;&#22810;&#27096;&#24615;&#31038;&#20250;&#12395;&#21521;&#12369;&#12383;&#12300;&#22320;&#22495;&#20225;&#26989;&#12398;&#38556;&#23475;&#32773;&#38599;&#29992;&#12395;&#38306;&#36899;&#12377;&#12427;&#21462;&#32068;&#12450;&#12531;&#12465;&#12540;&#12488;&#35519;&#26619;&#12301;&#22238;&#31572;&#38598;&#35336;.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aqdb717\Desktop\&#38556;&#23475;&#12398;&#12354;&#12427;&#20154;&#12392;&#12394;&#12356;&#20154;&#12364;&#20849;&#12395;&#20685;&#12365;&#27963;&#36493;&#12377;&#12427;&#22810;&#27096;&#24615;&#31038;&#20250;&#12395;&#21521;&#12369;&#12383;&#12300;&#22320;&#22495;&#20225;&#26989;&#12398;&#38556;&#23475;&#32773;&#38599;&#29992;&#12395;&#38306;&#36899;&#12377;&#12427;&#21462;&#32068;&#12450;&#12531;&#12465;&#12540;&#12488;&#35519;&#26619;&#12301;&#22238;&#31572;&#38598;&#35336;&#65288;&#65305;&#26376;&#65297;&#26085;&#29694;&#22312;&#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ocserve\docserve\free_space(2215000000)\&#23601;&#21172;&#25903;&#25588;&#25285;&#24403;\03_&#32887;&#26989;&#33021;&#21147;&#38283;&#30330;&#12503;&#12525;&#12514;&#12540;&#12488;&#20107;&#26989;\11%20&#20225;&#26989;&#35211;&#23398;&#20250;&#12539;&#12475;&#12511;&#12490;&#12540;\&#20196;&#21644;&#65299;&#24180;&#24230;\&#22810;&#27096;&#24615;%20&#22320;&#22495;&#20225;&#26989;&#12450;&#12531;&#12465;&#12540;&#12488;\&#24773;&#22577;&#39208;&#22577;&#21578;&#36039;&#26009;\&#38556;&#23475;&#12398;&#12354;&#12427;&#20154;&#12392;&#12394;&#12356;&#20154;&#12364;&#20849;&#12395;&#20685;&#12365;&#27963;&#36493;&#12377;&#12427;&#22810;&#27096;&#24615;&#31038;&#20250;&#12395;&#21521;&#12369;&#12383;&#12300;&#22320;&#22495;&#20225;&#26989;&#12398;&#38556;&#23475;&#32773;&#38599;&#29992;&#12395;&#38306;&#36899;&#12377;&#12427;&#21462;&#32068;&#12450;&#12531;&#12465;&#12540;&#12488;&#35519;&#26619;&#12301;&#22238;&#31572;&#38598;&#35336;&#65288;&#65305;&#26376;&#65297;&#26085;&#29694;&#22312;&#6528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5000000000000001E-2"/>
          <c:y val="0.1804399970836979"/>
          <c:w val="0.93888888888888888"/>
          <c:h val="0.75474518810148727"/>
        </c:manualLayout>
      </c:layout>
      <c:pie3DChart>
        <c:varyColors val="1"/>
        <c:ser>
          <c:idx val="0"/>
          <c:order val="0"/>
          <c:tx>
            <c:strRef>
              <c:f>集計用!$B$4</c:f>
              <c:strCache>
                <c:ptCount val="1"/>
              </c:strCache>
            </c:strRef>
          </c:tx>
          <c:dPt>
            <c:idx val="0"/>
            <c:bubble3D val="0"/>
            <c:spPr>
              <a:solidFill>
                <a:schemeClr val="accent4">
                  <a:lumMod val="50000"/>
                </a:schemeClr>
              </a:solidFill>
              <a:ln w="19050">
                <a:solidFill>
                  <a:schemeClr val="bg1"/>
                </a:solidFill>
              </a:ln>
              <a:effectLst>
                <a:innerShdw blurRad="114300">
                  <a:schemeClr val="accent1">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1-D1B4-48B5-A55B-B7265E9637CA}"/>
              </c:ext>
            </c:extLst>
          </c:dPt>
          <c:dPt>
            <c:idx val="1"/>
            <c:bubble3D val="0"/>
            <c:spPr>
              <a:solidFill>
                <a:schemeClr val="accent4">
                  <a:lumMod val="75000"/>
                </a:schemeClr>
              </a:solidFill>
              <a:ln w="19050">
                <a:solidFill>
                  <a:schemeClr val="bg1"/>
                </a:solidFill>
              </a:ln>
              <a:effectLst>
                <a:innerShdw blurRad="114300">
                  <a:schemeClr val="accent2">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3-D1B4-48B5-A55B-B7265E9637CA}"/>
              </c:ext>
            </c:extLst>
          </c:dPt>
          <c:dPt>
            <c:idx val="2"/>
            <c:bubble3D val="0"/>
            <c:spPr>
              <a:solidFill>
                <a:schemeClr val="accent4">
                  <a:lumMod val="60000"/>
                  <a:lumOff val="4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D1B4-48B5-A55B-B7265E9637CA}"/>
              </c:ext>
            </c:extLst>
          </c:dPt>
          <c:dPt>
            <c:idx val="3"/>
            <c:bubble3D val="0"/>
            <c:spPr>
              <a:solidFill>
                <a:schemeClr val="bg1"/>
              </a:solidFill>
              <a:ln w="19050">
                <a:solidFill>
                  <a:schemeClr val="accent5">
                    <a:lumMod val="50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5">
                    <a:lumMod val="50000"/>
                  </a:schemeClr>
                </a:contourClr>
              </a:sp3d>
            </c:spPr>
            <c:extLst>
              <c:ext xmlns:c16="http://schemas.microsoft.com/office/drawing/2014/chart" uri="{C3380CC4-5D6E-409C-BE32-E72D297353CC}">
                <c16:uniqueId val="{00000007-D1B4-48B5-A55B-B7265E9637CA}"/>
              </c:ext>
            </c:extLst>
          </c:dPt>
          <c:dLbls>
            <c:dLbl>
              <c:idx val="0"/>
              <c:layout>
                <c:manualLayout>
                  <c:x val="-0.14298244494218909"/>
                  <c:y val="0.1458812442052517"/>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5">
                            <a:lumMod val="50000"/>
                          </a:schemeClr>
                        </a:solidFill>
                        <a:effectLst/>
                        <a:latin typeface="+mn-lt"/>
                        <a:ea typeface="+mn-ea"/>
                        <a:cs typeface="+mn-cs"/>
                      </a:defRPr>
                    </a:pPr>
                    <a:r>
                      <a:rPr lang="ja-JP" altLang="en-US" sz="1400" b="1" baseline="0" dirty="0">
                        <a:solidFill>
                          <a:schemeClr val="accent5">
                            <a:lumMod val="50000"/>
                          </a:schemeClr>
                        </a:solidFill>
                      </a:rPr>
                      <a:t>大企業　</a:t>
                    </a:r>
                    <a:r>
                      <a:rPr lang="en-US" altLang="ja-JP" sz="1400" b="1" baseline="0" dirty="0">
                        <a:solidFill>
                          <a:schemeClr val="accent5">
                            <a:lumMod val="50000"/>
                          </a:schemeClr>
                        </a:solidFill>
                      </a:rPr>
                      <a:t>27</a:t>
                    </a:r>
                    <a:r>
                      <a:rPr lang="ja-JP" altLang="en-US" sz="1400" b="1" baseline="0" dirty="0">
                        <a:solidFill>
                          <a:schemeClr val="accent5">
                            <a:lumMod val="50000"/>
                          </a:schemeClr>
                        </a:solidFill>
                      </a:rPr>
                      <a:t>％</a:t>
                    </a:r>
                  </a:p>
                </c:rich>
              </c:tx>
              <c:spPr>
                <a:solidFill>
                  <a:schemeClr val="lt1">
                    <a:alpha val="90000"/>
                  </a:schemeClr>
                </a:solidFill>
                <a:ln w="12700" cap="flat" cmpd="sng" algn="ctr">
                  <a:solidFill>
                    <a:schemeClr val="accent4">
                      <a:lumMod val="50000"/>
                    </a:schemeClr>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5">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5574578945058234"/>
                      <c:h val="0.19916287356066001"/>
                    </c:manualLayout>
                  </c15:layout>
                  <c15:showDataLabelsRange val="0"/>
                </c:ext>
                <c:ext xmlns:c16="http://schemas.microsoft.com/office/drawing/2014/chart" uri="{C3380CC4-5D6E-409C-BE32-E72D297353CC}">
                  <c16:uniqueId val="{00000001-D1B4-48B5-A55B-B7265E9637CA}"/>
                </c:ext>
              </c:extLst>
            </c:dLbl>
            <c:dLbl>
              <c:idx val="1"/>
              <c:layout>
                <c:manualLayout>
                  <c:x val="0.28942988123186703"/>
                  <c:y val="-0.22774049995503326"/>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4">
                            <a:lumMod val="75000"/>
                          </a:schemeClr>
                        </a:solidFill>
                        <a:effectLst/>
                        <a:latin typeface="+mn-lt"/>
                        <a:ea typeface="+mn-ea"/>
                        <a:cs typeface="+mn-cs"/>
                      </a:defRPr>
                    </a:pPr>
                    <a:r>
                      <a:rPr lang="ja-JP" altLang="en-US" sz="1400" b="1" baseline="0" dirty="0">
                        <a:solidFill>
                          <a:schemeClr val="accent4">
                            <a:lumMod val="75000"/>
                          </a:schemeClr>
                        </a:solidFill>
                      </a:rPr>
                      <a:t>中小企業
</a:t>
                    </a:r>
                    <a:r>
                      <a:rPr lang="en-US" altLang="ja-JP" sz="1400" b="1" baseline="0" dirty="0">
                        <a:solidFill>
                          <a:schemeClr val="accent4">
                            <a:lumMod val="75000"/>
                          </a:schemeClr>
                        </a:solidFill>
                      </a:rPr>
                      <a:t>67</a:t>
                    </a:r>
                    <a:r>
                      <a:rPr lang="ja-JP" altLang="en-US" sz="1400" b="1" baseline="0" dirty="0">
                        <a:solidFill>
                          <a:schemeClr val="accent4">
                            <a:lumMod val="75000"/>
                          </a:schemeClr>
                        </a:solidFill>
                      </a:rPr>
                      <a:t>％</a:t>
                    </a:r>
                  </a:p>
                </c:rich>
              </c:tx>
              <c:spPr>
                <a:solidFill>
                  <a:schemeClr val="lt1">
                    <a:alpha val="90000"/>
                  </a:schemeClr>
                </a:solidFill>
                <a:ln w="12700" cap="flat" cmpd="sng" algn="ctr">
                  <a:solidFill>
                    <a:schemeClr val="accent4">
                      <a:lumMod val="75000"/>
                    </a:schemeClr>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accent4">
                          <a:lumMod val="75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4050507781507696"/>
                      <c:h val="0.19933374881291552"/>
                    </c:manualLayout>
                  </c15:layout>
                  <c15:showDataLabelsRange val="0"/>
                </c:ext>
                <c:ext xmlns:c16="http://schemas.microsoft.com/office/drawing/2014/chart" uri="{C3380CC4-5D6E-409C-BE32-E72D297353CC}">
                  <c16:uniqueId val="{00000003-D1B4-48B5-A55B-B7265E9637CA}"/>
                </c:ext>
              </c:extLst>
            </c:dLbl>
            <c:dLbl>
              <c:idx val="2"/>
              <c:layout>
                <c:manualLayout>
                  <c:x val="-3.8358685987769946E-2"/>
                  <c:y val="3.57501033140206E-2"/>
                </c:manualLayout>
              </c:layout>
              <c:spPr>
                <a:solidFill>
                  <a:schemeClr val="accent4">
                    <a:lumMod val="20000"/>
                    <a:lumOff val="80000"/>
                  </a:schemeClr>
                </a:solidFill>
                <a:ln w="12700" cap="flat" cmpd="sng" algn="ctr">
                  <a:solidFill>
                    <a:schemeClr val="accent4">
                      <a:lumMod val="50000"/>
                    </a:schemeClr>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4">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0062044766215426"/>
                      <c:h val="0.1920153263740503"/>
                    </c:manualLayout>
                  </c15:layout>
                </c:ext>
                <c:ext xmlns:c16="http://schemas.microsoft.com/office/drawing/2014/chart" uri="{C3380CC4-5D6E-409C-BE32-E72D297353CC}">
                  <c16:uniqueId val="{00000005-D1B4-48B5-A55B-B7265E9637CA}"/>
                </c:ext>
              </c:extLst>
            </c:dLbl>
            <c:dLbl>
              <c:idx val="3"/>
              <c:layout>
                <c:manualLayout>
                  <c:x val="0.15583810407290372"/>
                  <c:y val="-8.1691256235846346E-3"/>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4">
                            <a:lumMod val="50000"/>
                          </a:schemeClr>
                        </a:solidFill>
                        <a:effectLst/>
                        <a:latin typeface="+mn-lt"/>
                        <a:ea typeface="+mn-ea"/>
                        <a:cs typeface="+mn-cs"/>
                      </a:defRPr>
                    </a:pPr>
                    <a:fld id="{608F708D-E1E7-49D1-B0C3-55196D964660}" type="CATEGORYNAME">
                      <a:rPr lang="ja-JP" altLang="en-US"/>
                      <a:pPr>
                        <a:defRPr sz="1400" b="1">
                          <a:solidFill>
                            <a:schemeClr val="accent4">
                              <a:lumMod val="50000"/>
                            </a:schemeClr>
                          </a:solidFill>
                        </a:defRPr>
                      </a:pPr>
                      <a:t>[分類名]</a:t>
                    </a:fld>
                    <a:r>
                      <a:rPr lang="ja-JP" altLang="en-US" baseline="0" dirty="0"/>
                      <a:t>
</a:t>
                    </a:r>
                    <a:r>
                      <a:rPr lang="en-US" altLang="ja-JP" baseline="0" dirty="0"/>
                      <a:t>3</a:t>
                    </a:r>
                    <a:r>
                      <a:rPr lang="ja-JP" altLang="en-US" baseline="0" dirty="0"/>
                      <a:t>％</a:t>
                    </a:r>
                  </a:p>
                </c:rich>
              </c:tx>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4">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5317728145735299"/>
                      <c:h val="0.15668101369598764"/>
                    </c:manualLayout>
                  </c15:layout>
                  <c15:dlblFieldTable/>
                  <c15:showDataLabelsRange val="0"/>
                </c:ext>
                <c:ext xmlns:c16="http://schemas.microsoft.com/office/drawing/2014/chart" uri="{C3380CC4-5D6E-409C-BE32-E72D297353CC}">
                  <c16:uniqueId val="{00000007-D1B4-48B5-A55B-B7265E9637CA}"/>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accent1"/>
                    </a:solidFill>
                    <a:effectLst/>
                    <a:latin typeface="+mn-lt"/>
                    <a:ea typeface="+mn-ea"/>
                    <a:cs typeface="+mn-cs"/>
                  </a:defRPr>
                </a:pPr>
                <a:endParaRPr lang="ja-JP"/>
              </a:p>
            </c:tx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集計用!$A$5:$A$8</c:f>
              <c:strCache>
                <c:ptCount val="4"/>
                <c:pt idx="0">
                  <c:v>大企業　（中小企業法で定義の中小企業の規模を超える企業，医療法人，学校法人等）</c:v>
                </c:pt>
                <c:pt idx="1">
                  <c:v>中小企業　（中小企業法で定義の中小企業及び同等規模の医療法人，学校法人等） </c:v>
                </c:pt>
                <c:pt idx="2">
                  <c:v>個人事業主 </c:v>
                </c:pt>
                <c:pt idx="3">
                  <c:v>その他</c:v>
                </c:pt>
              </c:strCache>
            </c:strRef>
          </c:cat>
          <c:val>
            <c:numRef>
              <c:f>集計用!$B$5:$B$8</c:f>
              <c:numCache>
                <c:formatCode>General</c:formatCode>
                <c:ptCount val="4"/>
                <c:pt idx="0">
                  <c:v>15</c:v>
                </c:pt>
                <c:pt idx="1">
                  <c:v>38</c:v>
                </c:pt>
                <c:pt idx="2">
                  <c:v>2</c:v>
                </c:pt>
                <c:pt idx="3">
                  <c:v>2</c:v>
                </c:pt>
              </c:numCache>
            </c:numRef>
          </c:val>
          <c:extLst>
            <c:ext xmlns:c16="http://schemas.microsoft.com/office/drawing/2014/chart" uri="{C3380CC4-5D6E-409C-BE32-E72D297353CC}">
              <c16:uniqueId val="{00000008-D1B4-48B5-A55B-B7265E9637CA}"/>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527342699002505"/>
          <c:y val="0.10246666303595814"/>
          <c:w val="0.51129348467317237"/>
          <c:h val="0.82922222827340308"/>
        </c:manualLayout>
      </c:layout>
      <c:doughnutChart>
        <c:varyColors val="1"/>
        <c:ser>
          <c:idx val="0"/>
          <c:order val="0"/>
          <c:dPt>
            <c:idx val="0"/>
            <c:bubble3D val="0"/>
            <c:spPr>
              <a:solidFill>
                <a:schemeClr val="accent1"/>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2B24-416C-90CE-C3B601428570}"/>
              </c:ext>
            </c:extLst>
          </c:dPt>
          <c:dPt>
            <c:idx val="1"/>
            <c:bubble3D val="0"/>
            <c:spPr>
              <a:solidFill>
                <a:schemeClr val="accent2"/>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3-2B24-416C-90CE-C3B601428570}"/>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2B24-416C-90CE-C3B601428570}"/>
              </c:ext>
            </c:extLst>
          </c:dPt>
          <c:dPt>
            <c:idx val="3"/>
            <c:bubble3D val="0"/>
            <c:spPr>
              <a:solidFill>
                <a:schemeClr val="accent3">
                  <a:lumMod val="50000"/>
                </a:schemeClr>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2B24-416C-90CE-C3B601428570}"/>
              </c:ext>
            </c:extLst>
          </c:dPt>
          <c:dPt>
            <c:idx val="4"/>
            <c:bubble3D val="0"/>
            <c:spPr>
              <a:solidFill>
                <a:schemeClr val="bg1"/>
              </a:solidFill>
              <a:ln>
                <a:solidFill>
                  <a:schemeClr val="accent4"/>
                </a:solidFill>
              </a:ln>
              <a:effectLst>
                <a:outerShdw blurRad="317500" algn="ctr" rotWithShape="0">
                  <a:prstClr val="black">
                    <a:alpha val="25000"/>
                  </a:prstClr>
                </a:outerShdw>
              </a:effectLst>
            </c:spPr>
            <c:extLst>
              <c:ext xmlns:c16="http://schemas.microsoft.com/office/drawing/2014/chart" uri="{C3380CC4-5D6E-409C-BE32-E72D297353CC}">
                <c16:uniqueId val="{00000009-2B24-416C-90CE-C3B601428570}"/>
              </c:ext>
            </c:extLst>
          </c:dPt>
          <c:dLbls>
            <c:dLbl>
              <c:idx val="0"/>
              <c:layout>
                <c:manualLayout>
                  <c:x val="0.14842237794359622"/>
                  <c:y val="-0.13021805094153013"/>
                </c:manualLayout>
              </c:layout>
              <c:tx>
                <c:rich>
                  <a:bodyPr rot="0" spcFirstLastPara="1" vertOverflow="ellipsis" vert="horz" wrap="square" lIns="38100" tIns="19050" rIns="38100" bIns="19050" anchor="ctr" anchorCtr="1">
                    <a:noAutofit/>
                  </a:bodyPr>
                  <a:lstStyle/>
                  <a:p>
                    <a:pPr>
                      <a:defRPr sz="1300" b="1" i="0" u="none" strike="noStrike" kern="1200" baseline="0">
                        <a:solidFill>
                          <a:schemeClr val="lt1"/>
                        </a:solidFill>
                        <a:latin typeface="+mn-lt"/>
                        <a:ea typeface="+mn-ea"/>
                        <a:cs typeface="+mn-cs"/>
                      </a:defRPr>
                    </a:pPr>
                    <a:r>
                      <a:rPr lang="en-US" altLang="ja-JP" sz="1300" b="1" i="0" u="none" strike="noStrike" kern="1200" baseline="0" dirty="0">
                        <a:solidFill>
                          <a:prstClr val="white"/>
                        </a:solidFill>
                        <a:effectLst/>
                        <a:latin typeface="+mn-ea"/>
                      </a:rPr>
                      <a:t>SDGs</a:t>
                    </a:r>
                    <a:r>
                      <a:rPr lang="ja-JP" altLang="en-US" sz="1300" b="1" i="0" u="none" strike="noStrike" kern="1200" baseline="0" dirty="0">
                        <a:solidFill>
                          <a:prstClr val="white"/>
                        </a:solidFill>
                        <a:effectLst/>
                        <a:latin typeface="+mn-ea"/>
                      </a:rPr>
                      <a:t>な商品・サービス開発や障害のある人のアート等を活用した取組など </a:t>
                    </a:r>
                    <a:fld id="{1890A04E-A835-42E4-B070-A65AF933FE8F}" type="PERCENTAGE">
                      <a:rPr lang="en-US" altLang="ja-JP" sz="1300" baseline="0" smtClean="0"/>
                      <a:pPr>
                        <a:defRPr sz="1300"/>
                      </a:pPr>
                      <a:t>[パーセンテージ]</a:t>
                    </a:fld>
                    <a:endParaRPr lang="ja-JP" altLang="en-US" sz="1300" b="1" i="0" u="none" strike="noStrike" kern="1200" baseline="0" dirty="0">
                      <a:solidFill>
                        <a:prstClr val="white"/>
                      </a:solidFill>
                      <a:effectLst/>
                      <a:latin typeface="+mn-ea"/>
                    </a:endParaRPr>
                  </a:p>
                </c:rich>
              </c:tx>
              <c:spPr>
                <a:solidFill>
                  <a:schemeClr val="accent1">
                    <a:lumMod val="75000"/>
                  </a:schemeClr>
                </a:solidFill>
                <a:ln>
                  <a:noFill/>
                </a:ln>
                <a:effectLst/>
              </c:spPr>
              <c:txPr>
                <a:bodyPr rot="0" spcFirstLastPara="1" vertOverflow="ellipsis" vert="horz" wrap="square" lIns="38100" tIns="19050" rIns="38100" bIns="19050" anchor="ctr" anchorCtr="1">
                  <a:noAutofit/>
                </a:bodyPr>
                <a:lstStyle/>
                <a:p>
                  <a:pPr>
                    <a:defRPr sz="1300" b="1" i="0" u="none" strike="noStrike" kern="1200" baseline="0">
                      <a:solidFill>
                        <a:schemeClr val="lt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476963223158826"/>
                      <c:h val="0.30793383773287802"/>
                    </c:manualLayout>
                  </c15:layout>
                  <c15:dlblFieldTable/>
                  <c15:showDataLabelsRange val="0"/>
                </c:ext>
                <c:ext xmlns:c16="http://schemas.microsoft.com/office/drawing/2014/chart" uri="{C3380CC4-5D6E-409C-BE32-E72D297353CC}">
                  <c16:uniqueId val="{00000001-2B24-416C-90CE-C3B601428570}"/>
                </c:ext>
              </c:extLst>
            </c:dLbl>
            <c:dLbl>
              <c:idx val="1"/>
              <c:layout>
                <c:manualLayout>
                  <c:x val="0.25730522609977924"/>
                  <c:y val="5.4504330964632195E-3"/>
                </c:manualLayout>
              </c:layout>
              <c:tx>
                <c:rich>
                  <a:bodyPr rot="0" spcFirstLastPara="1" vertOverflow="ellipsis" vert="horz" wrap="square" lIns="38100" tIns="19050" rIns="38100" bIns="19050" anchor="ctr" anchorCtr="1">
                    <a:noAutofit/>
                  </a:bodyPr>
                  <a:lstStyle/>
                  <a:p>
                    <a:pPr>
                      <a:defRPr sz="1300" b="1" i="0" u="none" strike="noStrike" kern="1200" baseline="0">
                        <a:solidFill>
                          <a:schemeClr val="accent2">
                            <a:lumMod val="50000"/>
                          </a:schemeClr>
                        </a:solidFill>
                        <a:latin typeface="+mn-lt"/>
                        <a:ea typeface="+mn-ea"/>
                        <a:cs typeface="+mn-cs"/>
                      </a:defRPr>
                    </a:pPr>
                    <a:r>
                      <a:rPr lang="ja-JP" altLang="en-US" sz="1300" b="1" i="0" u="none" strike="noStrike" kern="1200" baseline="0" dirty="0">
                        <a:solidFill>
                          <a:srgbClr val="DE478E">
                            <a:lumMod val="50000"/>
                          </a:srgbClr>
                        </a:solidFill>
                        <a:effectLst/>
                        <a:latin typeface="+mn-ea"/>
                      </a:rPr>
                      <a:t>障害のある人がメンバーに入る多様性社会に対応したプロジェクト</a:t>
                    </a:r>
                    <a:r>
                      <a:rPr lang="ja-JP" altLang="en-US" sz="1300" b="1" i="0" u="none" strike="noStrike" kern="1200" baseline="0" dirty="0">
                        <a:solidFill>
                          <a:srgbClr val="DE478E">
                            <a:lumMod val="50000"/>
                          </a:srgbClr>
                        </a:solidFill>
                        <a:effectLst/>
                        <a:latin typeface="+mn-lt"/>
                      </a:rPr>
                      <a:t> </a:t>
                    </a:r>
                    <a:fld id="{11DFDBAA-E2C2-47C3-AFCF-A48508197B0A}" type="PERCENTAGE">
                      <a:rPr lang="en-US" altLang="ja-JP" sz="1300" b="1" baseline="0" smtClean="0"/>
                      <a:pPr>
                        <a:defRPr sz="1300">
                          <a:solidFill>
                            <a:schemeClr val="accent2">
                              <a:lumMod val="50000"/>
                            </a:schemeClr>
                          </a:solidFill>
                        </a:defRPr>
                      </a:pPr>
                      <a:t>[パーセンテージ]</a:t>
                    </a:fld>
                    <a:endParaRPr lang="ja-JP" altLang="en-US" sz="1300" b="1" i="0" u="none" strike="noStrike" kern="1200" baseline="0" dirty="0">
                      <a:solidFill>
                        <a:srgbClr val="DE478E">
                          <a:lumMod val="50000"/>
                        </a:srgbClr>
                      </a:solidFill>
                      <a:effectLst/>
                      <a:latin typeface="+mn-lt"/>
                    </a:endParaRPr>
                  </a:p>
                </c:rich>
              </c:tx>
              <c:spPr>
                <a:solidFill>
                  <a:schemeClr val="accent2">
                    <a:lumMod val="20000"/>
                    <a:lumOff val="80000"/>
                  </a:schemeClr>
                </a:solidFill>
                <a:ln>
                  <a:noFill/>
                </a:ln>
                <a:effectLst/>
              </c:spPr>
              <c:txPr>
                <a:bodyPr rot="0" spcFirstLastPara="1" vertOverflow="ellipsis" vert="horz" wrap="square" lIns="38100" tIns="19050" rIns="38100" bIns="19050" anchor="ctr" anchorCtr="1">
                  <a:noAutofit/>
                </a:bodyPr>
                <a:lstStyle/>
                <a:p>
                  <a:pPr>
                    <a:defRPr sz="1300" b="1" i="0" u="none" strike="noStrike" kern="1200" baseline="0">
                      <a:solidFill>
                        <a:schemeClr val="accent2">
                          <a:lumMod val="50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41944507435919015"/>
                      <c:h val="0.31647272631920792"/>
                    </c:manualLayout>
                  </c15:layout>
                  <c15:dlblFieldTable/>
                  <c15:showDataLabelsRange val="0"/>
                </c:ext>
                <c:ext xmlns:c16="http://schemas.microsoft.com/office/drawing/2014/chart" uri="{C3380CC4-5D6E-409C-BE32-E72D297353CC}">
                  <c16:uniqueId val="{00000003-2B24-416C-90CE-C3B601428570}"/>
                </c:ext>
              </c:extLst>
            </c:dLbl>
            <c:dLbl>
              <c:idx val="2"/>
              <c:layout>
                <c:manualLayout>
                  <c:x val="-3.9487708647455808E-2"/>
                  <c:y val="9.3927774449628285E-2"/>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accent3">
                            <a:lumMod val="50000"/>
                          </a:schemeClr>
                        </a:solidFill>
                        <a:latin typeface="+mn-lt"/>
                        <a:ea typeface="+mn-ea"/>
                        <a:cs typeface="+mn-cs"/>
                      </a:defRPr>
                    </a:pPr>
                    <a:r>
                      <a:rPr lang="ja-JP" altLang="en-US" sz="1200" b="1" i="0" u="none" strike="noStrike" kern="1200" baseline="0" dirty="0">
                        <a:solidFill>
                          <a:srgbClr val="BC72F0">
                            <a:lumMod val="50000"/>
                          </a:srgbClr>
                        </a:solidFill>
                        <a:effectLst/>
                        <a:latin typeface="+mn-ea"/>
                      </a:rPr>
                      <a:t>障害のある人によるユニバーサルな商品・サービスのコーディネート</a:t>
                    </a:r>
                    <a:r>
                      <a:rPr lang="ja-JP" altLang="en-US" sz="1197" b="1" i="0" u="none" strike="noStrike" kern="1200" baseline="0" dirty="0">
                        <a:solidFill>
                          <a:schemeClr val="accent3">
                            <a:lumMod val="50000"/>
                          </a:schemeClr>
                        </a:solidFill>
                        <a:effectLst/>
                        <a:latin typeface="+mn-lt"/>
                      </a:rPr>
                      <a:t> </a:t>
                    </a:r>
                    <a:fld id="{3C317021-3937-476B-B74D-4CD2262F9BEE}" type="PERCENTAGE">
                      <a:rPr lang="en-US" altLang="ja-JP" baseline="0" smtClean="0">
                        <a:solidFill>
                          <a:schemeClr val="accent3">
                            <a:lumMod val="50000"/>
                          </a:schemeClr>
                        </a:solidFill>
                      </a:rPr>
                      <a:pPr>
                        <a:defRPr>
                          <a:solidFill>
                            <a:schemeClr val="accent3">
                              <a:lumMod val="50000"/>
                            </a:schemeClr>
                          </a:solidFill>
                        </a:defRPr>
                      </a:pPr>
                      <a:t>[パーセンテージ]</a:t>
                    </a:fld>
                    <a:endParaRPr lang="ja-JP" altLang="en-US" sz="1197" b="1" i="0" u="none" strike="noStrike" kern="1200" baseline="0" dirty="0">
                      <a:solidFill>
                        <a:schemeClr val="accent3">
                          <a:lumMod val="50000"/>
                        </a:schemeClr>
                      </a:solidFill>
                      <a:effectLst/>
                      <a:latin typeface="+mn-lt"/>
                    </a:endParaRPr>
                  </a:p>
                </c:rich>
              </c:tx>
              <c:spPr>
                <a:solidFill>
                  <a:schemeClr val="accent3">
                    <a:lumMod val="20000"/>
                    <a:lumOff val="80000"/>
                  </a:schemeClr>
                </a:solid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accent3">
                          <a:lumMod val="50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40501226502740512"/>
                      <c:h val="0.30793383773287802"/>
                    </c:manualLayout>
                  </c15:layout>
                  <c15:dlblFieldTable/>
                  <c15:showDataLabelsRange val="0"/>
                </c:ext>
                <c:ext xmlns:c16="http://schemas.microsoft.com/office/drawing/2014/chart" uri="{C3380CC4-5D6E-409C-BE32-E72D297353CC}">
                  <c16:uniqueId val="{00000005-2B24-416C-90CE-C3B601428570}"/>
                </c:ext>
              </c:extLst>
            </c:dLbl>
            <c:dLbl>
              <c:idx val="3"/>
              <c:layout>
                <c:manualLayout>
                  <c:x val="-6.8445258013310153E-2"/>
                  <c:y val="-0.14729582811418984"/>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r>
                      <a:rPr lang="ja-JP" altLang="en-US" sz="1200" b="1" i="0" u="none" strike="noStrike" kern="1200" baseline="0" dirty="0">
                        <a:solidFill>
                          <a:prstClr val="white"/>
                        </a:solidFill>
                        <a:effectLst/>
                        <a:latin typeface="+mn-ea"/>
                      </a:rPr>
                      <a:t>ダイバーシティ推進プロジェクトへの障害のある人の視点かのアドバイス</a:t>
                    </a:r>
                    <a:r>
                      <a:rPr lang="ja-JP" altLang="en-US" sz="1197" b="1" i="0" u="none" strike="noStrike" kern="1200" baseline="0" dirty="0">
                        <a:solidFill>
                          <a:prstClr val="white"/>
                        </a:solidFill>
                        <a:effectLst/>
                        <a:latin typeface="+mn-lt"/>
                      </a:rPr>
                      <a:t> </a:t>
                    </a:r>
                    <a:fld id="{068B81BE-411F-4D15-AF02-B184D42D81C3}" type="PERCENTAGE">
                      <a:rPr lang="en-US" altLang="ja-JP" baseline="0" smtClean="0"/>
                      <a:pPr>
                        <a:defRPr/>
                      </a:pPr>
                      <a:t>[パーセンテージ]</a:t>
                    </a:fld>
                    <a:endParaRPr lang="ja-JP" altLang="en-US" sz="1197" b="1" i="0" u="none" strike="noStrike" kern="1200" baseline="0" dirty="0">
                      <a:solidFill>
                        <a:prstClr val="white"/>
                      </a:solidFill>
                      <a:effectLst/>
                      <a:latin typeface="+mn-lt"/>
                    </a:endParaRPr>
                  </a:p>
                </c:rich>
              </c:tx>
              <c:spPr>
                <a:solidFill>
                  <a:schemeClr val="accent3">
                    <a:lumMod val="50000"/>
                  </a:schemeClr>
                </a:solid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0497673645385037"/>
                      <c:h val="0.43601716652782568"/>
                    </c:manualLayout>
                  </c15:layout>
                  <c15:dlblFieldTable/>
                  <c15:showDataLabelsRange val="0"/>
                </c:ext>
                <c:ext xmlns:c16="http://schemas.microsoft.com/office/drawing/2014/chart" uri="{C3380CC4-5D6E-409C-BE32-E72D297353CC}">
                  <c16:uniqueId val="{00000007-2B24-416C-90CE-C3B601428570}"/>
                </c:ext>
              </c:extLst>
            </c:dLbl>
            <c:dLbl>
              <c:idx val="4"/>
              <c:layout>
                <c:manualLayout>
                  <c:x val="6.8445361655590023E-2"/>
                  <c:y val="0.18358610460609165"/>
                </c:manualLayout>
              </c:layout>
              <c:spPr>
                <a:noFill/>
                <a:ln>
                  <a:solidFill>
                    <a:schemeClr val="accent4">
                      <a:lumMod val="50000"/>
                    </a:schemeClr>
                  </a:solid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3">
                          <a:lumMod val="50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B24-416C-90CE-C3B60142857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集計用!$A$95:$A$99</c:f>
              <c:strCache>
                <c:ptCount val="5"/>
                <c:pt idx="0">
                  <c:v>障害のある人の目線を取り入れたSDGsな商品・サービス開発や障害のある人のアート等を活用し取組などを行う。 </c:v>
                </c:pt>
                <c:pt idx="1">
                  <c:v>社内プロジェクトを立ち上げる際，障害のある人がメンバーに入ることで，多様性社会に対応したプロジェクトとなる。</c:v>
                </c:pt>
                <c:pt idx="2">
                  <c:v>ユニバーサルな視点を取り入れた商品・サービスのコーディネートを障害のある人にお願いする。</c:v>
                </c:pt>
                <c:pt idx="3">
                  <c:v>社内のダイバーシティ推進プロジェクトで，障害のある人の視点から専門的なアドバイスをもらう。</c:v>
                </c:pt>
                <c:pt idx="4">
                  <c:v> その他</c:v>
                </c:pt>
              </c:strCache>
            </c:strRef>
          </c:cat>
          <c:val>
            <c:numRef>
              <c:f>集計用!$B$95:$B$99</c:f>
              <c:numCache>
                <c:formatCode>General</c:formatCode>
                <c:ptCount val="5"/>
                <c:pt idx="0">
                  <c:v>23</c:v>
                </c:pt>
                <c:pt idx="1">
                  <c:v>22</c:v>
                </c:pt>
                <c:pt idx="2">
                  <c:v>13</c:v>
                </c:pt>
                <c:pt idx="3">
                  <c:v>13</c:v>
                </c:pt>
                <c:pt idx="4">
                  <c:v>8</c:v>
                </c:pt>
              </c:numCache>
            </c:numRef>
          </c:val>
          <c:extLst>
            <c:ext xmlns:c16="http://schemas.microsoft.com/office/drawing/2014/chart" uri="{C3380CC4-5D6E-409C-BE32-E72D297353CC}">
              <c16:uniqueId val="{0000000A-2B24-416C-90CE-C3B601428570}"/>
            </c:ext>
          </c:extLst>
        </c:ser>
        <c:dLbls>
          <c:showLegendKey val="0"/>
          <c:showVal val="0"/>
          <c:showCatName val="1"/>
          <c:showSerName val="0"/>
          <c:showPercent val="0"/>
          <c:showBubbleSize val="0"/>
          <c:showLeaderLines val="1"/>
        </c:dLbls>
        <c:firstSliceAng val="0"/>
        <c:holeSize val="70"/>
      </c:doughnutChart>
      <c:spPr>
        <a:noFill/>
        <a:ln>
          <a:noFill/>
        </a:ln>
        <a:effectLst/>
      </c:spPr>
    </c:plotArea>
    <c:plotVisOnly val="1"/>
    <c:dispBlanksAs val="gap"/>
    <c:showDLblsOverMax val="0"/>
  </c:chart>
  <c:spPr>
    <a:no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61949807582931E-2"/>
          <c:y val="1.002529328971738E-2"/>
          <c:w val="0.94471396299187449"/>
          <c:h val="0.27426973219097789"/>
        </c:manualLayout>
      </c:layout>
      <c:barChart>
        <c:barDir val="bar"/>
        <c:grouping val="stacked"/>
        <c:varyColors val="0"/>
        <c:ser>
          <c:idx val="0"/>
          <c:order val="0"/>
          <c:tx>
            <c:strRef>
              <c:f>集計用!$A$106</c:f>
              <c:strCache>
                <c:ptCount val="1"/>
                <c:pt idx="0">
                  <c:v>助成・融資制度 ３４社</c:v>
                </c:pt>
              </c:strCache>
            </c:strRef>
          </c:tx>
          <c:spPr>
            <a:solidFill>
              <a:schemeClr val="accent2">
                <a:lumMod val="5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ea"/>
                        <a:ea typeface="+mn-ea"/>
                        <a:cs typeface="+mn-cs"/>
                      </a:defRPr>
                    </a:pPr>
                    <a:r>
                      <a:rPr lang="ja-JP" altLang="en-US" sz="1600" b="1" dirty="0">
                        <a:solidFill>
                          <a:schemeClr val="bg1"/>
                        </a:solidFill>
                        <a:latin typeface="+mn-ea"/>
                        <a:ea typeface="+mn-ea"/>
                      </a:rPr>
                      <a:t>２２％</a:t>
                    </a:r>
                  </a:p>
                </c:rich>
              </c:tx>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0885423999441075E-2"/>
                      <c:h val="9.6646474254998241E-2"/>
                    </c:manualLayout>
                  </c15:layout>
                  <c15:showDataLabelsRange val="0"/>
                </c:ext>
                <c:ext xmlns:c16="http://schemas.microsoft.com/office/drawing/2014/chart" uri="{C3380CC4-5D6E-409C-BE32-E72D297353CC}">
                  <c16:uniqueId val="{00000009-F843-4075-BC66-73D92174FE9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集計用!$B$106</c:f>
              <c:numCache>
                <c:formatCode>General</c:formatCode>
                <c:ptCount val="1"/>
                <c:pt idx="0">
                  <c:v>34</c:v>
                </c:pt>
              </c:numCache>
            </c:numRef>
          </c:val>
          <c:extLst>
            <c:ext xmlns:c16="http://schemas.microsoft.com/office/drawing/2014/chart" uri="{C3380CC4-5D6E-409C-BE32-E72D297353CC}">
              <c16:uniqueId val="{00000000-F843-4075-BC66-73D92174FE92}"/>
            </c:ext>
          </c:extLst>
        </c:ser>
        <c:ser>
          <c:idx val="1"/>
          <c:order val="1"/>
          <c:tx>
            <c:strRef>
              <c:f>集計用!$A$107</c:f>
              <c:strCache>
                <c:ptCount val="1"/>
                <c:pt idx="0">
                  <c:v>障害者雇用に関連する取組に関するアドバイス，相談窓口 ２９社</c:v>
                </c:pt>
              </c:strCache>
            </c:strRef>
          </c:tx>
          <c:spPr>
            <a:solidFill>
              <a:schemeClr val="accent2"/>
            </a:solidFill>
            <a:ln>
              <a:noFill/>
            </a:ln>
            <a:effectLst/>
          </c:spPr>
          <c:invertIfNegative val="0"/>
          <c:dLbls>
            <c:dLbl>
              <c:idx val="0"/>
              <c:tx>
                <c:rich>
                  <a:bodyPr/>
                  <a:lstStyle/>
                  <a:p>
                    <a:r>
                      <a:rPr lang="ja-JP" altLang="en-US" dirty="0"/>
                      <a:t>１９％</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F843-4075-BC66-73D92174FE92}"/>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集計用!$B$107</c:f>
              <c:numCache>
                <c:formatCode>General</c:formatCode>
                <c:ptCount val="1"/>
                <c:pt idx="0">
                  <c:v>29</c:v>
                </c:pt>
              </c:numCache>
            </c:numRef>
          </c:val>
          <c:extLst>
            <c:ext xmlns:c16="http://schemas.microsoft.com/office/drawing/2014/chart" uri="{C3380CC4-5D6E-409C-BE32-E72D297353CC}">
              <c16:uniqueId val="{00000001-F843-4075-BC66-73D92174FE92}"/>
            </c:ext>
          </c:extLst>
        </c:ser>
        <c:ser>
          <c:idx val="2"/>
          <c:order val="2"/>
          <c:tx>
            <c:strRef>
              <c:f>集計用!$A$108</c:f>
              <c:strCache>
                <c:ptCount val="1"/>
                <c:pt idx="0">
                  <c:v>障害のある人とない人が共に活躍する多様性社会に関するアドバイス，相談窓口　２４社 </c:v>
                </c:pt>
              </c:strCache>
            </c:strRef>
          </c:tx>
          <c:spPr>
            <a:solidFill>
              <a:srgbClr val="FF6600"/>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r>
                      <a:rPr lang="ja-JP" altLang="en-US" sz="1600" b="1">
                        <a:solidFill>
                          <a:schemeClr val="tx1"/>
                        </a:solidFill>
                      </a:rPr>
                      <a:t>１６％</a:t>
                    </a:r>
                    <a:endParaRPr lang="ja-JP" altLang="en-US" sz="1600" b="1" dirty="0">
                      <a:solidFill>
                        <a:schemeClr val="tx1"/>
                      </a:solidFill>
                    </a:endParaRPr>
                  </a:p>
                </c:rich>
              </c:tx>
              <c:spPr>
                <a:noFill/>
                <a:ln>
                  <a:solidFill>
                    <a:srgbClr val="FF6600"/>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F843-4075-BC66-73D92174FE92}"/>
                </c:ext>
              </c:extLst>
            </c:dLbl>
            <c:spPr>
              <a:noFill/>
              <a:ln>
                <a:solidFill>
                  <a:srgbClr val="FF6600"/>
                </a:solid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集計用!$B$108</c:f>
              <c:numCache>
                <c:formatCode>General</c:formatCode>
                <c:ptCount val="1"/>
                <c:pt idx="0">
                  <c:v>24</c:v>
                </c:pt>
              </c:numCache>
            </c:numRef>
          </c:val>
          <c:extLst>
            <c:ext xmlns:c16="http://schemas.microsoft.com/office/drawing/2014/chart" uri="{C3380CC4-5D6E-409C-BE32-E72D297353CC}">
              <c16:uniqueId val="{00000002-F843-4075-BC66-73D92174FE92}"/>
            </c:ext>
          </c:extLst>
        </c:ser>
        <c:ser>
          <c:idx val="3"/>
          <c:order val="3"/>
          <c:tx>
            <c:strRef>
              <c:f>集計用!$A$109</c:f>
              <c:strCache>
                <c:ptCount val="1"/>
                <c:pt idx="0">
                  <c:v>同業他社の効果的な対策例の紹介 ２４社</c:v>
                </c:pt>
              </c:strCache>
            </c:strRef>
          </c:tx>
          <c:spPr>
            <a:solidFill>
              <a:srgbClr val="FFFF00"/>
            </a:solidFill>
            <a:ln>
              <a:solidFill>
                <a:srgbClr val="FFFF00"/>
              </a:solidFill>
            </a:ln>
            <a:effectLst/>
          </c:spPr>
          <c:invertIfNegative val="0"/>
          <c:dLbls>
            <c:dLbl>
              <c:idx val="0"/>
              <c:tx>
                <c:rich>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r>
                      <a:rPr lang="ja-JP" altLang="en-US" sz="1600" b="1">
                        <a:solidFill>
                          <a:schemeClr val="tx1"/>
                        </a:solidFill>
                      </a:rPr>
                      <a:t>１６％</a:t>
                    </a:r>
                    <a:endParaRPr lang="ja-JP" altLang="en-US" sz="1600" b="1"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F843-4075-BC66-73D92174FE9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集計用!$B$109</c:f>
              <c:numCache>
                <c:formatCode>General</c:formatCode>
                <c:ptCount val="1"/>
                <c:pt idx="0">
                  <c:v>24</c:v>
                </c:pt>
              </c:numCache>
            </c:numRef>
          </c:val>
          <c:extLst>
            <c:ext xmlns:c16="http://schemas.microsoft.com/office/drawing/2014/chart" uri="{C3380CC4-5D6E-409C-BE32-E72D297353CC}">
              <c16:uniqueId val="{00000003-F843-4075-BC66-73D92174FE92}"/>
            </c:ext>
          </c:extLst>
        </c:ser>
        <c:ser>
          <c:idx val="4"/>
          <c:order val="4"/>
          <c:tx>
            <c:strRef>
              <c:f>集計用!$A$110</c:f>
              <c:strCache>
                <c:ptCount val="1"/>
                <c:pt idx="0">
                  <c:v>行政からの情報提供（セミナー，メールマガジン，HP等） １９社</c:v>
                </c:pt>
              </c:strCache>
            </c:strRef>
          </c:tx>
          <c:spPr>
            <a:solidFill>
              <a:schemeClr val="accent3">
                <a:lumMod val="75000"/>
              </a:schemeClr>
            </a:solidFill>
            <a:ln>
              <a:solidFill>
                <a:schemeClr val="accent3">
                  <a:lumMod val="75000"/>
                </a:schemeClr>
              </a:solidFill>
            </a:ln>
            <a:effectLst/>
          </c:spPr>
          <c:invertIfNegative val="0"/>
          <c:dLbls>
            <c:dLbl>
              <c:idx val="0"/>
              <c:tx>
                <c:rich>
                  <a:bodyPr/>
                  <a:lstStyle/>
                  <a:p>
                    <a:r>
                      <a:rPr lang="ja-JP" altLang="en-US" dirty="0"/>
                      <a:t>１３％</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F843-4075-BC66-73D92174FE92}"/>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集計用!$B$110</c:f>
              <c:numCache>
                <c:formatCode>General</c:formatCode>
                <c:ptCount val="1"/>
                <c:pt idx="0">
                  <c:v>19</c:v>
                </c:pt>
              </c:numCache>
            </c:numRef>
          </c:val>
          <c:extLst>
            <c:ext xmlns:c16="http://schemas.microsoft.com/office/drawing/2014/chart" uri="{C3380CC4-5D6E-409C-BE32-E72D297353CC}">
              <c16:uniqueId val="{00000004-F843-4075-BC66-73D92174FE92}"/>
            </c:ext>
          </c:extLst>
        </c:ser>
        <c:ser>
          <c:idx val="5"/>
          <c:order val="5"/>
          <c:tx>
            <c:strRef>
              <c:f>集計用!$A$111</c:f>
              <c:strCache>
                <c:ptCount val="1"/>
                <c:pt idx="0">
                  <c:v>表彰，認証制度 １１社</c:v>
                </c:pt>
              </c:strCache>
            </c:strRef>
          </c:tx>
          <c:spPr>
            <a:solidFill>
              <a:srgbClr val="66FFFF"/>
            </a:solidFill>
            <a:ln>
              <a:noFill/>
            </a:ln>
            <a:effectLst/>
          </c:spPr>
          <c:invertIfNegative val="0"/>
          <c:dPt>
            <c:idx val="0"/>
            <c:invertIfNegative val="0"/>
            <c:bubble3D val="0"/>
            <c:spPr>
              <a:solidFill>
                <a:srgbClr val="66FFFF"/>
              </a:solidFill>
              <a:ln>
                <a:solidFill>
                  <a:srgbClr val="66FFFF"/>
                </a:solidFill>
              </a:ln>
              <a:effectLst/>
            </c:spPr>
            <c:extLst>
              <c:ext xmlns:c16="http://schemas.microsoft.com/office/drawing/2014/chart" uri="{C3380CC4-5D6E-409C-BE32-E72D297353CC}">
                <c16:uniqueId val="{0000000E-F843-4075-BC66-73D92174FE92}"/>
              </c:ext>
            </c:extLst>
          </c:dPt>
          <c:dLbls>
            <c:dLbl>
              <c:idx val="0"/>
              <c:tx>
                <c:rich>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r>
                      <a:rPr lang="ja-JP" altLang="en-US" b="1" dirty="0">
                        <a:solidFill>
                          <a:schemeClr val="tx1"/>
                        </a:solidFill>
                        <a:latin typeface="+mn-ea"/>
                        <a:ea typeface="+mn-ea"/>
                      </a:rPr>
                      <a:t>７％</a:t>
                    </a: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F843-4075-BC66-73D92174FE9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集計用!$B$111</c:f>
              <c:numCache>
                <c:formatCode>General</c:formatCode>
                <c:ptCount val="1"/>
                <c:pt idx="0">
                  <c:v>11</c:v>
                </c:pt>
              </c:numCache>
            </c:numRef>
          </c:val>
          <c:extLst>
            <c:ext xmlns:c16="http://schemas.microsoft.com/office/drawing/2014/chart" uri="{C3380CC4-5D6E-409C-BE32-E72D297353CC}">
              <c16:uniqueId val="{00000005-F843-4075-BC66-73D92174FE92}"/>
            </c:ext>
          </c:extLst>
        </c:ser>
        <c:ser>
          <c:idx val="6"/>
          <c:order val="6"/>
          <c:tx>
            <c:strRef>
              <c:f>集計用!$A$112</c:f>
              <c:strCache>
                <c:ptCount val="1"/>
                <c:pt idx="0">
                  <c:v>義務，規制の強化　５社</c:v>
                </c:pt>
              </c:strCache>
            </c:strRef>
          </c:tx>
          <c:spPr>
            <a:solidFill>
              <a:schemeClr val="accent1">
                <a:lumMod val="60000"/>
              </a:schemeClr>
            </a:solidFill>
            <a:ln>
              <a:noFill/>
            </a:ln>
            <a:effectLst/>
          </c:spPr>
          <c:invertIfNegative val="0"/>
          <c:dPt>
            <c:idx val="0"/>
            <c:invertIfNegative val="0"/>
            <c:bubble3D val="0"/>
            <c:spPr>
              <a:solidFill>
                <a:srgbClr val="0070C0"/>
              </a:solidFill>
              <a:ln>
                <a:solidFill>
                  <a:srgbClr val="0070C0"/>
                </a:solidFill>
              </a:ln>
              <a:effectLst/>
            </c:spPr>
            <c:extLst>
              <c:ext xmlns:c16="http://schemas.microsoft.com/office/drawing/2014/chart" uri="{C3380CC4-5D6E-409C-BE32-E72D297353CC}">
                <c16:uniqueId val="{0000000F-F843-4075-BC66-73D92174FE92}"/>
              </c:ext>
            </c:extLst>
          </c:dPt>
          <c:dLbls>
            <c:dLbl>
              <c:idx val="0"/>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ea"/>
                        <a:ea typeface="+mn-ea"/>
                        <a:cs typeface="+mn-cs"/>
                      </a:defRPr>
                    </a:pPr>
                    <a:r>
                      <a:rPr lang="ja-JP" altLang="en-US" dirty="0"/>
                      <a:t>３％</a:t>
                    </a:r>
                  </a:p>
                </c:rich>
              </c:tx>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F843-4075-BC66-73D92174FE9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集計用!$B$112</c:f>
              <c:numCache>
                <c:formatCode>General</c:formatCode>
                <c:ptCount val="1"/>
                <c:pt idx="0">
                  <c:v>5</c:v>
                </c:pt>
              </c:numCache>
            </c:numRef>
          </c:val>
          <c:extLst>
            <c:ext xmlns:c16="http://schemas.microsoft.com/office/drawing/2014/chart" uri="{C3380CC4-5D6E-409C-BE32-E72D297353CC}">
              <c16:uniqueId val="{00000006-F843-4075-BC66-73D92174FE92}"/>
            </c:ext>
          </c:extLst>
        </c:ser>
        <c:ser>
          <c:idx val="7"/>
          <c:order val="7"/>
          <c:tx>
            <c:strRef>
              <c:f>集計用!$A$113</c:f>
              <c:strCache>
                <c:ptCount val="1"/>
                <c:pt idx="0">
                  <c:v>その他　６社</c:v>
                </c:pt>
              </c:strCache>
            </c:strRef>
          </c:tx>
          <c:spPr>
            <a:solidFill>
              <a:srgbClr val="008000"/>
            </a:solidFill>
            <a:ln>
              <a:noFill/>
            </a:ln>
            <a:effectLst/>
          </c:spPr>
          <c:invertIfNegative val="0"/>
          <c:dPt>
            <c:idx val="0"/>
            <c:invertIfNegative val="0"/>
            <c:bubble3D val="0"/>
            <c:spPr>
              <a:solidFill>
                <a:srgbClr val="006600"/>
              </a:solidFill>
              <a:ln>
                <a:solidFill>
                  <a:srgbClr val="006600"/>
                </a:solidFill>
              </a:ln>
              <a:effectLst/>
            </c:spPr>
            <c:extLst>
              <c:ext xmlns:c16="http://schemas.microsoft.com/office/drawing/2014/chart" uri="{C3380CC4-5D6E-409C-BE32-E72D297353CC}">
                <c16:uniqueId val="{00000010-F843-4075-BC66-73D92174FE92}"/>
              </c:ext>
            </c:extLst>
          </c:dPt>
          <c:dLbls>
            <c:dLbl>
              <c:idx val="0"/>
              <c:layout>
                <c:manualLayout>
                  <c:x val="3.6664922599102701E-2"/>
                  <c:y val="0.13459597297740922"/>
                </c:manualLayout>
              </c:layout>
              <c:tx>
                <c:rich>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ea"/>
                        <a:ea typeface="+mn-ea"/>
                        <a:cs typeface="+mn-cs"/>
                      </a:defRPr>
                    </a:pPr>
                    <a:r>
                      <a:rPr lang="ja-JP" altLang="en-US" dirty="0"/>
                      <a:t>４％</a:t>
                    </a:r>
                  </a:p>
                </c:rich>
              </c:tx>
              <c:spPr>
                <a:solidFill>
                  <a:srgbClr val="006600"/>
                </a:solidFill>
                <a:ln>
                  <a:solidFill>
                    <a:srgbClr val="006600"/>
                  </a:solid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4.7664336827210371E-2"/>
                      <c:h val="0.1272918085671487"/>
                    </c:manualLayout>
                  </c15:layout>
                  <c15:showDataLabelsRange val="0"/>
                </c:ext>
                <c:ext xmlns:c16="http://schemas.microsoft.com/office/drawing/2014/chart" uri="{C3380CC4-5D6E-409C-BE32-E72D297353CC}">
                  <c16:uniqueId val="{00000010-F843-4075-BC66-73D92174FE92}"/>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集計用!$B$113</c:f>
              <c:numCache>
                <c:formatCode>General</c:formatCode>
                <c:ptCount val="1"/>
                <c:pt idx="0">
                  <c:v>6</c:v>
                </c:pt>
              </c:numCache>
            </c:numRef>
          </c:val>
          <c:extLst>
            <c:ext xmlns:c16="http://schemas.microsoft.com/office/drawing/2014/chart" uri="{C3380CC4-5D6E-409C-BE32-E72D297353CC}">
              <c16:uniqueId val="{00000007-F843-4075-BC66-73D92174FE92}"/>
            </c:ext>
          </c:extLst>
        </c:ser>
        <c:dLbls>
          <c:showLegendKey val="0"/>
          <c:showVal val="0"/>
          <c:showCatName val="0"/>
          <c:showSerName val="0"/>
          <c:showPercent val="0"/>
          <c:showBubbleSize val="0"/>
        </c:dLbls>
        <c:gapWidth val="150"/>
        <c:overlap val="100"/>
        <c:axId val="466238880"/>
        <c:axId val="463961640"/>
      </c:barChart>
      <c:catAx>
        <c:axId val="466238880"/>
        <c:scaling>
          <c:orientation val="minMax"/>
        </c:scaling>
        <c:delete val="1"/>
        <c:axPos val="l"/>
        <c:numFmt formatCode="General" sourceLinked="1"/>
        <c:majorTickMark val="none"/>
        <c:minorTickMark val="none"/>
        <c:tickLblPos val="nextTo"/>
        <c:crossAx val="463961640"/>
        <c:crosses val="autoZero"/>
        <c:auto val="1"/>
        <c:lblAlgn val="ctr"/>
        <c:lblOffset val="100"/>
        <c:noMultiLvlLbl val="0"/>
      </c:catAx>
      <c:valAx>
        <c:axId val="463961640"/>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66238880"/>
        <c:crosses val="autoZero"/>
        <c:crossBetween val="between"/>
      </c:valAx>
      <c:spPr>
        <a:noFill/>
        <a:ln>
          <a:noFill/>
        </a:ln>
        <a:effectLst/>
      </c:spPr>
    </c:plotArea>
    <c:legend>
      <c:legendPos val="b"/>
      <c:legendEntry>
        <c:idx val="7"/>
        <c:txPr>
          <a:bodyPr rot="0" spcFirstLastPara="1" vertOverflow="ellipsis" vert="horz" wrap="square" anchor="ctr" anchorCtr="1"/>
          <a:lstStyle/>
          <a:p>
            <a:pPr>
              <a:defRPr sz="1800" b="0" i="0" u="none" strike="noStrike" kern="1200" baseline="0">
                <a:solidFill>
                  <a:schemeClr val="bg1"/>
                </a:solidFill>
                <a:latin typeface="+mn-ea"/>
                <a:ea typeface="+mn-ea"/>
                <a:cs typeface="+mn-cs"/>
              </a:defRPr>
            </a:pPr>
            <a:endParaRPr lang="ja-JP"/>
          </a:p>
        </c:txPr>
      </c:legendEntry>
      <c:layout>
        <c:manualLayout>
          <c:xMode val="edge"/>
          <c:yMode val="edge"/>
          <c:x val="0"/>
          <c:y val="0.22206500259136666"/>
          <c:w val="1"/>
          <c:h val="0.7779349974086332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ea"/>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646412036129221E-2"/>
          <c:y val="8.4578678353051662E-2"/>
          <c:w val="0.82467636776406139"/>
          <c:h val="0.83084264329389668"/>
        </c:manualLayout>
      </c:layout>
      <c:doughnutChart>
        <c:varyColors val="1"/>
        <c:ser>
          <c:idx val="0"/>
          <c:order val="0"/>
          <c:dPt>
            <c:idx val="0"/>
            <c:bubble3D val="0"/>
            <c:spPr>
              <a:solidFill>
                <a:srgbClr val="002060"/>
              </a:solidFill>
              <a:ln>
                <a:noFill/>
              </a:ln>
              <a:effectLst/>
            </c:spPr>
            <c:extLst>
              <c:ext xmlns:c16="http://schemas.microsoft.com/office/drawing/2014/chart" uri="{C3380CC4-5D6E-409C-BE32-E72D297353CC}">
                <c16:uniqueId val="{00000001-A354-4A53-9E92-CABBC0BE2EE4}"/>
              </c:ext>
            </c:extLst>
          </c:dPt>
          <c:dPt>
            <c:idx val="1"/>
            <c:bubble3D val="0"/>
            <c:spPr>
              <a:solidFill>
                <a:srgbClr val="FF6600"/>
              </a:solidFill>
              <a:ln>
                <a:noFill/>
              </a:ln>
              <a:effectLst/>
            </c:spPr>
            <c:extLst>
              <c:ext xmlns:c16="http://schemas.microsoft.com/office/drawing/2014/chart" uri="{C3380CC4-5D6E-409C-BE32-E72D297353CC}">
                <c16:uniqueId val="{00000003-A354-4A53-9E92-CABBC0BE2EE4}"/>
              </c:ext>
            </c:extLst>
          </c:dPt>
          <c:dPt>
            <c:idx val="2"/>
            <c:bubble3D val="0"/>
            <c:spPr>
              <a:solidFill>
                <a:schemeClr val="accent3"/>
              </a:solidFill>
              <a:ln>
                <a:noFill/>
              </a:ln>
              <a:effectLst/>
            </c:spPr>
            <c:extLst>
              <c:ext xmlns:c16="http://schemas.microsoft.com/office/drawing/2014/chart" uri="{C3380CC4-5D6E-409C-BE32-E72D297353CC}">
                <c16:uniqueId val="{00000005-A354-4A53-9E92-CABBC0BE2EE4}"/>
              </c:ext>
            </c:extLst>
          </c:dPt>
          <c:dPt>
            <c:idx val="3"/>
            <c:bubble3D val="0"/>
            <c:spPr>
              <a:solidFill>
                <a:schemeClr val="accent4"/>
              </a:solidFill>
              <a:ln>
                <a:noFill/>
              </a:ln>
              <a:effectLst/>
            </c:spPr>
            <c:extLst>
              <c:ext xmlns:c16="http://schemas.microsoft.com/office/drawing/2014/chart" uri="{C3380CC4-5D6E-409C-BE32-E72D297353CC}">
                <c16:uniqueId val="{00000007-A354-4A53-9E92-CABBC0BE2EE4}"/>
              </c:ext>
            </c:extLst>
          </c:dPt>
          <c:dPt>
            <c:idx val="4"/>
            <c:bubble3D val="0"/>
            <c:spPr>
              <a:solidFill>
                <a:schemeClr val="accent5">
                  <a:alpha val="70000"/>
                </a:schemeClr>
              </a:solidFill>
              <a:ln>
                <a:noFill/>
              </a:ln>
              <a:effectLst/>
            </c:spPr>
            <c:extLst>
              <c:ext xmlns:c16="http://schemas.microsoft.com/office/drawing/2014/chart" uri="{C3380CC4-5D6E-409C-BE32-E72D297353CC}">
                <c16:uniqueId val="{00000009-A354-4A53-9E92-CABBC0BE2EE4}"/>
              </c:ext>
            </c:extLst>
          </c:dPt>
          <c:dPt>
            <c:idx val="5"/>
            <c:bubble3D val="0"/>
            <c:spPr>
              <a:solidFill>
                <a:schemeClr val="accent6">
                  <a:alpha val="70000"/>
                </a:schemeClr>
              </a:solidFill>
              <a:ln>
                <a:noFill/>
              </a:ln>
              <a:effectLst/>
            </c:spPr>
            <c:extLst>
              <c:ext xmlns:c16="http://schemas.microsoft.com/office/drawing/2014/chart" uri="{C3380CC4-5D6E-409C-BE32-E72D297353CC}">
                <c16:uniqueId val="{0000000B-A354-4A53-9E92-CABBC0BE2EE4}"/>
              </c:ext>
            </c:extLst>
          </c:dPt>
          <c:dPt>
            <c:idx val="6"/>
            <c:bubble3D val="0"/>
            <c:spPr>
              <a:solidFill>
                <a:schemeClr val="accent1">
                  <a:lumMod val="60000"/>
                  <a:alpha val="70000"/>
                </a:schemeClr>
              </a:solidFill>
              <a:ln>
                <a:noFill/>
              </a:ln>
              <a:effectLst/>
            </c:spPr>
            <c:extLst>
              <c:ext xmlns:c16="http://schemas.microsoft.com/office/drawing/2014/chart" uri="{C3380CC4-5D6E-409C-BE32-E72D297353CC}">
                <c16:uniqueId val="{0000000D-A354-4A53-9E92-CABBC0BE2EE4}"/>
              </c:ext>
            </c:extLst>
          </c:dPt>
          <c:dPt>
            <c:idx val="7"/>
            <c:bubble3D val="0"/>
            <c:spPr>
              <a:solidFill>
                <a:schemeClr val="accent2">
                  <a:lumMod val="60000"/>
                  <a:alpha val="70000"/>
                </a:schemeClr>
              </a:solidFill>
              <a:ln>
                <a:noFill/>
              </a:ln>
              <a:effectLst/>
            </c:spPr>
            <c:extLst>
              <c:ext xmlns:c16="http://schemas.microsoft.com/office/drawing/2014/chart" uri="{C3380CC4-5D6E-409C-BE32-E72D297353CC}">
                <c16:uniqueId val="{0000000F-A354-4A53-9E92-CABBC0BE2EE4}"/>
              </c:ext>
            </c:extLst>
          </c:dPt>
          <c:dPt>
            <c:idx val="8"/>
            <c:bubble3D val="0"/>
            <c:spPr>
              <a:solidFill>
                <a:schemeClr val="accent3">
                  <a:lumMod val="60000"/>
                  <a:alpha val="70000"/>
                </a:schemeClr>
              </a:solidFill>
              <a:ln>
                <a:noFill/>
              </a:ln>
              <a:effectLst/>
            </c:spPr>
            <c:extLst>
              <c:ext xmlns:c16="http://schemas.microsoft.com/office/drawing/2014/chart" uri="{C3380CC4-5D6E-409C-BE32-E72D297353CC}">
                <c16:uniqueId val="{00000011-A354-4A53-9E92-CABBC0BE2EE4}"/>
              </c:ext>
            </c:extLst>
          </c:dPt>
          <c:dPt>
            <c:idx val="9"/>
            <c:bubble3D val="0"/>
            <c:spPr>
              <a:solidFill>
                <a:schemeClr val="accent4">
                  <a:lumMod val="60000"/>
                  <a:alpha val="70000"/>
                </a:schemeClr>
              </a:solidFill>
              <a:ln>
                <a:noFill/>
              </a:ln>
              <a:effectLst/>
            </c:spPr>
            <c:extLst>
              <c:ext xmlns:c16="http://schemas.microsoft.com/office/drawing/2014/chart" uri="{C3380CC4-5D6E-409C-BE32-E72D297353CC}">
                <c16:uniqueId val="{00000013-A354-4A53-9E92-CABBC0BE2EE4}"/>
              </c:ext>
            </c:extLst>
          </c:dPt>
          <c:dPt>
            <c:idx val="10"/>
            <c:bubble3D val="0"/>
            <c:spPr>
              <a:solidFill>
                <a:schemeClr val="accent5">
                  <a:lumMod val="60000"/>
                  <a:alpha val="70000"/>
                </a:schemeClr>
              </a:solidFill>
              <a:ln>
                <a:noFill/>
              </a:ln>
              <a:effectLst/>
            </c:spPr>
            <c:extLst>
              <c:ext xmlns:c16="http://schemas.microsoft.com/office/drawing/2014/chart" uri="{C3380CC4-5D6E-409C-BE32-E72D297353CC}">
                <c16:uniqueId val="{00000015-A354-4A53-9E92-CABBC0BE2EE4}"/>
              </c:ext>
            </c:extLst>
          </c:dPt>
          <c:dPt>
            <c:idx val="11"/>
            <c:bubble3D val="0"/>
            <c:spPr>
              <a:solidFill>
                <a:schemeClr val="accent6">
                  <a:lumMod val="60000"/>
                  <a:alpha val="70000"/>
                </a:schemeClr>
              </a:solidFill>
              <a:ln>
                <a:noFill/>
              </a:ln>
              <a:effectLst/>
            </c:spPr>
            <c:extLst>
              <c:ext xmlns:c16="http://schemas.microsoft.com/office/drawing/2014/chart" uri="{C3380CC4-5D6E-409C-BE32-E72D297353CC}">
                <c16:uniqueId val="{00000017-A354-4A53-9E92-CABBC0BE2EE4}"/>
              </c:ext>
            </c:extLst>
          </c:dPt>
          <c:dLbls>
            <c:dLbl>
              <c:idx val="0"/>
              <c:layout>
                <c:manualLayout>
                  <c:x val="-0.2020017023615639"/>
                  <c:y val="7.3106442604920885E-2"/>
                </c:manualLayout>
              </c:layout>
              <c:tx>
                <c:rich>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effectLst/>
                        <a:latin typeface="+mn-ea"/>
                        <a:ea typeface="+mn-ea"/>
                        <a:cs typeface="+mn-cs"/>
                      </a:defRPr>
                    </a:pPr>
                    <a:r>
                      <a:rPr lang="ja-JP" altLang="en-US" sz="1800" dirty="0">
                        <a:solidFill>
                          <a:schemeClr val="bg1"/>
                        </a:solidFill>
                        <a:latin typeface="+mn-ea"/>
                        <a:ea typeface="+mn-ea"/>
                      </a:rPr>
                      <a:t>株式会社 </a:t>
                    </a:r>
                    <a:r>
                      <a:rPr lang="en-US" altLang="ja-JP" sz="1800" dirty="0">
                        <a:solidFill>
                          <a:schemeClr val="bg1"/>
                        </a:solidFill>
                        <a:latin typeface="+mn-ea"/>
                        <a:ea typeface="+mn-ea"/>
                      </a:rPr>
                      <a:t>78</a:t>
                    </a:r>
                    <a:r>
                      <a:rPr lang="ja-JP" altLang="en-US" sz="1800" dirty="0">
                        <a:solidFill>
                          <a:schemeClr val="bg1"/>
                        </a:solidFill>
                        <a:latin typeface="+mn-ea"/>
                        <a:ea typeface="+mn-ea"/>
                      </a:rPr>
                      <a:t>％</a:t>
                    </a:r>
                  </a:p>
                </c:rich>
              </c:tx>
              <c:spPr>
                <a:solidFill>
                  <a:srgbClr val="002060"/>
                </a:solidFill>
                <a:ln w="12700" cap="flat" cmpd="sng" algn="ctr">
                  <a:solidFill>
                    <a:schemeClr val="bg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effectLst/>
                      <a:latin typeface="+mn-ea"/>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8092912672867663"/>
                      <c:h val="0.1243107120612489"/>
                    </c:manualLayout>
                  </c15:layout>
                  <c15:showDataLabelsRange val="0"/>
                </c:ext>
                <c:ext xmlns:c16="http://schemas.microsoft.com/office/drawing/2014/chart" uri="{C3380CC4-5D6E-409C-BE32-E72D297353CC}">
                  <c16:uniqueId val="{00000001-A354-4A53-9E92-CABBC0BE2EE4}"/>
                </c:ext>
              </c:extLst>
            </c:dLbl>
            <c:dLbl>
              <c:idx val="1"/>
              <c:layout>
                <c:manualLayout>
                  <c:x val="-3.1299953534878806E-2"/>
                  <c:y val="6.6688919222747294E-3"/>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r>
                      <a:rPr lang="zh-CN" altLang="en-US" sz="1400" dirty="0">
                        <a:solidFill>
                          <a:schemeClr val="bg1"/>
                        </a:solidFill>
                        <a:latin typeface="游ゴシック" panose="020B0400000000000000" pitchFamily="50" charset="-128"/>
                        <a:ea typeface="游ゴシック" panose="020B0400000000000000" pitchFamily="50" charset="-128"/>
                      </a:rPr>
                      <a:t>学校法人 ７％</a:t>
                    </a:r>
                  </a:p>
                </c:rich>
              </c:tx>
              <c:spPr>
                <a:solidFill>
                  <a:srgbClr val="CC3300"/>
                </a:solidFill>
                <a:ln w="12700" cap="flat" cmpd="sng" algn="ctr">
                  <a:solidFill>
                    <a:schemeClr val="bg1"/>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616254258649147"/>
                      <c:h val="7.1982277609171461E-2"/>
                    </c:manualLayout>
                  </c15:layout>
                  <c15:showDataLabelsRange val="0"/>
                </c:ext>
                <c:ext xmlns:c16="http://schemas.microsoft.com/office/drawing/2014/chart" uri="{C3380CC4-5D6E-409C-BE32-E72D297353CC}">
                  <c16:uniqueId val="{00000003-A354-4A53-9E92-CABBC0BE2EE4}"/>
                </c:ext>
              </c:extLst>
            </c:dLbl>
            <c:dLbl>
              <c:idx val="2"/>
              <c:layout>
                <c:manualLayout>
                  <c:x val="-0.14649219709117675"/>
                  <c:y val="-6.3295325398590216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r>
                      <a:rPr lang="zh-TW" altLang="en-US" sz="1400" b="1" dirty="0">
                        <a:latin typeface="游ゴシック" panose="020B0400000000000000" pitchFamily="50" charset="-128"/>
                        <a:ea typeface="游ゴシック" panose="020B0400000000000000" pitchFamily="50" charset="-128"/>
                      </a:rPr>
                      <a:t>一般社団法人</a:t>
                    </a:r>
                  </a:p>
                  <a:p>
                    <a:pPr>
                      <a:defRPr sz="1400">
                        <a:solidFill>
                          <a:schemeClr val="bg1"/>
                        </a:solidFill>
                        <a:latin typeface="游ゴシック" panose="020B0400000000000000" pitchFamily="50" charset="-128"/>
                        <a:ea typeface="游ゴシック" panose="020B0400000000000000" pitchFamily="50" charset="-128"/>
                      </a:defRPr>
                    </a:pPr>
                    <a:r>
                      <a:rPr lang="zh-TW" altLang="en-US" sz="1400" b="1" dirty="0">
                        <a:latin typeface="游ゴシック" panose="020B0400000000000000" pitchFamily="50" charset="-128"/>
                        <a:ea typeface="游ゴシック" panose="020B0400000000000000" pitchFamily="50" charset="-128"/>
                      </a:rPr>
                      <a:t>一般財団法人</a:t>
                    </a:r>
                  </a:p>
                  <a:p>
                    <a:pPr>
                      <a:defRPr sz="1400">
                        <a:solidFill>
                          <a:schemeClr val="bg1"/>
                        </a:solidFill>
                        <a:latin typeface="游ゴシック" panose="020B0400000000000000" pitchFamily="50" charset="-128"/>
                        <a:ea typeface="游ゴシック" panose="020B0400000000000000" pitchFamily="50" charset="-128"/>
                      </a:defRPr>
                    </a:pPr>
                    <a:r>
                      <a:rPr lang="zh-TW" altLang="en-US" sz="1400" b="1" dirty="0">
                        <a:latin typeface="游ゴシック" panose="020B0400000000000000" pitchFamily="50" charset="-128"/>
                        <a:ea typeface="游ゴシック" panose="020B0400000000000000" pitchFamily="50" charset="-128"/>
                      </a:rPr>
                      <a:t>３％ </a:t>
                    </a:r>
                  </a:p>
                </c:rich>
              </c:tx>
              <c:spPr>
                <a:solidFill>
                  <a:schemeClr val="accent3">
                    <a:lumMod val="50000"/>
                  </a:schemeClr>
                </a:solidFill>
                <a:ln w="12700" cap="flat" cmpd="sng" algn="ctr">
                  <a:solidFill>
                    <a:schemeClr val="bg1"/>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2210061251759697"/>
                      <c:h val="0.16486267660003068"/>
                    </c:manualLayout>
                  </c15:layout>
                  <c15:showDataLabelsRange val="0"/>
                </c:ext>
                <c:ext xmlns:c16="http://schemas.microsoft.com/office/drawing/2014/chart" uri="{C3380CC4-5D6E-409C-BE32-E72D297353CC}">
                  <c16:uniqueId val="{00000005-A354-4A53-9E92-CABBC0BE2EE4}"/>
                </c:ext>
              </c:extLst>
            </c:dLbl>
            <c:dLbl>
              <c:idx val="3"/>
              <c:layout>
                <c:manualLayout>
                  <c:x val="0.21501444622893656"/>
                  <c:y val="0.24856160457365889"/>
                </c:manualLayout>
              </c:layout>
              <c:tx>
                <c:rich>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effectLst/>
                        <a:latin typeface="+mn-lt"/>
                        <a:ea typeface="+mn-ea"/>
                        <a:cs typeface="+mn-cs"/>
                      </a:defRPr>
                    </a:pPr>
                    <a:fld id="{0A803034-50B2-4D2F-A6A0-E821BEF30DF8}" type="CATEGORYNAME">
                      <a:rPr lang="ja-JP" altLang="en-US" sz="1400">
                        <a:solidFill>
                          <a:schemeClr val="bg1"/>
                        </a:solidFill>
                      </a:rPr>
                      <a:pPr>
                        <a:defRPr>
                          <a:solidFill>
                            <a:schemeClr val="bg1"/>
                          </a:solidFill>
                        </a:defRPr>
                      </a:pPr>
                      <a:t>[分類名]</a:t>
                    </a:fld>
                    <a:fld id="{99EA68A9-EA9C-414F-AD98-0FA1C3D6A12E}" type="PERCENTAGE">
                      <a:rPr lang="en-US" altLang="ja-JP" sz="1400">
                        <a:solidFill>
                          <a:schemeClr val="bg1"/>
                        </a:solidFill>
                      </a:rPr>
                      <a:pPr>
                        <a:defRPr>
                          <a:solidFill>
                            <a:schemeClr val="bg1"/>
                          </a:solidFill>
                        </a:defRPr>
                      </a:pPr>
                      <a:t>[パーセンテージ]</a:t>
                    </a:fld>
                    <a:endParaRPr lang="ja-JP" altLang="en-US"/>
                  </a:p>
                </c:rich>
              </c:tx>
              <c:spPr>
                <a:solidFill>
                  <a:schemeClr val="accent4">
                    <a:lumMod val="50000"/>
                  </a:schemeClr>
                </a:solidFill>
                <a:ln w="12700" cap="flat" cmpd="sng" algn="ctr">
                  <a:solidFill>
                    <a:schemeClr val="accent3">
                      <a:lumMod val="50000"/>
                    </a:schemeClr>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effectLst/>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2645958052129411"/>
                      <c:h val="7.2462098349660026E-2"/>
                    </c:manualLayout>
                  </c15:layout>
                  <c15:dlblFieldTable/>
                  <c15:showDataLabelsRange val="0"/>
                </c:ext>
                <c:ext xmlns:c16="http://schemas.microsoft.com/office/drawing/2014/chart" uri="{C3380CC4-5D6E-409C-BE32-E72D297353CC}">
                  <c16:uniqueId val="{00000007-A354-4A53-9E92-CABBC0BE2EE4}"/>
                </c:ext>
              </c:extLst>
            </c:dLbl>
            <c:dLbl>
              <c:idx val="4"/>
              <c:layout>
                <c:manualLayout>
                  <c:x val="0.18176435375361932"/>
                  <c:y val="0.15562928822006894"/>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4">
                            <a:lumMod val="75000"/>
                          </a:schemeClr>
                        </a:solidFill>
                        <a:effectLst/>
                        <a:latin typeface="+mn-lt"/>
                        <a:ea typeface="+mn-ea"/>
                        <a:cs typeface="+mn-cs"/>
                      </a:defRPr>
                    </a:pPr>
                    <a:fld id="{A5243B69-B918-43D4-A8B6-E0E6EA694064}" type="CATEGORYNAME">
                      <a:rPr lang="ja-JP" altLang="en-US" sz="1400">
                        <a:solidFill>
                          <a:schemeClr val="accent4">
                            <a:lumMod val="75000"/>
                          </a:schemeClr>
                        </a:solidFill>
                      </a:rPr>
                      <a:pPr>
                        <a:defRPr sz="1400">
                          <a:solidFill>
                            <a:schemeClr val="accent4">
                              <a:lumMod val="75000"/>
                            </a:schemeClr>
                          </a:solidFill>
                        </a:defRPr>
                      </a:pPr>
                      <a:t>[分類名]</a:t>
                    </a:fld>
                    <a:fld id="{F92BD4DF-19BB-4437-A220-D5DC2008347C}" type="PERCENTAGE">
                      <a:rPr lang="en-US" altLang="ja-JP" sz="1400">
                        <a:solidFill>
                          <a:schemeClr val="accent4">
                            <a:lumMod val="75000"/>
                          </a:schemeClr>
                        </a:solidFill>
                      </a:rPr>
                      <a:pPr>
                        <a:defRPr sz="1400">
                          <a:solidFill>
                            <a:schemeClr val="accent4">
                              <a:lumMod val="75000"/>
                            </a:schemeClr>
                          </a:solidFill>
                        </a:defRPr>
                      </a:pPr>
                      <a:t>[パーセンテージ]</a:t>
                    </a:fld>
                    <a:endParaRPr lang="ja-JP" altLang="en-US"/>
                  </a:p>
                </c:rich>
              </c:tx>
              <c:spPr>
                <a:solidFill>
                  <a:schemeClr val="accent5">
                    <a:lumMod val="20000"/>
                    <a:lumOff val="8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4">
                          <a:lumMod val="75000"/>
                        </a:schemeClr>
                      </a:solidFill>
                      <a:effectLst/>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069245893986104"/>
                      <c:h val="7.2430963736393822E-2"/>
                    </c:manualLayout>
                  </c15:layout>
                  <c15:dlblFieldTable/>
                  <c15:showDataLabelsRange val="0"/>
                </c:ext>
                <c:ext xmlns:c16="http://schemas.microsoft.com/office/drawing/2014/chart" uri="{C3380CC4-5D6E-409C-BE32-E72D297353CC}">
                  <c16:uniqueId val="{00000009-A354-4A53-9E92-CABBC0BE2EE4}"/>
                </c:ext>
              </c:extLst>
            </c:dLbl>
            <c:dLbl>
              <c:idx val="5"/>
              <c:layout>
                <c:manualLayout>
                  <c:x val="-0.22978845663323333"/>
                  <c:y val="-0.16248720043405127"/>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mn-lt"/>
                        <a:ea typeface="+mn-ea"/>
                        <a:cs typeface="+mn-cs"/>
                      </a:defRPr>
                    </a:pPr>
                    <a:fld id="{433B099B-08C9-47C3-8A05-3F1B3D113F3D}" type="CATEGORYNAME">
                      <a:rPr lang="zh-TW" altLang="en-US" sz="1400" b="1">
                        <a:solidFill>
                          <a:schemeClr val="accent6">
                            <a:lumMod val="50000"/>
                          </a:schemeClr>
                        </a:solidFill>
                      </a:rPr>
                      <a:pPr>
                        <a:defRPr sz="1400">
                          <a:solidFill>
                            <a:schemeClr val="accent1"/>
                          </a:solidFill>
                        </a:defRPr>
                      </a:pPr>
                      <a:t>[分類名]</a:t>
                    </a:fld>
                    <a:fld id="{98CBAC7E-CE71-48FE-B3C5-8FE17091ECB8}" type="PERCENTAGE">
                      <a:rPr lang="en-US" altLang="zh-TW" sz="1400" b="1">
                        <a:solidFill>
                          <a:schemeClr val="accent6">
                            <a:lumMod val="50000"/>
                          </a:schemeClr>
                        </a:solidFill>
                      </a:rPr>
                      <a:pPr>
                        <a:defRPr sz="1400">
                          <a:solidFill>
                            <a:schemeClr val="accent1"/>
                          </a:solidFill>
                        </a:defRPr>
                      </a:pPr>
                      <a:t>[パーセンテージ]</a:t>
                    </a:fld>
                    <a:endParaRPr lang="ja-JP" altLang="en-US"/>
                  </a:p>
                </c:rich>
              </c:tx>
              <c:spPr>
                <a:solidFill>
                  <a:schemeClr val="accent6">
                    <a:lumMod val="20000"/>
                    <a:lumOff val="8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4957975890218063"/>
                      <c:h val="7.234767469481361E-2"/>
                    </c:manualLayout>
                  </c15:layout>
                  <c15:dlblFieldTable/>
                  <c15:showDataLabelsRange val="0"/>
                </c:ext>
                <c:ext xmlns:c16="http://schemas.microsoft.com/office/drawing/2014/chart" uri="{C3380CC4-5D6E-409C-BE32-E72D297353CC}">
                  <c16:uniqueId val="{0000000B-A354-4A53-9E92-CABBC0BE2EE4}"/>
                </c:ext>
              </c:extLst>
            </c:dLbl>
            <c:dLbl>
              <c:idx val="6"/>
              <c:layout>
                <c:manualLayout>
                  <c:x val="0.15332329151263258"/>
                  <c:y val="-0.15118027841930359"/>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fld id="{2E201227-FAFB-4B21-8E6A-965A1A4427CC}" type="CATEGORYNAME">
                      <a:rPr lang="zh-CN" altLang="en-US" sz="1400" smtClean="0">
                        <a:solidFill>
                          <a:schemeClr val="bg1"/>
                        </a:solidFill>
                        <a:latin typeface="游ゴシック" panose="020B0400000000000000" pitchFamily="50" charset="-128"/>
                        <a:ea typeface="游ゴシック" panose="020B0400000000000000" pitchFamily="50" charset="-128"/>
                      </a:rPr>
                      <a:pPr>
                        <a:defRPr sz="1400">
                          <a:solidFill>
                            <a:schemeClr val="bg1"/>
                          </a:solidFill>
                          <a:latin typeface="游ゴシック" panose="020B0400000000000000" pitchFamily="50" charset="-128"/>
                          <a:ea typeface="游ゴシック" panose="020B0400000000000000" pitchFamily="50" charset="-128"/>
                        </a:defRPr>
                      </a:pPr>
                      <a:t>[分類名]</a:t>
                    </a:fld>
                    <a:fld id="{51D84DD7-3830-4965-83EC-40EB61DE3998}" type="PERCENTAGE">
                      <a:rPr lang="en-US" altLang="zh-CN" sz="1400" smtClean="0">
                        <a:solidFill>
                          <a:schemeClr val="bg1"/>
                        </a:solidFill>
                        <a:latin typeface="游ゴシック" panose="020B0400000000000000" pitchFamily="50" charset="-128"/>
                        <a:ea typeface="游ゴシック" panose="020B0400000000000000" pitchFamily="50" charset="-128"/>
                      </a:rPr>
                      <a:pPr>
                        <a:defRPr sz="1400">
                          <a:solidFill>
                            <a:schemeClr val="bg1"/>
                          </a:solidFill>
                          <a:latin typeface="游ゴシック" panose="020B0400000000000000" pitchFamily="50" charset="-128"/>
                          <a:ea typeface="游ゴシック" panose="020B0400000000000000" pitchFamily="50" charset="-128"/>
                        </a:defRPr>
                      </a:pPr>
                      <a:t>[パーセンテージ]</a:t>
                    </a:fld>
                    <a:endParaRPr lang="ja-JP" altLang="en-US"/>
                  </a:p>
                </c:rich>
              </c:tx>
              <c:spPr>
                <a:solidFill>
                  <a:schemeClr val="accent1">
                    <a:lumMod val="50000"/>
                  </a:schemeClr>
                </a:solidFill>
                <a:ln w="12700" cap="flat" cmpd="sng" algn="ctr">
                  <a:solidFill>
                    <a:schemeClr val="accent1">
                      <a:lumMod val="60000"/>
                    </a:schemeClr>
                  </a:solidFill>
                  <a:round/>
                </a:ln>
                <a:effectLst>
                  <a:outerShdw blurRad="50800" dist="38100" dir="2700000" algn="tl" rotWithShape="0">
                    <a:schemeClr val="accent1">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游ゴシック" panose="020B0400000000000000" pitchFamily="50" charset="-128"/>
                      <a:ea typeface="游ゴシック" panose="020B0400000000000000"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649324498790056"/>
                      <c:h val="5.0352255750144244E-2"/>
                    </c:manualLayout>
                  </c15:layout>
                  <c15:dlblFieldTable/>
                  <c15:showDataLabelsRange val="0"/>
                </c:ext>
                <c:ext xmlns:c16="http://schemas.microsoft.com/office/drawing/2014/chart" uri="{C3380CC4-5D6E-409C-BE32-E72D297353CC}">
                  <c16:uniqueId val="{0000000D-A354-4A53-9E92-CABBC0BE2EE4}"/>
                </c:ext>
              </c:extLst>
            </c:dLbl>
            <c:dLbl>
              <c:idx val="7"/>
              <c:layout>
                <c:manualLayout>
                  <c:x val="0.33154918980954945"/>
                  <c:y val="-9.452855794744193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游ゴシック" panose="020B0400000000000000" pitchFamily="50" charset="-128"/>
                        <a:ea typeface="游ゴシック" panose="020B0400000000000000" pitchFamily="50" charset="-128"/>
                        <a:cs typeface="+mn-cs"/>
                      </a:defRPr>
                    </a:pPr>
                    <a:fld id="{FD4E3A4C-2989-4734-89CA-881ACBDDF6D6}" type="CATEGORYNAME">
                      <a:rPr lang="ja-JP" altLang="en-US" sz="1400" smtClean="0">
                        <a:latin typeface="游ゴシック" panose="020B0400000000000000" pitchFamily="50" charset="-128"/>
                        <a:ea typeface="游ゴシック" panose="020B0400000000000000" pitchFamily="50" charset="-128"/>
                      </a:rPr>
                      <a:pPr>
                        <a:defRPr sz="1400">
                          <a:solidFill>
                            <a:schemeClr val="accent1"/>
                          </a:solidFill>
                          <a:latin typeface="游ゴシック" panose="020B0400000000000000" pitchFamily="50" charset="-128"/>
                          <a:ea typeface="游ゴシック" panose="020B0400000000000000" pitchFamily="50" charset="-128"/>
                        </a:defRPr>
                      </a:pPr>
                      <a:t>[分類名]</a:t>
                    </a:fld>
                    <a:r>
                      <a:rPr lang="ja-JP" altLang="en-US" sz="1400" dirty="0">
                        <a:latin typeface="游ゴシック" panose="020B0400000000000000" pitchFamily="50" charset="-128"/>
                        <a:ea typeface="游ゴシック" panose="020B0400000000000000" pitchFamily="50" charset="-128"/>
                      </a:rPr>
                      <a:t> </a:t>
                    </a:r>
                    <a:fld id="{7996AB11-B6E1-4FB2-B1A6-3D4FA87DB805}" type="PERCENTAGE">
                      <a:rPr lang="en-US" altLang="ja-JP" sz="1400" smtClean="0">
                        <a:latin typeface="游ゴシック" panose="020B0400000000000000" pitchFamily="50" charset="-128"/>
                        <a:ea typeface="游ゴシック" panose="020B0400000000000000" pitchFamily="50" charset="-128"/>
                      </a:rPr>
                      <a:pPr>
                        <a:defRPr sz="1400">
                          <a:solidFill>
                            <a:schemeClr val="accent1"/>
                          </a:solidFill>
                          <a:latin typeface="游ゴシック" panose="020B0400000000000000" pitchFamily="50" charset="-128"/>
                          <a:ea typeface="游ゴシック" panose="020B0400000000000000" pitchFamily="50" charset="-128"/>
                        </a:defRPr>
                      </a:pPr>
                      <a:t>[パーセンテージ]</a:t>
                    </a:fld>
                    <a:endParaRPr lang="ja-JP" altLang="en-US" sz="1400" dirty="0">
                      <a:latin typeface="游ゴシック" panose="020B0400000000000000" pitchFamily="50" charset="-128"/>
                      <a:ea typeface="游ゴシック" panose="020B0400000000000000" pitchFamily="50" charset="-128"/>
                    </a:endParaRPr>
                  </a:p>
                </c:rich>
              </c:tx>
              <c:spPr>
                <a:solidFill>
                  <a:schemeClr val="accent2">
                    <a:lumMod val="20000"/>
                    <a:lumOff val="80000"/>
                  </a:schemeClr>
                </a:solidFill>
                <a:ln w="12700" cap="flat" cmpd="sng" algn="ctr">
                  <a:solidFill>
                    <a:schemeClr val="accent2">
                      <a:lumMod val="60000"/>
                    </a:schemeClr>
                  </a:solidFill>
                  <a:round/>
                </a:ln>
                <a:effectLst>
                  <a:outerShdw blurRad="50800" dist="38100" dir="2700000" algn="tl" rotWithShape="0">
                    <a:schemeClr val="accent2">
                      <a:lumMod val="60000"/>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游ゴシック" panose="020B0400000000000000" pitchFamily="50" charset="-128"/>
                      <a:ea typeface="游ゴシック" panose="020B0400000000000000" pitchFamily="50" charset="-128"/>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14417270592974638"/>
                      <c:h val="7.2730140502449428E-2"/>
                    </c:manualLayout>
                  </c15:layout>
                  <c15:dlblFieldTable/>
                  <c15:showDataLabelsRange val="0"/>
                </c:ext>
                <c:ext xmlns:c16="http://schemas.microsoft.com/office/drawing/2014/chart" uri="{C3380CC4-5D6E-409C-BE32-E72D297353CC}">
                  <c16:uniqueId val="{0000000F-A354-4A53-9E92-CABBC0BE2EE4}"/>
                </c:ext>
              </c:extLst>
            </c:dLbl>
            <c:dLbl>
              <c:idx val="8"/>
              <c:delete val="1"/>
              <c:extLst>
                <c:ext xmlns:c15="http://schemas.microsoft.com/office/drawing/2012/chart" uri="{CE6537A1-D6FC-4f65-9D91-7224C49458BB}"/>
                <c:ext xmlns:c16="http://schemas.microsoft.com/office/drawing/2014/chart" uri="{C3380CC4-5D6E-409C-BE32-E72D297353CC}">
                  <c16:uniqueId val="{00000011-A354-4A53-9E92-CABBC0BE2EE4}"/>
                </c:ext>
              </c:extLst>
            </c:dLbl>
            <c:dLbl>
              <c:idx val="9"/>
              <c:delete val="1"/>
              <c:extLst>
                <c:ext xmlns:c15="http://schemas.microsoft.com/office/drawing/2012/chart" uri="{CE6537A1-D6FC-4f65-9D91-7224C49458BB}"/>
                <c:ext xmlns:c16="http://schemas.microsoft.com/office/drawing/2014/chart" uri="{C3380CC4-5D6E-409C-BE32-E72D297353CC}">
                  <c16:uniqueId val="{00000013-A354-4A53-9E92-CABBC0BE2EE4}"/>
                </c:ext>
              </c:extLst>
            </c:dLbl>
            <c:dLbl>
              <c:idx val="10"/>
              <c:delete val="1"/>
              <c:extLst>
                <c:ext xmlns:c15="http://schemas.microsoft.com/office/drawing/2012/chart" uri="{CE6537A1-D6FC-4f65-9D91-7224C49458BB}"/>
                <c:ext xmlns:c16="http://schemas.microsoft.com/office/drawing/2014/chart" uri="{C3380CC4-5D6E-409C-BE32-E72D297353CC}">
                  <c16:uniqueId val="{00000015-A354-4A53-9E92-CABBC0BE2EE4}"/>
                </c:ext>
              </c:extLst>
            </c:dLbl>
            <c:dLbl>
              <c:idx val="11"/>
              <c:delete val="1"/>
              <c:extLst>
                <c:ext xmlns:c15="http://schemas.microsoft.com/office/drawing/2012/chart" uri="{CE6537A1-D6FC-4f65-9D91-7224C49458BB}">
                  <c15:layout>
                    <c:manualLayout>
                      <c:w val="0.235596361476681"/>
                      <c:h val="0.21303946051459352"/>
                    </c:manualLayout>
                  </c15:layout>
                </c:ext>
                <c:ext xmlns:c16="http://schemas.microsoft.com/office/drawing/2014/chart" uri="{C3380CC4-5D6E-409C-BE32-E72D297353CC}">
                  <c16:uniqueId val="{00000017-A354-4A53-9E92-CABBC0BE2EE4}"/>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集計用!$A$11:$A$22</c:f>
              <c:strCache>
                <c:ptCount val="12"/>
                <c:pt idx="0">
                  <c:v>株式会社</c:v>
                </c:pt>
                <c:pt idx="1">
                  <c:v>学校法人 </c:v>
                </c:pt>
                <c:pt idx="2">
                  <c:v>一般社団法人／一般財団法人 </c:v>
                </c:pt>
                <c:pt idx="3">
                  <c:v>個人事業主 </c:v>
                </c:pt>
                <c:pt idx="4">
                  <c:v>有限会社 </c:v>
                </c:pt>
                <c:pt idx="5">
                  <c:v>特定非営利活動法人 </c:v>
                </c:pt>
                <c:pt idx="6">
                  <c:v>社会福祉法人 </c:v>
                </c:pt>
                <c:pt idx="7">
                  <c:v>組合</c:v>
                </c:pt>
                <c:pt idx="8">
                  <c:v>合同会社／合資会社／合名会社</c:v>
                </c:pt>
                <c:pt idx="9">
                  <c:v>公益財団法人／公益社団法人</c:v>
                </c:pt>
                <c:pt idx="10">
                  <c:v>医療法人 </c:v>
                </c:pt>
                <c:pt idx="11">
                  <c:v>上記のいずれかで且つ特例子会社 </c:v>
                </c:pt>
              </c:strCache>
            </c:strRef>
          </c:cat>
          <c:val>
            <c:numRef>
              <c:f>集計用!$B$11:$B$22</c:f>
              <c:numCache>
                <c:formatCode>General</c:formatCode>
                <c:ptCount val="12"/>
                <c:pt idx="0">
                  <c:v>36</c:v>
                </c:pt>
                <c:pt idx="1">
                  <c:v>4</c:v>
                </c:pt>
                <c:pt idx="2">
                  <c:v>2</c:v>
                </c:pt>
                <c:pt idx="3">
                  <c:v>2</c:v>
                </c:pt>
                <c:pt idx="4">
                  <c:v>1</c:v>
                </c:pt>
                <c:pt idx="5">
                  <c:v>1</c:v>
                </c:pt>
                <c:pt idx="6">
                  <c:v>1</c:v>
                </c:pt>
                <c:pt idx="7">
                  <c:v>1</c:v>
                </c:pt>
                <c:pt idx="8">
                  <c:v>0</c:v>
                </c:pt>
                <c:pt idx="9">
                  <c:v>0</c:v>
                </c:pt>
                <c:pt idx="10">
                  <c:v>0</c:v>
                </c:pt>
                <c:pt idx="11">
                  <c:v>0</c:v>
                </c:pt>
              </c:numCache>
            </c:numRef>
          </c:val>
          <c:extLst>
            <c:ext xmlns:c16="http://schemas.microsoft.com/office/drawing/2014/chart" uri="{C3380CC4-5D6E-409C-BE32-E72D297353CC}">
              <c16:uniqueId val="{00000018-A354-4A53-9E92-CABBC0BE2EE4}"/>
            </c:ext>
          </c:extLst>
        </c:ser>
        <c:dLbls>
          <c:showLegendKey val="0"/>
          <c:showVal val="0"/>
          <c:showCatName val="1"/>
          <c:showSerName val="0"/>
          <c:showPercent val="0"/>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sz="1200" b="1"/>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387665571124635"/>
          <c:y val="3.0707966494651216E-2"/>
          <c:w val="0.59468939072526472"/>
          <c:h val="0.89982525660495627"/>
        </c:manualLayout>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solidFill>
                <a:schemeClr val="tx1">
                  <a:lumMod val="75000"/>
                  <a:lumOff val="25000"/>
                </a:schemeClr>
              </a:solidFill>
            </a:ln>
            <a:effectLst/>
          </c:spPr>
          <c:invertIfNegative val="0"/>
          <c:dPt>
            <c:idx val="0"/>
            <c:invertIfNegative val="0"/>
            <c:bubble3D val="0"/>
            <c:spPr>
              <a:solidFill>
                <a:schemeClr val="accent3">
                  <a:lumMod val="50000"/>
                </a:schemeClr>
              </a:solidFill>
              <a:ln>
                <a:solidFill>
                  <a:schemeClr val="tx1">
                    <a:lumMod val="75000"/>
                    <a:lumOff val="25000"/>
                  </a:schemeClr>
                </a:solidFill>
              </a:ln>
              <a:effectLst/>
            </c:spPr>
            <c:extLst>
              <c:ext xmlns:c16="http://schemas.microsoft.com/office/drawing/2014/chart" uri="{C3380CC4-5D6E-409C-BE32-E72D297353CC}">
                <c16:uniqueId val="{00000002-9D4B-475F-8BD1-960F57937298}"/>
              </c:ext>
            </c:extLst>
          </c:dPt>
          <c:dPt>
            <c:idx val="1"/>
            <c:invertIfNegative val="0"/>
            <c:bubble3D val="0"/>
            <c:spPr>
              <a:solidFill>
                <a:schemeClr val="accent3">
                  <a:lumMod val="50000"/>
                </a:schemeClr>
              </a:solidFill>
              <a:ln>
                <a:solidFill>
                  <a:schemeClr val="tx1">
                    <a:lumMod val="75000"/>
                    <a:lumOff val="25000"/>
                  </a:schemeClr>
                </a:solidFill>
              </a:ln>
              <a:effectLst/>
            </c:spPr>
            <c:extLst>
              <c:ext xmlns:c16="http://schemas.microsoft.com/office/drawing/2014/chart" uri="{C3380CC4-5D6E-409C-BE32-E72D297353CC}">
                <c16:uniqueId val="{00000003-9D4B-475F-8BD1-960F57937298}"/>
              </c:ext>
            </c:extLst>
          </c:dPt>
          <c:dPt>
            <c:idx val="2"/>
            <c:invertIfNegative val="0"/>
            <c:bubble3D val="0"/>
            <c:spPr>
              <a:solidFill>
                <a:schemeClr val="accent1">
                  <a:lumMod val="60000"/>
                  <a:lumOff val="40000"/>
                </a:schemeClr>
              </a:solidFill>
              <a:ln>
                <a:solidFill>
                  <a:schemeClr val="tx1">
                    <a:lumMod val="75000"/>
                    <a:lumOff val="25000"/>
                  </a:schemeClr>
                </a:solidFill>
              </a:ln>
              <a:effectLst/>
            </c:spPr>
            <c:extLst>
              <c:ext xmlns:c16="http://schemas.microsoft.com/office/drawing/2014/chart" uri="{C3380CC4-5D6E-409C-BE32-E72D297353CC}">
                <c16:uniqueId val="{00000006-9D4B-475F-8BD1-960F57937298}"/>
              </c:ext>
            </c:extLst>
          </c:dPt>
          <c:dPt>
            <c:idx val="3"/>
            <c:invertIfNegative val="0"/>
            <c:bubble3D val="0"/>
            <c:spPr>
              <a:solidFill>
                <a:srgbClr val="FFFF66"/>
              </a:solidFill>
              <a:ln>
                <a:solidFill>
                  <a:schemeClr val="tx1">
                    <a:lumMod val="75000"/>
                    <a:lumOff val="25000"/>
                  </a:schemeClr>
                </a:solidFill>
              </a:ln>
              <a:effectLst/>
            </c:spPr>
            <c:extLst>
              <c:ext xmlns:c16="http://schemas.microsoft.com/office/drawing/2014/chart" uri="{C3380CC4-5D6E-409C-BE32-E72D297353CC}">
                <c16:uniqueId val="{00000007-9D4B-475F-8BD1-960F57937298}"/>
              </c:ext>
            </c:extLst>
          </c:dPt>
          <c:dPt>
            <c:idx val="4"/>
            <c:invertIfNegative val="0"/>
            <c:bubble3D val="0"/>
            <c:spPr>
              <a:solidFill>
                <a:srgbClr val="66FFFF"/>
              </a:solidFill>
              <a:ln>
                <a:solidFill>
                  <a:schemeClr val="tx1">
                    <a:lumMod val="75000"/>
                    <a:lumOff val="25000"/>
                  </a:schemeClr>
                </a:solidFill>
              </a:ln>
              <a:effectLst/>
            </c:spPr>
            <c:extLst>
              <c:ext xmlns:c16="http://schemas.microsoft.com/office/drawing/2014/chart" uri="{C3380CC4-5D6E-409C-BE32-E72D297353CC}">
                <c16:uniqueId val="{00000008-9D4B-475F-8BD1-960F57937298}"/>
              </c:ext>
            </c:extLst>
          </c:dPt>
          <c:dPt>
            <c:idx val="5"/>
            <c:invertIfNegative val="0"/>
            <c:bubble3D val="0"/>
            <c:spPr>
              <a:solidFill>
                <a:srgbClr val="FFC000"/>
              </a:solidFill>
              <a:ln>
                <a:solidFill>
                  <a:schemeClr val="tx1">
                    <a:lumMod val="75000"/>
                    <a:lumOff val="25000"/>
                  </a:schemeClr>
                </a:solidFill>
              </a:ln>
              <a:effectLst/>
            </c:spPr>
            <c:extLst>
              <c:ext xmlns:c16="http://schemas.microsoft.com/office/drawing/2014/chart" uri="{C3380CC4-5D6E-409C-BE32-E72D297353CC}">
                <c16:uniqueId val="{00000009-9D4B-475F-8BD1-960F57937298}"/>
              </c:ext>
            </c:extLst>
          </c:dPt>
          <c:dPt>
            <c:idx val="6"/>
            <c:invertIfNegative val="0"/>
            <c:bubble3D val="0"/>
            <c:spPr>
              <a:solidFill>
                <a:srgbClr val="92D050"/>
              </a:solidFill>
              <a:ln>
                <a:solidFill>
                  <a:schemeClr val="tx1">
                    <a:lumMod val="75000"/>
                    <a:lumOff val="25000"/>
                  </a:schemeClr>
                </a:solidFill>
              </a:ln>
              <a:effectLst/>
            </c:spPr>
            <c:extLst>
              <c:ext xmlns:c16="http://schemas.microsoft.com/office/drawing/2014/chart" uri="{C3380CC4-5D6E-409C-BE32-E72D297353CC}">
                <c16:uniqueId val="{0000000A-9D4B-475F-8BD1-960F57937298}"/>
              </c:ext>
            </c:extLst>
          </c:dPt>
          <c:dPt>
            <c:idx val="7"/>
            <c:invertIfNegative val="0"/>
            <c:bubble3D val="0"/>
            <c:spPr>
              <a:solidFill>
                <a:schemeClr val="accent3">
                  <a:lumMod val="50000"/>
                </a:schemeClr>
              </a:solidFill>
              <a:ln>
                <a:solidFill>
                  <a:schemeClr val="tx1">
                    <a:lumMod val="75000"/>
                    <a:lumOff val="25000"/>
                  </a:schemeClr>
                </a:solidFill>
              </a:ln>
              <a:effectLst/>
            </c:spPr>
            <c:extLst>
              <c:ext xmlns:c16="http://schemas.microsoft.com/office/drawing/2014/chart" uri="{C3380CC4-5D6E-409C-BE32-E72D297353CC}">
                <c16:uniqueId val="{00000004-9D4B-475F-8BD1-960F57937298}"/>
              </c:ext>
            </c:extLst>
          </c:dPt>
          <c:dPt>
            <c:idx val="8"/>
            <c:invertIfNegative val="0"/>
            <c:bubble3D val="0"/>
            <c:spPr>
              <a:solidFill>
                <a:schemeClr val="accent3">
                  <a:lumMod val="50000"/>
                </a:schemeClr>
              </a:solidFill>
              <a:ln>
                <a:solidFill>
                  <a:schemeClr val="tx1">
                    <a:lumMod val="75000"/>
                    <a:lumOff val="25000"/>
                  </a:schemeClr>
                </a:solidFill>
              </a:ln>
              <a:effectLst/>
            </c:spPr>
            <c:extLst>
              <c:ext xmlns:c16="http://schemas.microsoft.com/office/drawing/2014/chart" uri="{C3380CC4-5D6E-409C-BE32-E72D297353CC}">
                <c16:uniqueId val="{00000005-9D4B-475F-8BD1-960F57937298}"/>
              </c:ext>
            </c:extLst>
          </c:dPt>
          <c:dPt>
            <c:idx val="9"/>
            <c:invertIfNegative val="0"/>
            <c:bubble3D val="0"/>
            <c:spPr>
              <a:solidFill>
                <a:schemeClr val="accent1">
                  <a:lumMod val="50000"/>
                </a:schemeClr>
              </a:solidFill>
              <a:ln>
                <a:solidFill>
                  <a:schemeClr val="tx1">
                    <a:lumMod val="75000"/>
                    <a:lumOff val="25000"/>
                  </a:schemeClr>
                </a:solidFill>
              </a:ln>
              <a:effectLst/>
            </c:spPr>
            <c:extLst>
              <c:ext xmlns:c16="http://schemas.microsoft.com/office/drawing/2014/chart" uri="{C3380CC4-5D6E-409C-BE32-E72D297353CC}">
                <c16:uniqueId val="{0000000B-9D4B-475F-8BD1-960F57937298}"/>
              </c:ext>
            </c:extLst>
          </c:dPt>
          <c:dPt>
            <c:idx val="10"/>
            <c:invertIfNegative val="0"/>
            <c:bubble3D val="0"/>
            <c:spPr>
              <a:solidFill>
                <a:srgbClr val="006600"/>
              </a:solidFill>
              <a:ln>
                <a:solidFill>
                  <a:schemeClr val="tx1">
                    <a:lumMod val="75000"/>
                    <a:lumOff val="25000"/>
                  </a:schemeClr>
                </a:solidFill>
              </a:ln>
              <a:effectLst/>
            </c:spPr>
            <c:extLst>
              <c:ext xmlns:c16="http://schemas.microsoft.com/office/drawing/2014/chart" uri="{C3380CC4-5D6E-409C-BE32-E72D297353CC}">
                <c16:uniqueId val="{0000000C-9D4B-475F-8BD1-960F57937298}"/>
              </c:ext>
            </c:extLst>
          </c:dPt>
          <c:dPt>
            <c:idx val="11"/>
            <c:invertIfNegative val="0"/>
            <c:bubble3D val="0"/>
            <c:spPr>
              <a:solidFill>
                <a:srgbClr val="996633"/>
              </a:solidFill>
              <a:ln>
                <a:solidFill>
                  <a:schemeClr val="tx1">
                    <a:lumMod val="75000"/>
                    <a:lumOff val="25000"/>
                  </a:schemeClr>
                </a:solidFill>
              </a:ln>
              <a:effectLst/>
            </c:spPr>
            <c:extLst>
              <c:ext xmlns:c16="http://schemas.microsoft.com/office/drawing/2014/chart" uri="{C3380CC4-5D6E-409C-BE32-E72D297353CC}">
                <c16:uniqueId val="{0000000D-9D4B-475F-8BD1-960F57937298}"/>
              </c:ext>
            </c:extLst>
          </c:dPt>
          <c:dPt>
            <c:idx val="14"/>
            <c:invertIfNegative val="0"/>
            <c:bubble3D val="0"/>
            <c:spPr>
              <a:solidFill>
                <a:schemeClr val="tx1">
                  <a:lumMod val="75000"/>
                  <a:lumOff val="25000"/>
                </a:schemeClr>
              </a:solidFill>
              <a:ln>
                <a:solidFill>
                  <a:schemeClr val="tx1">
                    <a:lumMod val="75000"/>
                    <a:lumOff val="25000"/>
                  </a:schemeClr>
                </a:solidFill>
              </a:ln>
              <a:effectLst/>
            </c:spPr>
            <c:extLst>
              <c:ext xmlns:c16="http://schemas.microsoft.com/office/drawing/2014/chart" uri="{C3380CC4-5D6E-409C-BE32-E72D297353CC}">
                <c16:uniqueId val="{0000000E-9D4B-475F-8BD1-960F57937298}"/>
              </c:ext>
            </c:extLst>
          </c:dPt>
          <c:cat>
            <c:strRef>
              <c:f>集計用!$A$27:$A$41</c:f>
              <c:strCache>
                <c:ptCount val="15"/>
                <c:pt idx="0">
                  <c:v>製造業（電子・機械・繊維・食品以外）</c:v>
                </c:pt>
                <c:pt idx="1">
                  <c:v>製造業（電子・機械）</c:v>
                </c:pt>
                <c:pt idx="2">
                  <c:v>卸売・小売業 </c:v>
                </c:pt>
                <c:pt idx="3">
                  <c:v>飲食店・宿泊業</c:v>
                </c:pt>
                <c:pt idx="4">
                  <c:v>医療・福祉</c:v>
                </c:pt>
                <c:pt idx="5">
                  <c:v>教育・学習支援業</c:v>
                </c:pt>
                <c:pt idx="6">
                  <c:v>建設業 </c:v>
                </c:pt>
                <c:pt idx="7">
                  <c:v>製造業（繊維）</c:v>
                </c:pt>
                <c:pt idx="8">
                  <c:v>製造業（食品）</c:v>
                </c:pt>
                <c:pt idx="9">
                  <c:v>情報通信業 </c:v>
                </c:pt>
                <c:pt idx="10">
                  <c:v>農業，林業 </c:v>
                </c:pt>
                <c:pt idx="11">
                  <c:v>金融・保険業 </c:v>
                </c:pt>
                <c:pt idx="12">
                  <c:v>運輸業 </c:v>
                </c:pt>
                <c:pt idx="13">
                  <c:v>不動産業</c:v>
                </c:pt>
                <c:pt idx="14">
                  <c:v>その他  </c:v>
                </c:pt>
              </c:strCache>
            </c:strRef>
          </c:cat>
          <c:val>
            <c:numRef>
              <c:f>集計用!$B$27:$B$41</c:f>
              <c:numCache>
                <c:formatCode>General</c:formatCode>
                <c:ptCount val="15"/>
                <c:pt idx="0">
                  <c:v>15</c:v>
                </c:pt>
                <c:pt idx="1">
                  <c:v>10</c:v>
                </c:pt>
                <c:pt idx="2">
                  <c:v>8</c:v>
                </c:pt>
                <c:pt idx="3">
                  <c:v>4</c:v>
                </c:pt>
                <c:pt idx="4">
                  <c:v>4</c:v>
                </c:pt>
                <c:pt idx="5">
                  <c:v>4</c:v>
                </c:pt>
                <c:pt idx="6">
                  <c:v>2</c:v>
                </c:pt>
                <c:pt idx="7">
                  <c:v>2</c:v>
                </c:pt>
                <c:pt idx="8">
                  <c:v>2</c:v>
                </c:pt>
                <c:pt idx="9">
                  <c:v>2</c:v>
                </c:pt>
                <c:pt idx="10">
                  <c:v>1</c:v>
                </c:pt>
                <c:pt idx="11">
                  <c:v>1</c:v>
                </c:pt>
                <c:pt idx="12">
                  <c:v>0</c:v>
                </c:pt>
                <c:pt idx="13">
                  <c:v>0</c:v>
                </c:pt>
                <c:pt idx="14">
                  <c:v>4</c:v>
                </c:pt>
              </c:numCache>
            </c:numRef>
          </c:val>
          <c:extLst>
            <c:ext xmlns:c16="http://schemas.microsoft.com/office/drawing/2014/chart" uri="{C3380CC4-5D6E-409C-BE32-E72D297353CC}">
              <c16:uniqueId val="{00000000-9D4B-475F-8BD1-960F57937298}"/>
            </c:ext>
          </c:extLst>
        </c:ser>
        <c:dLbls>
          <c:showLegendKey val="0"/>
          <c:showVal val="0"/>
          <c:showCatName val="0"/>
          <c:showSerName val="0"/>
          <c:showPercent val="0"/>
          <c:showBubbleSize val="0"/>
        </c:dLbls>
        <c:gapWidth val="100"/>
        <c:axId val="485205560"/>
        <c:axId val="485205888"/>
      </c:barChart>
      <c:catAx>
        <c:axId val="48520556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2"/>
                </a:solidFill>
                <a:latin typeface="+mn-ea"/>
                <a:ea typeface="+mn-ea"/>
                <a:cs typeface="+mn-cs"/>
              </a:defRPr>
            </a:pPr>
            <a:endParaRPr lang="ja-JP"/>
          </a:p>
        </c:txPr>
        <c:crossAx val="485205888"/>
        <c:crosses val="autoZero"/>
        <c:auto val="1"/>
        <c:lblAlgn val="ctr"/>
        <c:lblOffset val="100"/>
        <c:noMultiLvlLbl val="0"/>
      </c:catAx>
      <c:valAx>
        <c:axId val="485205888"/>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solidFill>
            <a:schemeClr val="bg1"/>
          </a:solidFill>
          <a:ln>
            <a:solidFill>
              <a:schemeClr val="bg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4852055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集計用!$B$42</c:f>
              <c:strCache>
                <c:ptCount val="1"/>
              </c:strCache>
            </c:strRef>
          </c:tx>
          <c:dPt>
            <c:idx val="0"/>
            <c:bubble3D val="0"/>
            <c:spPr>
              <a:solidFill>
                <a:schemeClr val="accent1">
                  <a:lumMod val="50000"/>
                </a:schemeClr>
              </a:solidFill>
              <a:ln w="19050">
                <a:solidFill>
                  <a:schemeClr val="bg1"/>
                </a:solidFill>
              </a:ln>
              <a:effectLst>
                <a:innerShdw blurRad="114300">
                  <a:schemeClr val="accent1">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1-9711-4F77-B9B3-1183551EDBB3}"/>
              </c:ext>
            </c:extLst>
          </c:dPt>
          <c:dPt>
            <c:idx val="1"/>
            <c:bubble3D val="0"/>
            <c:spPr>
              <a:solidFill>
                <a:schemeClr val="accent1">
                  <a:lumMod val="60000"/>
                  <a:lumOff val="40000"/>
                </a:schemeClr>
              </a:solidFill>
              <a:ln w="19050">
                <a:solidFill>
                  <a:schemeClr val="bg1"/>
                </a:solidFill>
              </a:ln>
              <a:effectLst>
                <a:innerShdw blurRad="114300">
                  <a:schemeClr val="accent2">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3-9711-4F77-B9B3-1183551EDBB3}"/>
              </c:ext>
            </c:extLst>
          </c:dPt>
          <c:dPt>
            <c:idx val="2"/>
            <c:bubble3D val="0"/>
            <c:spPr>
              <a:solidFill>
                <a:schemeClr val="accent2">
                  <a:lumMod val="60000"/>
                  <a:lumOff val="40000"/>
                </a:schemeClr>
              </a:solidFill>
              <a:ln w="19050">
                <a:solidFill>
                  <a:schemeClr val="bg1"/>
                </a:solidFill>
              </a:ln>
              <a:effectLst>
                <a:innerShdw blurRad="114300">
                  <a:schemeClr val="accent3">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5-9711-4F77-B9B3-1183551EDBB3}"/>
              </c:ext>
            </c:extLst>
          </c:dPt>
          <c:dPt>
            <c:idx val="3"/>
            <c:bubble3D val="0"/>
            <c:spPr>
              <a:solidFill>
                <a:schemeClr val="accent1">
                  <a:lumMod val="20000"/>
                  <a:lumOff val="8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9711-4F77-B9B3-1183551EDBB3}"/>
              </c:ext>
            </c:extLst>
          </c:dPt>
          <c:dPt>
            <c:idx val="4"/>
            <c:bubble3D val="0"/>
            <c:spPr>
              <a:solidFill>
                <a:schemeClr val="bg1"/>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9711-4F77-B9B3-1183551EDBB3}"/>
              </c:ext>
            </c:extLst>
          </c:dPt>
          <c:dLbls>
            <c:dLbl>
              <c:idx val="0"/>
              <c:layout>
                <c:manualLayout>
                  <c:x val="-0.11203026981423317"/>
                  <c:y val="8.9142278109415898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mn-lt"/>
                        <a:ea typeface="+mn-ea"/>
                        <a:cs typeface="+mn-cs"/>
                      </a:defRPr>
                    </a:pPr>
                    <a:r>
                      <a:rPr lang="ja-JP" altLang="en-US" sz="1400" b="1" i="0" u="none" strike="noStrike" kern="0" baseline="0" dirty="0">
                        <a:solidFill>
                          <a:schemeClr val="bg1"/>
                        </a:solidFill>
                        <a:effectLst/>
                      </a:rPr>
                      <a:t>取組を進めている </a:t>
                    </a:r>
                    <a:fld id="{3DCC84D3-E77B-47A3-861B-24D8B650D5BA}" type="PERCENTAGE">
                      <a:rPr lang="en-US" altLang="ja-JP" sz="1400" b="1" baseline="0" smtClean="0">
                        <a:solidFill>
                          <a:schemeClr val="bg1"/>
                        </a:solidFill>
                      </a:rPr>
                      <a:pPr>
                        <a:defRPr sz="1400" b="1">
                          <a:solidFill>
                            <a:schemeClr val="bg1"/>
                          </a:solidFill>
                        </a:defRPr>
                      </a:pPr>
                      <a:t>[パーセンテージ]</a:t>
                    </a:fld>
                    <a:endParaRPr lang="ja-JP" altLang="en-US" sz="1400" b="1" i="0" u="none" strike="noStrike" kern="0" baseline="0" dirty="0">
                      <a:solidFill>
                        <a:schemeClr val="bg1"/>
                      </a:solidFill>
                      <a:effectLst/>
                    </a:endParaRPr>
                  </a:p>
                </c:rich>
              </c:tx>
              <c:spPr>
                <a:solidFill>
                  <a:schemeClr val="accent1">
                    <a:lumMod val="50000"/>
                    <a:alpha val="90000"/>
                  </a:schemeClr>
                </a:solidFill>
                <a:ln w="12700" cap="flat" cmpd="sng" algn="ctr">
                  <a:solidFill>
                    <a:schemeClr val="bg1"/>
                  </a:solidFill>
                  <a:round/>
                </a:ln>
                <a:effectLst>
                  <a:outerShdw blurRad="50800" dist="38100" dir="2700000" algn="tl" rotWithShape="0">
                    <a:srgbClr val="4472C4">
                      <a:lumMod val="75000"/>
                      <a:alpha val="40000"/>
                    </a:srgb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3651647870535184"/>
                      <c:h val="0.19384298654059917"/>
                    </c:manualLayout>
                  </c15:layout>
                  <c15:dlblFieldTable/>
                  <c15:showDataLabelsRange val="0"/>
                </c:ext>
                <c:ext xmlns:c16="http://schemas.microsoft.com/office/drawing/2014/chart" uri="{C3380CC4-5D6E-409C-BE32-E72D297353CC}">
                  <c16:uniqueId val="{00000001-9711-4F77-B9B3-1183551EDBB3}"/>
                </c:ext>
              </c:extLst>
            </c:dLbl>
            <c:dLbl>
              <c:idx val="1"/>
              <c:layout>
                <c:manualLayout>
                  <c:x val="6.824417820586158E-2"/>
                  <c:y val="-0.19935925465942647"/>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r>
                      <a:rPr lang="ja-JP" altLang="en-US" sz="1400" b="1" i="0" u="none" strike="noStrike" kern="0" baseline="0" dirty="0">
                        <a:solidFill>
                          <a:schemeClr val="accent1">
                            <a:lumMod val="50000"/>
                          </a:schemeClr>
                        </a:solidFill>
                        <a:effectLst/>
                      </a:rPr>
                      <a:t>必須だと考えている</a:t>
                    </a:r>
                  </a:p>
                  <a:p>
                    <a:pPr>
                      <a:defRPr sz="1400" b="1">
                        <a:solidFill>
                          <a:schemeClr val="accent1">
                            <a:lumMod val="50000"/>
                          </a:schemeClr>
                        </a:solidFill>
                      </a:defRPr>
                    </a:pPr>
                    <a:fld id="{0733BBC1-2751-466F-894C-62F5AF97BA56}" type="PERCENTAGE">
                      <a:rPr lang="en-US" altLang="ja-JP" sz="1400" b="1" baseline="0" smtClean="0">
                        <a:solidFill>
                          <a:schemeClr val="accent1">
                            <a:lumMod val="50000"/>
                          </a:schemeClr>
                        </a:solidFill>
                      </a:rPr>
                      <a:pPr>
                        <a:defRPr sz="1400" b="1">
                          <a:solidFill>
                            <a:schemeClr val="accent1">
                              <a:lumMod val="50000"/>
                            </a:schemeClr>
                          </a:solidFill>
                        </a:defRPr>
                      </a:pPr>
                      <a:t>[パーセンテージ]</a:t>
                    </a:fld>
                    <a:endParaRPr lang="ja-JP" altLang="en-US"/>
                  </a:p>
                </c:rich>
              </c:tx>
              <c:spPr>
                <a:solidFill>
                  <a:schemeClr val="accent1">
                    <a:lumMod val="60000"/>
                    <a:lumOff val="40000"/>
                    <a:alpha val="90000"/>
                  </a:schemeClr>
                </a:solidFill>
                <a:ln w="12700" cap="flat" cmpd="sng" algn="ctr">
                  <a:solidFill>
                    <a:schemeClr val="accent1">
                      <a:lumMod val="50000"/>
                    </a:schemeClr>
                  </a:solidFill>
                  <a:round/>
                </a:ln>
                <a:effectLst>
                  <a:outerShdw blurRad="50800" dist="38100" dir="2700000" algn="tl" rotWithShape="0">
                    <a:srgbClr val="4472C4">
                      <a:lumMod val="75000"/>
                      <a:alpha val="40000"/>
                    </a:srgb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6463706795262241"/>
                      <c:h val="0.19282083019584886"/>
                    </c:manualLayout>
                  </c15:layout>
                  <c15:dlblFieldTable/>
                  <c15:showDataLabelsRange val="0"/>
                </c:ext>
                <c:ext xmlns:c16="http://schemas.microsoft.com/office/drawing/2014/chart" uri="{C3380CC4-5D6E-409C-BE32-E72D297353CC}">
                  <c16:uniqueId val="{00000003-9711-4F77-B9B3-1183551EDBB3}"/>
                </c:ext>
              </c:extLst>
            </c:dLbl>
            <c:dLbl>
              <c:idx val="2"/>
              <c:layout>
                <c:manualLayout>
                  <c:x val="1.9118259570900669E-2"/>
                  <c:y val="7.4590054768021732E-2"/>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1">
                            <a:lumMod val="50000"/>
                          </a:schemeClr>
                        </a:solidFill>
                        <a:effectLst/>
                        <a:latin typeface="+mn-lt"/>
                        <a:ea typeface="+mn-ea"/>
                        <a:cs typeface="+mn-cs"/>
                      </a:defRPr>
                    </a:pPr>
                    <a:r>
                      <a:rPr lang="ja-JP" altLang="en-US" sz="1400" b="1" baseline="0" dirty="0">
                        <a:solidFill>
                          <a:schemeClr val="accent1">
                            <a:lumMod val="50000"/>
                          </a:schemeClr>
                        </a:solidFill>
                      </a:rPr>
                      <a:t>
動きが加速していることを感じている。</a:t>
                    </a:r>
                    <a:fld id="{E1131F03-44A5-49D8-BD6F-B9FAFC896C15}" type="PERCENTAGE">
                      <a:rPr lang="en-US" altLang="ja-JP" sz="1400" b="1" baseline="0" smtClean="0">
                        <a:solidFill>
                          <a:schemeClr val="accent1">
                            <a:lumMod val="50000"/>
                          </a:schemeClr>
                        </a:solidFill>
                      </a:rPr>
                      <a:pPr>
                        <a:defRPr sz="1400" b="1">
                          <a:solidFill>
                            <a:schemeClr val="accent1">
                              <a:lumMod val="50000"/>
                            </a:schemeClr>
                          </a:solidFill>
                        </a:defRPr>
                      </a:pPr>
                      <a:t>[パーセンテージ]</a:t>
                    </a:fld>
                    <a:endParaRPr lang="ja-JP" altLang="en-US" sz="1400" b="1" baseline="0" dirty="0">
                      <a:solidFill>
                        <a:schemeClr val="accent1">
                          <a:lumMod val="50000"/>
                        </a:schemeClr>
                      </a:solidFill>
                    </a:endParaRPr>
                  </a:p>
                </c:rich>
              </c:tx>
              <c:spPr>
                <a:solidFill>
                  <a:schemeClr val="accent2">
                    <a:lumMod val="60000"/>
                    <a:lumOff val="40000"/>
                  </a:schemeClr>
                </a:solidFill>
                <a:ln w="12700" cap="flat" cmpd="sng" algn="ctr">
                  <a:solidFill>
                    <a:schemeClr val="bg1"/>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accent1">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7807594202426531"/>
                      <c:h val="0.24510447648598011"/>
                    </c:manualLayout>
                  </c15:layout>
                  <c15:dlblFieldTable/>
                  <c15:showDataLabelsRange val="0"/>
                </c:ext>
                <c:ext xmlns:c16="http://schemas.microsoft.com/office/drawing/2014/chart" uri="{C3380CC4-5D6E-409C-BE32-E72D297353CC}">
                  <c16:uniqueId val="{00000005-9711-4F77-B9B3-1183551EDBB3}"/>
                </c:ext>
              </c:extLst>
            </c:dLbl>
            <c:dLbl>
              <c:idx val="3"/>
              <c:layout>
                <c:manualLayout>
                  <c:x val="3.2468466280411223E-2"/>
                  <c:y val="-3.4005791132712217E-2"/>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1">
                            <a:lumMod val="50000"/>
                          </a:schemeClr>
                        </a:solidFill>
                        <a:effectLst/>
                        <a:latin typeface="+mn-lt"/>
                        <a:ea typeface="+mn-ea"/>
                        <a:cs typeface="+mn-cs"/>
                      </a:defRPr>
                    </a:pPr>
                    <a:r>
                      <a:rPr lang="ja-JP" altLang="en-US" sz="1400" b="1" baseline="0" dirty="0">
                        <a:solidFill>
                          <a:schemeClr val="accent1">
                            <a:lumMod val="50000"/>
                          </a:schemeClr>
                        </a:solidFill>
                      </a:rPr>
                      <a:t>進める予定はない。</a:t>
                    </a:r>
                    <a:fld id="{6A379AC9-037B-41CA-ADDB-3A41BBF700F8}" type="PERCENTAGE">
                      <a:rPr lang="en-US" altLang="ja-JP" sz="1400" b="1" baseline="0" smtClean="0">
                        <a:solidFill>
                          <a:schemeClr val="accent1">
                            <a:lumMod val="50000"/>
                          </a:schemeClr>
                        </a:solidFill>
                      </a:rPr>
                      <a:pPr>
                        <a:defRPr sz="1400" b="1">
                          <a:solidFill>
                            <a:schemeClr val="accent1">
                              <a:lumMod val="50000"/>
                            </a:schemeClr>
                          </a:solidFill>
                        </a:defRPr>
                      </a:pPr>
                      <a:t>[パーセンテージ]</a:t>
                    </a:fld>
                    <a:endParaRPr lang="ja-JP" altLang="en-US" sz="1400" b="1" baseline="0" dirty="0">
                      <a:solidFill>
                        <a:schemeClr val="accent1">
                          <a:lumMod val="50000"/>
                        </a:schemeClr>
                      </a:solidFill>
                    </a:endParaRPr>
                  </a:p>
                </c:rich>
              </c:tx>
              <c:spPr>
                <a:solidFill>
                  <a:schemeClr val="accent2">
                    <a:lumMod val="20000"/>
                    <a:lumOff val="8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accent1">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6458050379384652"/>
                      <c:h val="7.1273169071178852E-2"/>
                    </c:manualLayout>
                  </c15:layout>
                  <c15:dlblFieldTable/>
                  <c15:showDataLabelsRange val="0"/>
                </c:ext>
                <c:ext xmlns:c16="http://schemas.microsoft.com/office/drawing/2014/chart" uri="{C3380CC4-5D6E-409C-BE32-E72D297353CC}">
                  <c16:uniqueId val="{00000007-9711-4F77-B9B3-1183551EDBB3}"/>
                </c:ext>
              </c:extLst>
            </c:dLbl>
            <c:dLbl>
              <c:idx val="4"/>
              <c:layout>
                <c:manualLayout>
                  <c:x val="0.36492860869860644"/>
                  <c:y val="-1.4785202372577865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fld id="{D2995B3F-1E19-460C-926B-07CEF8FD4CB8}" type="CATEGORYNAME">
                      <a:rPr lang="ja-JP" altLang="en-US" sz="1400" b="1" smtClean="0">
                        <a:solidFill>
                          <a:schemeClr val="accent1">
                            <a:lumMod val="50000"/>
                          </a:schemeClr>
                        </a:solidFill>
                      </a:rPr>
                      <a:pPr>
                        <a:defRPr sz="1400" b="1">
                          <a:solidFill>
                            <a:schemeClr val="accent1">
                              <a:lumMod val="50000"/>
                            </a:schemeClr>
                          </a:solidFill>
                        </a:defRPr>
                      </a:pPr>
                      <a:t>[分類名]</a:t>
                    </a:fld>
                    <a:r>
                      <a:rPr lang="ja-JP" altLang="en-US" sz="1400" b="1" baseline="0" dirty="0">
                        <a:solidFill>
                          <a:schemeClr val="accent1">
                            <a:lumMod val="50000"/>
                          </a:schemeClr>
                        </a:solidFill>
                      </a:rPr>
                      <a:t> </a:t>
                    </a:r>
                    <a:fld id="{56B02E60-5865-4178-B758-FE95A0133AAE}" type="PERCENTAGE">
                      <a:rPr lang="en-US" altLang="ja-JP" sz="1400" b="1" baseline="0" smtClean="0">
                        <a:solidFill>
                          <a:schemeClr val="accent1">
                            <a:lumMod val="50000"/>
                          </a:schemeClr>
                        </a:solidFill>
                      </a:rPr>
                      <a:pPr>
                        <a:defRPr sz="1400" b="1">
                          <a:solidFill>
                            <a:schemeClr val="accent1">
                              <a:lumMod val="50000"/>
                            </a:schemeClr>
                          </a:solidFill>
                        </a:defRPr>
                      </a:pPr>
                      <a:t>[パーセンテージ]</a:t>
                    </a:fld>
                    <a:endParaRPr lang="ja-JP" altLang="en-US" sz="1400" b="1" baseline="0" dirty="0">
                      <a:solidFill>
                        <a:schemeClr val="accent1">
                          <a:lumMod val="50000"/>
                        </a:schemeClr>
                      </a:solidFill>
                    </a:endParaRPr>
                  </a:p>
                </c:rich>
              </c:tx>
              <c:spPr>
                <a:solidFill>
                  <a:schemeClr val="lt1">
                    <a:alpha val="90000"/>
                  </a:schemeClr>
                </a:solidFill>
                <a:ln w="12700" cap="flat" cmpd="sng" algn="ctr">
                  <a:solidFill>
                    <a:schemeClr val="accent1">
                      <a:lumMod val="50000"/>
                    </a:schemeClr>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5967422879403296"/>
                      <c:h val="7.1003310482667337E-2"/>
                    </c:manualLayout>
                  </c15:layout>
                  <c15:dlblFieldTable/>
                  <c15:showDataLabelsRange val="0"/>
                </c:ext>
                <c:ext xmlns:c16="http://schemas.microsoft.com/office/drawing/2014/chart" uri="{C3380CC4-5D6E-409C-BE32-E72D297353CC}">
                  <c16:uniqueId val="{00000009-9711-4F77-B9B3-1183551EDBB3}"/>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集計用!$A$43:$A$47</c:f>
              <c:strCache>
                <c:ptCount val="5"/>
                <c:pt idx="0">
                  <c:v>障害のある人とない人が共に働き活躍する多様性社会に向けた取組を進めている。</c:v>
                </c:pt>
                <c:pt idx="1">
                  <c:v>今後，事業をするうえで，障害のある人とない人が共に働き活躍する多様性社会は必須だと考えている。 </c:v>
                </c:pt>
                <c:pt idx="2">
                  <c:v>障害のある人とない人が共に働き活躍する多様性社会に向けた動きが加速していることを感じている。</c:v>
                </c:pt>
                <c:pt idx="3">
                  <c:v>障害のある人とない人が共に働き活躍する多様性社会に向けた取組を進める予定はない。</c:v>
                </c:pt>
                <c:pt idx="4">
                  <c:v>その他</c:v>
                </c:pt>
              </c:strCache>
            </c:strRef>
          </c:cat>
          <c:val>
            <c:numRef>
              <c:f>集計用!$B$43:$B$47</c:f>
              <c:numCache>
                <c:formatCode>General</c:formatCode>
                <c:ptCount val="5"/>
                <c:pt idx="0">
                  <c:v>27</c:v>
                </c:pt>
                <c:pt idx="1">
                  <c:v>26</c:v>
                </c:pt>
                <c:pt idx="2">
                  <c:v>22</c:v>
                </c:pt>
                <c:pt idx="3">
                  <c:v>2</c:v>
                </c:pt>
                <c:pt idx="4">
                  <c:v>2</c:v>
                </c:pt>
              </c:numCache>
            </c:numRef>
          </c:val>
          <c:extLst>
            <c:ext xmlns:c16="http://schemas.microsoft.com/office/drawing/2014/chart" uri="{C3380CC4-5D6E-409C-BE32-E72D297353CC}">
              <c16:uniqueId val="{0000000A-9711-4F77-B9B3-1183551EDBB3}"/>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ja-JP"/>
        </a:p>
      </c:txPr>
    </c:title>
    <c:autoTitleDeleted val="0"/>
    <c:plotArea>
      <c:layout/>
      <c:doughnutChart>
        <c:varyColors val="1"/>
        <c:ser>
          <c:idx val="0"/>
          <c:order val="0"/>
          <c:tx>
            <c:strRef>
              <c:f>集計用!$B$50</c:f>
              <c:strCache>
                <c:ptCount val="1"/>
              </c:strCache>
            </c:strRef>
          </c:tx>
          <c:dPt>
            <c:idx val="0"/>
            <c:bubble3D val="0"/>
            <c:spPr>
              <a:solidFill>
                <a:schemeClr val="accent1">
                  <a:lumMod val="50000"/>
                </a:schemeClr>
              </a:solidFill>
              <a:ln w="19050">
                <a:solidFill>
                  <a:schemeClr val="lt1"/>
                </a:solidFill>
              </a:ln>
              <a:effectLst/>
            </c:spPr>
            <c:extLst>
              <c:ext xmlns:c16="http://schemas.microsoft.com/office/drawing/2014/chart" uri="{C3380CC4-5D6E-409C-BE32-E72D297353CC}">
                <c16:uniqueId val="{00000003-5DBB-4D87-B2FD-CF871AC1A61F}"/>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2-5DBB-4D87-B2FD-CF871AC1A61F}"/>
              </c:ext>
            </c:extLst>
          </c:dPt>
          <c:dLbls>
            <c:dLbl>
              <c:idx val="0"/>
              <c:layout>
                <c:manualLayout>
                  <c:x val="0.29444455380577428"/>
                  <c:y val="-0.10556728245482344"/>
                </c:manualLayout>
              </c:layout>
              <c:spPr>
                <a:solidFill>
                  <a:schemeClr val="accent1">
                    <a:lumMod val="50000"/>
                  </a:schemeClr>
                </a:solidFill>
                <a:ln>
                  <a:solidFill>
                    <a:schemeClr val="accent1">
                      <a:lumMod val="50000"/>
                    </a:schemeClr>
                  </a:solid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9402777777777778"/>
                      <c:h val="0.39632542229431889"/>
                    </c:manualLayout>
                  </c15:layout>
                </c:ext>
                <c:ext xmlns:c16="http://schemas.microsoft.com/office/drawing/2014/chart" uri="{C3380CC4-5D6E-409C-BE32-E72D297353CC}">
                  <c16:uniqueId val="{00000003-5DBB-4D87-B2FD-CF871AC1A61F}"/>
                </c:ext>
              </c:extLst>
            </c:dLbl>
            <c:dLbl>
              <c:idx val="1"/>
              <c:layout>
                <c:manualLayout>
                  <c:x val="-0.31787007874015755"/>
                  <c:y val="3.8388102710844918E-2"/>
                </c:manualLayout>
              </c:layout>
              <c:spPr>
                <a:solidFill>
                  <a:schemeClr val="accent2">
                    <a:lumMod val="20000"/>
                    <a:lumOff val="80000"/>
                  </a:schemeClr>
                </a:solidFill>
                <a:ln>
                  <a:solidFill>
                    <a:schemeClr val="accent2">
                      <a:lumMod val="20000"/>
                      <a:lumOff val="80000"/>
                    </a:schemeClr>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accent1">
                          <a:lumMod val="50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34162073490813649"/>
                      <c:h val="0.36433533670194812"/>
                    </c:manualLayout>
                  </c15:layout>
                </c:ext>
                <c:ext xmlns:c16="http://schemas.microsoft.com/office/drawing/2014/chart" uri="{C3380CC4-5D6E-409C-BE32-E72D297353CC}">
                  <c16:uniqueId val="{00000002-5DBB-4D87-B2FD-CF871AC1A61F}"/>
                </c:ext>
              </c:extLst>
            </c:dLbl>
            <c:spPr>
              <a:solidFill>
                <a:schemeClr val="accent2">
                  <a:lumMod val="20000"/>
                  <a:lumOff val="80000"/>
                </a:schemeClr>
              </a:solidFill>
              <a:ln>
                <a:solidFill>
                  <a:schemeClr val="accent2">
                    <a:lumMod val="20000"/>
                    <a:lumOff val="80000"/>
                  </a:schemeClr>
                </a:solid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lumMod val="50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集計用!$A$51:$A$52</c:f>
              <c:strCache>
                <c:ptCount val="2"/>
                <c:pt idx="0">
                  <c:v>把握している </c:v>
                </c:pt>
                <c:pt idx="1">
                  <c:v>把握していない </c:v>
                </c:pt>
              </c:strCache>
            </c:strRef>
          </c:cat>
          <c:val>
            <c:numRef>
              <c:f>集計用!$B$51:$B$52</c:f>
              <c:numCache>
                <c:formatCode>General</c:formatCode>
                <c:ptCount val="2"/>
                <c:pt idx="0">
                  <c:v>54</c:v>
                </c:pt>
                <c:pt idx="1">
                  <c:v>2</c:v>
                </c:pt>
              </c:numCache>
            </c:numRef>
          </c:val>
          <c:extLst>
            <c:ext xmlns:c16="http://schemas.microsoft.com/office/drawing/2014/chart" uri="{C3380CC4-5D6E-409C-BE32-E72D297353CC}">
              <c16:uniqueId val="{00000000-5DBB-4D87-B2FD-CF871AC1A61F}"/>
            </c:ext>
          </c:extLst>
        </c:ser>
        <c:dLbls>
          <c:showLegendKey val="0"/>
          <c:showVal val="0"/>
          <c:showCatName val="0"/>
          <c:showSerName val="0"/>
          <c:showPercent val="1"/>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集計用!$B$54</c:f>
              <c:strCache>
                <c:ptCount val="1"/>
              </c:strCache>
            </c:strRef>
          </c:tx>
          <c:dPt>
            <c:idx val="0"/>
            <c:bubble3D val="0"/>
            <c:spPr>
              <a:solidFill>
                <a:schemeClr val="accent1">
                  <a:lumMod val="75000"/>
                </a:schemeClr>
              </a:solidFill>
              <a:ln w="19050">
                <a:solidFill>
                  <a:schemeClr val="bg1"/>
                </a:solidFill>
              </a:ln>
              <a:effectLst>
                <a:innerShdw blurRad="114300">
                  <a:schemeClr val="accent1">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1-DBB8-4AB6-85DD-46B2AEBB2106}"/>
              </c:ext>
            </c:extLst>
          </c:dPt>
          <c:dPt>
            <c:idx val="1"/>
            <c:bubble3D val="0"/>
            <c:spPr>
              <a:solidFill>
                <a:schemeClr val="accent2">
                  <a:alpha val="90000"/>
                </a:schemeClr>
              </a:solidFill>
              <a:ln w="19050">
                <a:solidFill>
                  <a:schemeClr val="bg1"/>
                </a:solidFill>
              </a:ln>
              <a:effectLst>
                <a:innerShdw blurRad="114300">
                  <a:schemeClr val="accent2">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3-DBB8-4AB6-85DD-46B2AEBB2106}"/>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DBB8-4AB6-85DD-46B2AEBB2106}"/>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DBB8-4AB6-85DD-46B2AEBB2106}"/>
              </c:ext>
            </c:extLst>
          </c:dPt>
          <c:dLbls>
            <c:dLbl>
              <c:idx val="0"/>
              <c:layout>
                <c:manualLayout>
                  <c:x val="-5.5799133907720878E-2"/>
                  <c:y val="-7.663287249618185E-2"/>
                </c:manualLayout>
              </c:layout>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effectLst/>
                        <a:latin typeface="+mn-lt"/>
                        <a:ea typeface="+mn-ea"/>
                        <a:cs typeface="+mn-cs"/>
                      </a:defRPr>
                    </a:pPr>
                    <a:r>
                      <a:rPr lang="ja-JP" altLang="en-US" sz="1400" b="1" baseline="0" dirty="0">
                        <a:solidFill>
                          <a:schemeClr val="bg1"/>
                        </a:solidFill>
                      </a:rPr>
                      <a:t>設定し公表している </a:t>
                    </a:r>
                    <a:fld id="{37ECF263-C4C6-4801-AA9A-0E9408FDD3D1}" type="PERCENTAGE">
                      <a:rPr lang="en-US" altLang="ja-JP" sz="1400" b="1" baseline="0" smtClean="0">
                        <a:solidFill>
                          <a:schemeClr val="bg1"/>
                        </a:solidFill>
                      </a:rPr>
                      <a:pPr>
                        <a:defRPr sz="1200">
                          <a:solidFill>
                            <a:schemeClr val="bg1"/>
                          </a:solidFill>
                        </a:defRPr>
                      </a:pPr>
                      <a:t>[パーセンテージ]</a:t>
                    </a:fld>
                    <a:endParaRPr lang="ja-JP" altLang="en-US" sz="1400" b="1" baseline="0" dirty="0">
                      <a:solidFill>
                        <a:schemeClr val="bg1"/>
                      </a:solidFill>
                    </a:endParaRPr>
                  </a:p>
                </c:rich>
              </c:tx>
              <c:spPr>
                <a:solidFill>
                  <a:schemeClr val="accent1">
                    <a:lumMod val="75000"/>
                    <a:alpha val="90000"/>
                  </a:schemeClr>
                </a:solidFill>
                <a:ln w="12700" cap="flat" cmpd="sng" algn="ctr">
                  <a:solidFill>
                    <a:schemeClr val="accent1">
                      <a:lumMod val="50000"/>
                    </a:schemeClr>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4534428908089957"/>
                      <c:h val="0.13013456178923802"/>
                    </c:manualLayout>
                  </c15:layout>
                  <c15:dlblFieldTable/>
                  <c15:showDataLabelsRange val="0"/>
                </c:ext>
                <c:ext xmlns:c16="http://schemas.microsoft.com/office/drawing/2014/chart" uri="{C3380CC4-5D6E-409C-BE32-E72D297353CC}">
                  <c16:uniqueId val="{00000001-DBB8-4AB6-85DD-46B2AEBB2106}"/>
                </c:ext>
              </c:extLst>
            </c:dLbl>
            <c:dLbl>
              <c:idx val="1"/>
              <c:layout>
                <c:manualLayout>
                  <c:x val="-6.8256516397119646E-2"/>
                  <c:y val="-0.12467560183176889"/>
                </c:manualLayout>
              </c:layout>
              <c:tx>
                <c:rich>
                  <a:bodyPr rot="0" spcFirstLastPara="1" vertOverflow="clip" horzOverflow="clip" vert="horz" wrap="square" lIns="38100" tIns="19050" rIns="38100" bIns="19050" anchor="ctr" anchorCtr="1">
                    <a:noAutofit/>
                  </a:bodyPr>
                  <a:lstStyle/>
                  <a:p>
                    <a:pPr>
                      <a:defRPr sz="1050" b="0" i="0" u="none" strike="noStrike" kern="1200" baseline="0">
                        <a:solidFill>
                          <a:schemeClr val="accent2">
                            <a:lumMod val="75000"/>
                          </a:schemeClr>
                        </a:solidFill>
                        <a:effectLst/>
                        <a:latin typeface="+mn-lt"/>
                        <a:ea typeface="+mn-ea"/>
                        <a:cs typeface="+mn-cs"/>
                      </a:defRPr>
                    </a:pPr>
                    <a:r>
                      <a:rPr lang="ja-JP" altLang="en-US" sz="1400" b="1" baseline="0" dirty="0">
                        <a:solidFill>
                          <a:schemeClr val="accent1">
                            <a:lumMod val="50000"/>
                          </a:schemeClr>
                        </a:solidFill>
                      </a:rPr>
                      <a:t>設定しているが，公表していない </a:t>
                    </a:r>
                    <a:fld id="{C20E36FD-6BD8-4C91-96F9-185F3064AD96}" type="PERCENTAGE">
                      <a:rPr lang="en-US" altLang="ja-JP" sz="1400" b="1" baseline="0" smtClean="0">
                        <a:solidFill>
                          <a:schemeClr val="accent1">
                            <a:lumMod val="50000"/>
                          </a:schemeClr>
                        </a:solidFill>
                      </a:rPr>
                      <a:pPr>
                        <a:defRPr sz="1050">
                          <a:solidFill>
                            <a:schemeClr val="accent2">
                              <a:lumMod val="75000"/>
                            </a:schemeClr>
                          </a:solidFill>
                        </a:defRPr>
                      </a:pPr>
                      <a:t>[パーセンテージ]</a:t>
                    </a:fld>
                    <a:endParaRPr lang="ja-JP" altLang="en-US" sz="1400" b="1" baseline="0" dirty="0">
                      <a:solidFill>
                        <a:schemeClr val="accent1">
                          <a:lumMod val="50000"/>
                        </a:schemeClr>
                      </a:solidFill>
                    </a:endParaRPr>
                  </a:p>
                </c:rich>
              </c:tx>
              <c:spPr>
                <a:solidFill>
                  <a:schemeClr val="accent3">
                    <a:lumMod val="40000"/>
                    <a:lumOff val="60000"/>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noAutofit/>
                </a:bodyPr>
                <a:lstStyle/>
                <a:p>
                  <a:pPr>
                    <a:defRPr sz="1050" b="0" i="0" u="none" strike="noStrike" kern="1200" baseline="0">
                      <a:solidFill>
                        <a:schemeClr val="accent2">
                          <a:lumMod val="75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0741267682318429"/>
                      <c:h val="0.39913973187354485"/>
                    </c:manualLayout>
                  </c15:layout>
                  <c15:dlblFieldTable/>
                  <c15:showDataLabelsRange val="0"/>
                </c:ext>
                <c:ext xmlns:c16="http://schemas.microsoft.com/office/drawing/2014/chart" uri="{C3380CC4-5D6E-409C-BE32-E72D297353CC}">
                  <c16:uniqueId val="{00000003-DBB8-4AB6-85DD-46B2AEBB2106}"/>
                </c:ext>
              </c:extLst>
            </c:dLbl>
            <c:dLbl>
              <c:idx val="2"/>
              <c:layout>
                <c:manualLayout>
                  <c:x val="-9.0342016044378803E-2"/>
                  <c:y val="-1.3773596507409457E-2"/>
                </c:manualLayout>
              </c:layout>
              <c:tx>
                <c:rich>
                  <a:bodyPr rot="0" spcFirstLastPara="1" vertOverflow="clip" horzOverflow="clip" vert="horz" wrap="square" lIns="38100" tIns="19050" rIns="38100" bIns="19050" anchor="ctr" anchorCtr="1">
                    <a:spAutoFit/>
                  </a:bodyPr>
                  <a:lstStyle/>
                  <a:p>
                    <a:pPr>
                      <a:defRPr sz="1400" b="0" i="0" u="none" strike="noStrike" kern="1200" baseline="0">
                        <a:solidFill>
                          <a:schemeClr val="accent3">
                            <a:lumMod val="50000"/>
                          </a:schemeClr>
                        </a:solidFill>
                        <a:effectLst/>
                        <a:latin typeface="+mn-lt"/>
                        <a:ea typeface="+mn-ea"/>
                        <a:cs typeface="+mn-cs"/>
                      </a:defRPr>
                    </a:pPr>
                    <a:r>
                      <a:rPr lang="ja-JP" altLang="en-US" sz="1400" b="1" baseline="0" dirty="0">
                        <a:solidFill>
                          <a:schemeClr val="accent3">
                            <a:lumMod val="50000"/>
                          </a:schemeClr>
                        </a:solidFill>
                      </a:rPr>
                      <a:t>設定を検討している </a:t>
                    </a:r>
                    <a:fld id="{7E0AA976-4F98-4842-82BD-716446EB2643}" type="PERCENTAGE">
                      <a:rPr lang="en-US" altLang="ja-JP" sz="1400" b="1" baseline="0" smtClean="0">
                        <a:solidFill>
                          <a:schemeClr val="accent3">
                            <a:lumMod val="50000"/>
                          </a:schemeClr>
                        </a:solidFill>
                      </a:rPr>
                      <a:pPr>
                        <a:defRPr sz="1400">
                          <a:solidFill>
                            <a:schemeClr val="accent3">
                              <a:lumMod val="50000"/>
                            </a:schemeClr>
                          </a:solidFill>
                        </a:defRPr>
                      </a:pPr>
                      <a:t>[パーセンテージ]</a:t>
                    </a:fld>
                    <a:endParaRPr lang="ja-JP" altLang="en-US" sz="1400" b="1" baseline="0" dirty="0">
                      <a:solidFill>
                        <a:schemeClr val="accent3">
                          <a:lumMod val="50000"/>
                        </a:schemeClr>
                      </a:solidFill>
                    </a:endParaRPr>
                  </a:p>
                </c:rich>
              </c:tx>
              <c:spPr>
                <a:solidFill>
                  <a:schemeClr val="accent3">
                    <a:lumMod val="40000"/>
                    <a:lumOff val="60000"/>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accent3">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5475902406546342"/>
                      <c:h val="0.16029089410384376"/>
                    </c:manualLayout>
                  </c15:layout>
                  <c15:dlblFieldTable/>
                  <c15:showDataLabelsRange val="0"/>
                </c:ext>
                <c:ext xmlns:c16="http://schemas.microsoft.com/office/drawing/2014/chart" uri="{C3380CC4-5D6E-409C-BE32-E72D297353CC}">
                  <c16:uniqueId val="{00000005-DBB8-4AB6-85DD-46B2AEBB2106}"/>
                </c:ext>
              </c:extLst>
            </c:dLbl>
            <c:dLbl>
              <c:idx val="3"/>
              <c:layout>
                <c:manualLayout>
                  <c:x val="6.7852671881240154E-2"/>
                  <c:y val="-3.7911458774768127E-2"/>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r>
                      <a:rPr lang="ja-JP" altLang="en-US" sz="1400" b="1" baseline="0" dirty="0">
                        <a:solidFill>
                          <a:schemeClr val="bg1"/>
                        </a:solidFill>
                      </a:rPr>
                      <a:t>設定・公表を予定していない </a:t>
                    </a:r>
                    <a:fld id="{48188730-C089-4021-9DDC-D258F8AAC135}" type="PERCENTAGE">
                      <a:rPr lang="en-US" altLang="ja-JP" sz="1400" b="1" baseline="0" smtClean="0">
                        <a:solidFill>
                          <a:schemeClr val="bg1"/>
                        </a:solidFill>
                      </a:rPr>
                      <a:pPr>
                        <a:defRPr sz="1400" b="1">
                          <a:solidFill>
                            <a:schemeClr val="bg1"/>
                          </a:solidFill>
                        </a:defRPr>
                      </a:pPr>
                      <a:t>[パーセンテージ]</a:t>
                    </a:fld>
                    <a:endParaRPr lang="ja-JP" altLang="en-US" sz="1400" b="1" baseline="0" dirty="0">
                      <a:solidFill>
                        <a:schemeClr val="bg1"/>
                      </a:solidFill>
                    </a:endParaRPr>
                  </a:p>
                </c:rich>
              </c:tx>
              <c:spPr>
                <a:solidFill>
                  <a:schemeClr val="accent3">
                    <a:lumMod val="50000"/>
                    <a:alpha val="90000"/>
                  </a:schemeClr>
                </a:solidFill>
                <a:ln w="12700" cap="flat" cmpd="sng" algn="ctr">
                  <a:solidFill>
                    <a:schemeClr val="accent3">
                      <a:lumMod val="50000"/>
                    </a:schemeClr>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7610222017392183"/>
                      <c:h val="0.3271611401107804"/>
                    </c:manualLayout>
                  </c15:layout>
                  <c15:dlblFieldTable/>
                  <c15:showDataLabelsRange val="0"/>
                </c:ext>
                <c:ext xmlns:c16="http://schemas.microsoft.com/office/drawing/2014/chart" uri="{C3380CC4-5D6E-409C-BE32-E72D297353CC}">
                  <c16:uniqueId val="{00000007-DBB8-4AB6-85DD-46B2AEBB2106}"/>
                </c:ext>
              </c:extLst>
            </c:dLbl>
            <c:spPr>
              <a:solidFill>
                <a:schemeClr val="accent3">
                  <a:lumMod val="40000"/>
                  <a:lumOff val="60000"/>
                  <a:alpha val="90000"/>
                </a:schemeClr>
              </a:solidFill>
              <a:ln w="12700" cap="flat" cmpd="sng" algn="ctr">
                <a:solidFill>
                  <a:srgbClr val="4472C4"/>
                </a:solidFill>
                <a:round/>
              </a:ln>
              <a:effectLst>
                <a:outerShdw blurRad="50800" dist="38100" dir="2700000" algn="tl" rotWithShape="0">
                  <a:srgbClr val="4472C4">
                    <a:lumMod val="75000"/>
                    <a:alpha val="40000"/>
                  </a:srgbClr>
                </a:outerShdw>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accent1"/>
                    </a:solidFill>
                    <a:effectLst/>
                    <a:latin typeface="+mn-lt"/>
                    <a:ea typeface="+mn-ea"/>
                    <a:cs typeface="+mn-cs"/>
                  </a:defRPr>
                </a:pPr>
                <a:endParaRPr lang="ja-JP"/>
              </a:p>
            </c:tx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集計用!$A$55:$A$58</c:f>
              <c:strCache>
                <c:ptCount val="4"/>
                <c:pt idx="0">
                  <c:v>雇用目標を設定し，公表している。 </c:v>
                </c:pt>
                <c:pt idx="1">
                  <c:v>雇用目標を設定しているが，公表していない。 </c:v>
                </c:pt>
                <c:pt idx="2">
                  <c:v>雇用目標の設定を検討している。 </c:v>
                </c:pt>
                <c:pt idx="3">
                  <c:v>雇用目標の設定・公表について，予定していない。 </c:v>
                </c:pt>
              </c:strCache>
            </c:strRef>
          </c:cat>
          <c:val>
            <c:numRef>
              <c:f>集計用!$B$55:$B$58</c:f>
              <c:numCache>
                <c:formatCode>General</c:formatCode>
                <c:ptCount val="4"/>
                <c:pt idx="0">
                  <c:v>5</c:v>
                </c:pt>
                <c:pt idx="1">
                  <c:v>21</c:v>
                </c:pt>
                <c:pt idx="2">
                  <c:v>7</c:v>
                </c:pt>
                <c:pt idx="3">
                  <c:v>23</c:v>
                </c:pt>
              </c:numCache>
            </c:numRef>
          </c:val>
          <c:extLst>
            <c:ext xmlns:c16="http://schemas.microsoft.com/office/drawing/2014/chart" uri="{C3380CC4-5D6E-409C-BE32-E72D297353CC}">
              <c16:uniqueId val="{00000008-DBB8-4AB6-85DD-46B2AEBB2106}"/>
            </c:ext>
          </c:extLst>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7703676121086331E-3"/>
          <c:y val="0.1907943834387954"/>
          <c:w val="0.94179894179894175"/>
          <c:h val="0.7799583715723104"/>
        </c:manualLayout>
      </c:layout>
      <c:pie3DChart>
        <c:varyColors val="1"/>
        <c:ser>
          <c:idx val="0"/>
          <c:order val="0"/>
          <c:tx>
            <c:strRef>
              <c:f>集計用!$B$60</c:f>
              <c:strCache>
                <c:ptCount val="1"/>
              </c:strCache>
            </c:strRef>
          </c:tx>
          <c:dPt>
            <c:idx val="0"/>
            <c:bubble3D val="0"/>
            <c:spPr>
              <a:solidFill>
                <a:schemeClr val="accent1">
                  <a:lumMod val="50000"/>
                </a:schemeClr>
              </a:solidFill>
              <a:ln w="19050">
                <a:solidFill>
                  <a:schemeClr val="bg1"/>
                </a:solidFill>
              </a:ln>
              <a:effectLst>
                <a:innerShdw blurRad="114300">
                  <a:schemeClr val="accent1">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1-CCE1-482A-AC58-D67F24AA4F9A}"/>
              </c:ext>
            </c:extLst>
          </c:dPt>
          <c:dPt>
            <c:idx val="1"/>
            <c:bubble3D val="0"/>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extLst>
              <c:ext xmlns:c16="http://schemas.microsoft.com/office/drawing/2014/chart" uri="{C3380CC4-5D6E-409C-BE32-E72D297353CC}">
                <c16:uniqueId val="{00000003-CCE1-482A-AC58-D67F24AA4F9A}"/>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CCE1-482A-AC58-D67F24AA4F9A}"/>
              </c:ext>
            </c:extLst>
          </c:dPt>
          <c:dPt>
            <c:idx val="3"/>
            <c:bubble3D val="0"/>
            <c:spPr>
              <a:solidFill>
                <a:schemeClr val="accent3">
                  <a:lumMod val="75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CCE1-482A-AC58-D67F24AA4F9A}"/>
              </c:ext>
            </c:extLst>
          </c:dPt>
          <c:dPt>
            <c:idx val="4"/>
            <c:bubble3D val="0"/>
            <c:spPr>
              <a:solidFill>
                <a:schemeClr val="accent4">
                  <a:lumMod val="5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extLst>
              <c:ext xmlns:c16="http://schemas.microsoft.com/office/drawing/2014/chart" uri="{C3380CC4-5D6E-409C-BE32-E72D297353CC}">
                <c16:uniqueId val="{00000009-CCE1-482A-AC58-D67F24AA4F9A}"/>
              </c:ext>
            </c:extLst>
          </c:dPt>
          <c:dLbls>
            <c:dLbl>
              <c:idx val="0"/>
              <c:layout>
                <c:manualLayout>
                  <c:x val="-5.8480962357333126E-2"/>
                  <c:y val="8.2904795650237898E-3"/>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r>
                      <a:rPr lang="ja-JP" altLang="en-US" sz="1400" baseline="0" dirty="0"/>
                      <a:t>融資を受けやすくなったと感じたことがある </a:t>
                    </a:r>
                    <a:fld id="{4F233C3D-6701-4074-BEFB-080388CC7D1B}" type="PERCENTAGE">
                      <a:rPr lang="en-US" altLang="ja-JP" sz="1400" baseline="0" smtClean="0"/>
                      <a:pPr>
                        <a:defRPr sz="1400" b="1">
                          <a:solidFill>
                            <a:schemeClr val="bg1"/>
                          </a:solidFill>
                        </a:defRPr>
                      </a:pPr>
                      <a:t>[パーセンテージ]</a:t>
                    </a:fld>
                    <a:endParaRPr lang="ja-JP" altLang="en-US" sz="1400" baseline="0" dirty="0"/>
                  </a:p>
                </c:rich>
              </c:tx>
              <c:spPr>
                <a:solidFill>
                  <a:schemeClr val="accent1">
                    <a:lumMod val="75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68062170067663474"/>
                      <c:h val="0.13875903848686477"/>
                    </c:manualLayout>
                  </c15:layout>
                  <c15:dlblFieldTable/>
                  <c15:showDataLabelsRange val="0"/>
                </c:ext>
                <c:ext xmlns:c16="http://schemas.microsoft.com/office/drawing/2014/chart" uri="{C3380CC4-5D6E-409C-BE32-E72D297353CC}">
                  <c16:uniqueId val="{00000001-CCE1-482A-AC58-D67F24AA4F9A}"/>
                </c:ext>
              </c:extLst>
            </c:dLbl>
            <c:dLbl>
              <c:idx val="1"/>
              <c:layout>
                <c:manualLayout>
                  <c:x val="-1.9792397460300683E-3"/>
                  <c:y val="0.118379228833767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mn-lt"/>
                        <a:ea typeface="+mn-ea"/>
                        <a:cs typeface="+mn-cs"/>
                      </a:defRPr>
                    </a:pPr>
                    <a:r>
                      <a:rPr lang="ja-JP" altLang="en-US" sz="1400" baseline="0" dirty="0"/>
                      <a:t>融資を受けやすくなったと</a:t>
                    </a:r>
                  </a:p>
                  <a:p>
                    <a:pPr>
                      <a:defRPr sz="1400" b="1">
                        <a:solidFill>
                          <a:schemeClr val="accent1"/>
                        </a:solidFill>
                      </a:defRPr>
                    </a:pPr>
                    <a:r>
                      <a:rPr lang="ja-JP" altLang="en-US" sz="1400" baseline="0" dirty="0"/>
                      <a:t>感じたことは無い </a:t>
                    </a:r>
                    <a:fld id="{60BCD908-59CD-4A28-920E-824045255E4A}" type="PERCENTAGE">
                      <a:rPr lang="en-US" altLang="ja-JP" sz="1400" baseline="0" smtClean="0"/>
                      <a:pPr>
                        <a:defRPr sz="1400" b="1">
                          <a:solidFill>
                            <a:schemeClr val="accent1"/>
                          </a:solidFill>
                        </a:defRPr>
                      </a:pPr>
                      <a:t>[パーセンテージ]</a:t>
                    </a:fld>
                    <a:endParaRPr lang="ja-JP" altLang="en-US" sz="1400" baseline="0" dirty="0"/>
                  </a:p>
                </c:rich>
              </c:tx>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6749048875629409"/>
                      <c:h val="0.27890053985897151"/>
                    </c:manualLayout>
                  </c15:layout>
                  <c15:dlblFieldTable/>
                  <c15:showDataLabelsRange val="0"/>
                </c:ext>
                <c:ext xmlns:c16="http://schemas.microsoft.com/office/drawing/2014/chart" uri="{C3380CC4-5D6E-409C-BE32-E72D297353CC}">
                  <c16:uniqueId val="{00000003-CCE1-482A-AC58-D67F24AA4F9A}"/>
                </c:ext>
              </c:extLst>
            </c:dLbl>
            <c:dLbl>
              <c:idx val="2"/>
              <c:layout>
                <c:manualLayout>
                  <c:x val="-7.2334229771201857E-3"/>
                  <c:y val="4.8851984345420221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3">
                            <a:lumMod val="50000"/>
                          </a:schemeClr>
                        </a:solidFill>
                        <a:effectLst/>
                        <a:latin typeface="+mn-lt"/>
                        <a:ea typeface="+mn-ea"/>
                        <a:cs typeface="+mn-cs"/>
                      </a:defRPr>
                    </a:pPr>
                    <a:r>
                      <a:rPr lang="ja-JP" altLang="en-US" sz="1400" b="1" baseline="0" dirty="0">
                        <a:solidFill>
                          <a:schemeClr val="accent3">
                            <a:lumMod val="50000"/>
                          </a:schemeClr>
                        </a:solidFill>
                      </a:rPr>
                      <a:t>購買促進に繋がったと</a:t>
                    </a:r>
                  </a:p>
                  <a:p>
                    <a:pPr>
                      <a:defRPr sz="1400" b="1">
                        <a:solidFill>
                          <a:schemeClr val="accent3">
                            <a:lumMod val="50000"/>
                          </a:schemeClr>
                        </a:solidFill>
                      </a:defRPr>
                    </a:pPr>
                    <a:r>
                      <a:rPr lang="ja-JP" altLang="en-US" sz="1400" b="1" baseline="0" dirty="0">
                        <a:solidFill>
                          <a:schemeClr val="accent3">
                            <a:lumMod val="50000"/>
                          </a:schemeClr>
                        </a:solidFill>
                      </a:rPr>
                      <a:t>感じたことがある </a:t>
                    </a:r>
                    <a:fld id="{83C0E3C3-0958-4EFD-8682-C60B0802CCFF}" type="PERCENTAGE">
                      <a:rPr lang="en-US" altLang="ja-JP" sz="1400" b="1" baseline="0" smtClean="0">
                        <a:solidFill>
                          <a:schemeClr val="accent3">
                            <a:lumMod val="50000"/>
                          </a:schemeClr>
                        </a:solidFill>
                      </a:rPr>
                      <a:pPr>
                        <a:defRPr sz="1400" b="1">
                          <a:solidFill>
                            <a:schemeClr val="accent3">
                              <a:lumMod val="50000"/>
                            </a:schemeClr>
                          </a:solidFill>
                        </a:defRPr>
                      </a:pPr>
                      <a:t>[パーセンテージ]</a:t>
                    </a:fld>
                    <a:endParaRPr lang="ja-JP" altLang="en-US" sz="1400" b="1" baseline="0" dirty="0">
                      <a:solidFill>
                        <a:schemeClr val="accent3">
                          <a:lumMod val="50000"/>
                        </a:schemeClr>
                      </a:solidFill>
                    </a:endParaRPr>
                  </a:p>
                </c:rich>
              </c:tx>
              <c:spPr>
                <a:solidFill>
                  <a:schemeClr val="accent3">
                    <a:lumMod val="40000"/>
                    <a:lumOff val="6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3">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2205734282974635"/>
                      <c:h val="0.19018370089715611"/>
                    </c:manualLayout>
                  </c15:layout>
                  <c15:dlblFieldTable/>
                  <c15:showDataLabelsRange val="0"/>
                </c:ext>
                <c:ext xmlns:c16="http://schemas.microsoft.com/office/drawing/2014/chart" uri="{C3380CC4-5D6E-409C-BE32-E72D297353CC}">
                  <c16:uniqueId val="{00000005-CCE1-482A-AC58-D67F24AA4F9A}"/>
                </c:ext>
              </c:extLst>
            </c:dLbl>
            <c:dLbl>
              <c:idx val="3"/>
              <c:layout>
                <c:manualLayout>
                  <c:x val="0.10289639589446627"/>
                  <c:y val="-0.16084712493023198"/>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mn-lt"/>
                        <a:ea typeface="+mn-ea"/>
                        <a:cs typeface="+mn-cs"/>
                      </a:defRPr>
                    </a:pPr>
                    <a:r>
                      <a:rPr lang="ja-JP" altLang="en-US" sz="1400" baseline="0" dirty="0">
                        <a:solidFill>
                          <a:schemeClr val="bg1"/>
                        </a:solidFill>
                      </a:rPr>
                      <a:t>購買促進に繋がったと</a:t>
                    </a:r>
                  </a:p>
                  <a:p>
                    <a:pPr>
                      <a:defRPr sz="1400" b="1">
                        <a:solidFill>
                          <a:schemeClr val="bg1"/>
                        </a:solidFill>
                      </a:defRPr>
                    </a:pPr>
                    <a:r>
                      <a:rPr lang="ja-JP" altLang="en-US" sz="1400" baseline="0" dirty="0">
                        <a:solidFill>
                          <a:schemeClr val="bg1"/>
                        </a:solidFill>
                      </a:rPr>
                      <a:t>感じたことはない</a:t>
                    </a:r>
                    <a:fld id="{174B0C53-7F30-4E80-9044-37136F3C350C}" type="PERCENTAGE">
                      <a:rPr lang="en-US" altLang="ja-JP" sz="1400" baseline="0" smtClean="0">
                        <a:solidFill>
                          <a:schemeClr val="bg1"/>
                        </a:solidFill>
                      </a:rPr>
                      <a:pPr>
                        <a:defRPr sz="1400" b="1">
                          <a:solidFill>
                            <a:schemeClr val="bg1"/>
                          </a:solidFill>
                        </a:defRPr>
                      </a:pPr>
                      <a:t>[パーセンテージ]</a:t>
                    </a:fld>
                    <a:endParaRPr lang="ja-JP" altLang="en-US" sz="1400" baseline="0" dirty="0">
                      <a:solidFill>
                        <a:schemeClr val="bg1"/>
                      </a:solidFill>
                    </a:endParaRPr>
                  </a:p>
                </c:rich>
              </c:tx>
              <c:spPr>
                <a:solidFill>
                  <a:schemeClr val="accent3">
                    <a:lumMod val="50000"/>
                  </a:schemeClr>
                </a:solidFill>
                <a:ln w="12700" cap="flat" cmpd="sng" algn="ctr">
                  <a:solidFill>
                    <a:schemeClr val="accent4">
                      <a:lumMod val="75000"/>
                    </a:schemeClr>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1661974903268458"/>
                      <c:h val="0.23560082028383827"/>
                    </c:manualLayout>
                  </c15:layout>
                  <c15:dlblFieldTable/>
                  <c15:showDataLabelsRange val="0"/>
                </c:ext>
                <c:ext xmlns:c16="http://schemas.microsoft.com/office/drawing/2014/chart" uri="{C3380CC4-5D6E-409C-BE32-E72D297353CC}">
                  <c16:uniqueId val="{00000007-CCE1-482A-AC58-D67F24AA4F9A}"/>
                </c:ext>
              </c:extLst>
            </c:dLbl>
            <c:dLbl>
              <c:idx val="4"/>
              <c:layout>
                <c:manualLayout>
                  <c:x val="7.5816644495366958E-2"/>
                  <c:y val="0.11509968204594342"/>
                </c:manualLayout>
              </c:layout>
              <c:tx>
                <c:rich>
                  <a:bodyPr rot="0" spcFirstLastPara="1" vertOverflow="clip" horzOverflow="clip" vert="horz" wrap="square" lIns="38100" tIns="19050" rIns="38100" bIns="19050" anchor="ctr" anchorCtr="1">
                    <a:spAutoFit/>
                  </a:bodyPr>
                  <a:lstStyle/>
                  <a:p>
                    <a:pPr>
                      <a:defRPr sz="1400" b="0" i="0" u="none" strike="noStrike" kern="1200" baseline="0">
                        <a:solidFill>
                          <a:schemeClr val="bg1"/>
                        </a:solidFill>
                        <a:effectLst/>
                        <a:latin typeface="+mn-lt"/>
                        <a:ea typeface="+mn-ea"/>
                        <a:cs typeface="+mn-cs"/>
                      </a:defRPr>
                    </a:pPr>
                    <a:r>
                      <a:rPr lang="ja-JP" altLang="en-US" sz="1400" b="1" baseline="0" dirty="0">
                        <a:solidFill>
                          <a:schemeClr val="bg1"/>
                        </a:solidFill>
                      </a:rPr>
                      <a:t>その他 </a:t>
                    </a:r>
                    <a:fld id="{2505B3BF-FD95-46AF-895C-1451D9978ECF}" type="PERCENTAGE">
                      <a:rPr lang="en-US" altLang="ja-JP" sz="1400" b="1" baseline="0" smtClean="0">
                        <a:solidFill>
                          <a:schemeClr val="bg1"/>
                        </a:solidFill>
                      </a:rPr>
                      <a:pPr>
                        <a:defRPr sz="1400">
                          <a:solidFill>
                            <a:schemeClr val="bg1"/>
                          </a:solidFill>
                        </a:defRPr>
                      </a:pPr>
                      <a:t>[パーセンテージ]</a:t>
                    </a:fld>
                    <a:endParaRPr lang="ja-JP" altLang="en-US" sz="1400" b="1" baseline="0" dirty="0">
                      <a:solidFill>
                        <a:schemeClr val="bg1"/>
                      </a:solidFill>
                    </a:endParaRPr>
                  </a:p>
                </c:rich>
              </c:tx>
              <c:spPr>
                <a:solidFill>
                  <a:schemeClr val="accent4">
                    <a:lumMod val="50000"/>
                  </a:schemeClr>
                </a:solidFill>
                <a:ln w="12700" cap="flat" cmpd="sng" algn="ctr">
                  <a:solidFill>
                    <a:schemeClr val="bg1"/>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CCE1-482A-AC58-D67F24AA4F9A}"/>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txPr>
              <a:bodyPr rot="0" spcFirstLastPara="1" vertOverflow="clip" horzOverflow="clip" vert="horz" wrap="square" lIns="38100" tIns="19050" rIns="38100" bIns="19050" anchor="ctr" anchorCtr="1">
                <a:spAutoFit/>
              </a:bodyPr>
              <a:lstStyle/>
              <a:p>
                <a:pPr>
                  <a:defRPr sz="1400" b="0" i="0" u="none" strike="noStrike" kern="1200" baseline="0">
                    <a:solidFill>
                      <a:schemeClr val="accent1"/>
                    </a:solidFill>
                    <a:effectLst/>
                    <a:latin typeface="+mn-lt"/>
                    <a:ea typeface="+mn-ea"/>
                    <a:cs typeface="+mn-cs"/>
                  </a:defRPr>
                </a:pPr>
                <a:endParaRPr lang="ja-JP"/>
              </a:p>
            </c:tx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集計用!$A$61:$A$65</c:f>
              <c:strCache>
                <c:ptCount val="5"/>
                <c:pt idx="0">
                  <c:v>融資を受けやすくなったと感じたことがある。 </c:v>
                </c:pt>
                <c:pt idx="1">
                  <c:v>融資を受けやすくなったと感じたことは無い。 </c:v>
                </c:pt>
                <c:pt idx="2">
                  <c:v>購買促進に繋がったと感じたことがある。 </c:v>
                </c:pt>
                <c:pt idx="3">
                  <c:v>購買促進に繋がったと感じたことはない。 </c:v>
                </c:pt>
                <c:pt idx="4">
                  <c:v>その他</c:v>
                </c:pt>
              </c:strCache>
            </c:strRef>
          </c:cat>
          <c:val>
            <c:numRef>
              <c:f>集計用!$B$61:$B$65</c:f>
              <c:numCache>
                <c:formatCode>General</c:formatCode>
                <c:ptCount val="5"/>
                <c:pt idx="0">
                  <c:v>1</c:v>
                </c:pt>
                <c:pt idx="1">
                  <c:v>23</c:v>
                </c:pt>
                <c:pt idx="2">
                  <c:v>1</c:v>
                </c:pt>
                <c:pt idx="3">
                  <c:v>33</c:v>
                </c:pt>
                <c:pt idx="4">
                  <c:v>14</c:v>
                </c:pt>
              </c:numCache>
            </c:numRef>
          </c:val>
          <c:extLst>
            <c:ext xmlns:c16="http://schemas.microsoft.com/office/drawing/2014/chart" uri="{C3380CC4-5D6E-409C-BE32-E72D297353CC}">
              <c16:uniqueId val="{0000000A-CCE1-482A-AC58-D67F24AA4F9A}"/>
            </c:ext>
          </c:extLst>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549862002258237E-2"/>
          <c:y val="2.8801769834738505E-2"/>
          <c:w val="0.9569655465817134"/>
          <c:h val="0.32920421307858677"/>
        </c:manualLayout>
      </c:layout>
      <c:barChart>
        <c:barDir val="bar"/>
        <c:grouping val="stacked"/>
        <c:varyColors val="0"/>
        <c:ser>
          <c:idx val="0"/>
          <c:order val="0"/>
          <c:tx>
            <c:strRef>
              <c:f>集計用!$A$72</c:f>
              <c:strCache>
                <c:ptCount val="1"/>
                <c:pt idx="0">
                  <c:v>採用した障害のある人が長く働き続けられる定着支援 ２８社</c:v>
                </c:pt>
              </c:strCache>
            </c:strRef>
          </c:tx>
          <c:spPr>
            <a:solidFill>
              <a:schemeClr val="accent1"/>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2">
                  <a:lumMod val="75000"/>
                </a:schemeClr>
              </a:solidFill>
              <a:ln>
                <a:solidFill>
                  <a:schemeClr val="accent2">
                    <a:lumMod val="75000"/>
                  </a:schemeClr>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２０％</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2818-40EF-858B-52E07443DDB6}"/>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集計用!$B$72</c:f>
              <c:numCache>
                <c:formatCode>General</c:formatCode>
                <c:ptCount val="1"/>
                <c:pt idx="0">
                  <c:v>28</c:v>
                </c:pt>
              </c:numCache>
            </c:numRef>
          </c:val>
          <c:extLst>
            <c:ext xmlns:c16="http://schemas.microsoft.com/office/drawing/2014/chart" uri="{C3380CC4-5D6E-409C-BE32-E72D297353CC}">
              <c16:uniqueId val="{00000000-2818-40EF-858B-52E07443DDB6}"/>
            </c:ext>
          </c:extLst>
        </c:ser>
        <c:ser>
          <c:idx val="1"/>
          <c:order val="1"/>
          <c:tx>
            <c:strRef>
              <c:f>集計用!$A$73</c:f>
              <c:strCache>
                <c:ptCount val="1"/>
                <c:pt idx="0">
                  <c:v>新たな障害のある人の採用 ２８社</c:v>
                </c:pt>
              </c:strCache>
            </c:strRef>
          </c:tx>
          <c:spPr>
            <a:solidFill>
              <a:schemeClr val="accent2"/>
            </a:solidFill>
            <a:ln>
              <a:noFill/>
            </a:ln>
            <a:effectLst>
              <a:outerShdw blurRad="254000" sx="102000" sy="102000" algn="ctr" rotWithShape="0">
                <a:prstClr val="black">
                  <a:alpha val="20000"/>
                </a:prstClr>
              </a:outerShdw>
            </a:effectLst>
          </c:spPr>
          <c:invertIfNegative val="0"/>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２０％</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集計用!$B$73</c:f>
              <c:numCache>
                <c:formatCode>General</c:formatCode>
                <c:ptCount val="1"/>
                <c:pt idx="0">
                  <c:v>28</c:v>
                </c:pt>
              </c:numCache>
            </c:numRef>
          </c:val>
          <c:extLst>
            <c:ext xmlns:c16="http://schemas.microsoft.com/office/drawing/2014/chart" uri="{C3380CC4-5D6E-409C-BE32-E72D297353CC}">
              <c16:uniqueId val="{00000001-2818-40EF-858B-52E07443DDB6}"/>
            </c:ext>
          </c:extLst>
        </c:ser>
        <c:ser>
          <c:idx val="2"/>
          <c:order val="2"/>
          <c:tx>
            <c:strRef>
              <c:f>集計用!$A$74</c:f>
              <c:strCache>
                <c:ptCount val="1"/>
                <c:pt idx="0">
                  <c:v>障害のある人の職域拡大 １８社</c:v>
                </c:pt>
              </c:strCache>
            </c:strRef>
          </c:tx>
          <c:spPr>
            <a:solidFill>
              <a:srgbClr val="FF6600"/>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FF6600"/>
              </a:solidFill>
              <a:ln>
                <a:solidFill>
                  <a:srgbClr val="FF6600"/>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１３％</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集計用!$B$74</c:f>
              <c:numCache>
                <c:formatCode>General</c:formatCode>
                <c:ptCount val="1"/>
                <c:pt idx="0">
                  <c:v>18</c:v>
                </c:pt>
              </c:numCache>
            </c:numRef>
          </c:val>
          <c:extLst>
            <c:ext xmlns:c16="http://schemas.microsoft.com/office/drawing/2014/chart" uri="{C3380CC4-5D6E-409C-BE32-E72D297353CC}">
              <c16:uniqueId val="{00000002-2818-40EF-858B-52E07443DDB6}"/>
            </c:ext>
          </c:extLst>
        </c:ser>
        <c:ser>
          <c:idx val="3"/>
          <c:order val="3"/>
          <c:tx>
            <c:strRef>
              <c:f>集計用!$A$75</c:f>
              <c:strCache>
                <c:ptCount val="1"/>
                <c:pt idx="0">
                  <c:v>障害のある人の実習やインターンシップの受け入れ １５社</c:v>
                </c:pt>
              </c:strCache>
            </c:strRef>
          </c:tx>
          <c:spPr>
            <a:solidFill>
              <a:srgbClr val="FFFF00"/>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FFFF00"/>
              </a:solidFill>
              <a:ln>
                <a:solidFill>
                  <a:srgbClr val="FFFF00"/>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E-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１１％</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集計用!$B$75</c:f>
              <c:numCache>
                <c:formatCode>General</c:formatCode>
                <c:ptCount val="1"/>
                <c:pt idx="0">
                  <c:v>15</c:v>
                </c:pt>
              </c:numCache>
            </c:numRef>
          </c:val>
          <c:extLst>
            <c:ext xmlns:c16="http://schemas.microsoft.com/office/drawing/2014/chart" uri="{C3380CC4-5D6E-409C-BE32-E72D297353CC}">
              <c16:uniqueId val="{00000003-2818-40EF-858B-52E07443DDB6}"/>
            </c:ext>
          </c:extLst>
        </c:ser>
        <c:ser>
          <c:idx val="4"/>
          <c:order val="4"/>
          <c:tx>
            <c:strRef>
              <c:f>集計用!$A$76</c:f>
              <c:strCache>
                <c:ptCount val="1"/>
                <c:pt idx="0">
                  <c:v>障害のある人の見学会や仕事体験会を開催して可能性を知る １５社</c:v>
                </c:pt>
              </c:strCache>
            </c:strRef>
          </c:tx>
          <c:spPr>
            <a:solidFill>
              <a:schemeClr val="accent3">
                <a:lumMod val="75000"/>
              </a:schemeClr>
            </a:solidFill>
            <a:ln>
              <a:noFill/>
            </a:ln>
            <a:effectLst>
              <a:outerShdw blurRad="254000" sx="102000" sy="102000" algn="ctr" rotWithShape="0">
                <a:prstClr val="black">
                  <a:alpha val="20000"/>
                </a:prstClr>
              </a:outerShdw>
            </a:effectLst>
          </c:spPr>
          <c:invertIfNegative val="0"/>
          <c:dPt>
            <c:idx val="0"/>
            <c:invertIfNegative val="0"/>
            <c:bubble3D val="0"/>
            <c:spPr>
              <a:solidFill>
                <a:schemeClr val="accent3">
                  <a:lumMod val="75000"/>
                </a:schemeClr>
              </a:solidFill>
              <a:ln>
                <a:solidFill>
                  <a:schemeClr val="accent3">
                    <a:lumMod val="75000"/>
                  </a:schemeClr>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１１％</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集計用!$B$76</c:f>
              <c:numCache>
                <c:formatCode>General</c:formatCode>
                <c:ptCount val="1"/>
                <c:pt idx="0">
                  <c:v>15</c:v>
                </c:pt>
              </c:numCache>
            </c:numRef>
          </c:val>
          <c:extLst>
            <c:ext xmlns:c16="http://schemas.microsoft.com/office/drawing/2014/chart" uri="{C3380CC4-5D6E-409C-BE32-E72D297353CC}">
              <c16:uniqueId val="{00000004-2818-40EF-858B-52E07443DDB6}"/>
            </c:ext>
          </c:extLst>
        </c:ser>
        <c:ser>
          <c:idx val="5"/>
          <c:order val="5"/>
          <c:tx>
            <c:strRef>
              <c:f>集計用!$A$77</c:f>
              <c:strCache>
                <c:ptCount val="1"/>
                <c:pt idx="0">
                  <c:v>障害のある人のキャリアステップ制度 １０社</c:v>
                </c:pt>
              </c:strCache>
            </c:strRef>
          </c:tx>
          <c:spPr>
            <a:solidFill>
              <a:srgbClr val="00FFFF"/>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00FFFF"/>
              </a:solidFill>
              <a:ln>
                <a:solidFill>
                  <a:srgbClr val="00FFFF"/>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0-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７％</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集計用!$B$77</c:f>
              <c:numCache>
                <c:formatCode>General</c:formatCode>
                <c:ptCount val="1"/>
                <c:pt idx="0">
                  <c:v>10</c:v>
                </c:pt>
              </c:numCache>
            </c:numRef>
          </c:val>
          <c:extLst>
            <c:ext xmlns:c16="http://schemas.microsoft.com/office/drawing/2014/chart" uri="{C3380CC4-5D6E-409C-BE32-E72D297353CC}">
              <c16:uniqueId val="{00000005-2818-40EF-858B-52E07443DDB6}"/>
            </c:ext>
          </c:extLst>
        </c:ser>
        <c:ser>
          <c:idx val="6"/>
          <c:order val="6"/>
          <c:tx>
            <c:strRef>
              <c:f>集計用!$A$78</c:f>
              <c:strCache>
                <c:ptCount val="1"/>
                <c:pt idx="0">
                  <c:v>障害のある人ない人が共に働き活躍する職場に向けたプロジェクト ９社</c:v>
                </c:pt>
              </c:strCache>
            </c:strRef>
          </c:tx>
          <c:spPr>
            <a:solidFill>
              <a:srgbClr val="0070C0"/>
            </a:solidFill>
            <a:ln>
              <a:solidFill>
                <a:srgbClr val="0070C0"/>
              </a:solidFill>
            </a:ln>
            <a:effectLst>
              <a:outerShdw blurRad="254000" sx="102000" sy="102000" algn="ctr" rotWithShape="0">
                <a:prstClr val="black">
                  <a:alpha val="20000"/>
                </a:prstClr>
              </a:outerShdw>
            </a:effectLst>
          </c:spPr>
          <c:invertIfNegative val="0"/>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６％</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0454273453617757E-2"/>
                      <c:h val="9.4981092597918482E-2"/>
                    </c:manualLayout>
                  </c15:layout>
                  <c15:showDataLabelsRange val="0"/>
                </c:ext>
                <c:ext xmlns:c16="http://schemas.microsoft.com/office/drawing/2014/chart" uri="{C3380CC4-5D6E-409C-BE32-E72D297353CC}">
                  <c16:uniqueId val="{00000011-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集計用!$B$78</c:f>
              <c:numCache>
                <c:formatCode>General</c:formatCode>
                <c:ptCount val="1"/>
                <c:pt idx="0">
                  <c:v>9</c:v>
                </c:pt>
              </c:numCache>
            </c:numRef>
          </c:val>
          <c:extLst>
            <c:ext xmlns:c16="http://schemas.microsoft.com/office/drawing/2014/chart" uri="{C3380CC4-5D6E-409C-BE32-E72D297353CC}">
              <c16:uniqueId val="{00000006-2818-40EF-858B-52E07443DDB6}"/>
            </c:ext>
          </c:extLst>
        </c:ser>
        <c:ser>
          <c:idx val="7"/>
          <c:order val="7"/>
          <c:tx>
            <c:strRef>
              <c:f>集計用!$A$79</c:f>
              <c:strCache>
                <c:ptCount val="1"/>
                <c:pt idx="0">
                  <c:v>障害のある人が就労訓練を受ける福祉施設や個人への業務委託 ７社</c:v>
                </c:pt>
              </c:strCache>
            </c:strRef>
          </c:tx>
          <c:spPr>
            <a:solidFill>
              <a:srgbClr val="008000"/>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008000"/>
              </a:solidFill>
              <a:ln>
                <a:solidFill>
                  <a:srgbClr val="009900"/>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2-2818-40EF-858B-52E07443DDB6}"/>
              </c:ext>
            </c:extLst>
          </c:dPt>
          <c:dLbls>
            <c:dLbl>
              <c:idx val="0"/>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a:t>５％</a:t>
                    </a:r>
                  </a:p>
                </c:rich>
              </c:tx>
              <c:spPr>
                <a:noFill/>
                <a:ln w="15875" cap="flat" cmpd="sng" algn="ctr">
                  <a:no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4769275009606301E-2"/>
                      <c:h val="9.4981092597918482E-2"/>
                    </c:manualLayout>
                  </c15:layout>
                  <c15:showDataLabelsRange val="0"/>
                </c:ext>
                <c:ext xmlns:c16="http://schemas.microsoft.com/office/drawing/2014/chart" uri="{C3380CC4-5D6E-409C-BE32-E72D297353CC}">
                  <c16:uniqueId val="{00000012-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集計用!$B$79</c:f>
              <c:numCache>
                <c:formatCode>General</c:formatCode>
                <c:ptCount val="1"/>
                <c:pt idx="0">
                  <c:v>7</c:v>
                </c:pt>
              </c:numCache>
            </c:numRef>
          </c:val>
          <c:extLst>
            <c:ext xmlns:c16="http://schemas.microsoft.com/office/drawing/2014/chart" uri="{C3380CC4-5D6E-409C-BE32-E72D297353CC}">
              <c16:uniqueId val="{00000007-2818-40EF-858B-52E07443DDB6}"/>
            </c:ext>
          </c:extLst>
        </c:ser>
        <c:ser>
          <c:idx val="8"/>
          <c:order val="8"/>
          <c:tx>
            <c:strRef>
              <c:f>集計用!$A$80</c:f>
              <c:strCache>
                <c:ptCount val="1"/>
                <c:pt idx="0">
                  <c:v>有期雇用（契約社員，パート，アルバイト等）の障害のある人の，無期雇用（正社員等）への転換 ６社</c:v>
                </c:pt>
              </c:strCache>
            </c:strRef>
          </c:tx>
          <c:spPr>
            <a:solidFill>
              <a:schemeClr val="accent3">
                <a:lumMod val="60000"/>
              </a:schemeClr>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CCFF3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2818-40EF-858B-52E07443DDB6}"/>
              </c:ext>
            </c:extLst>
          </c:dPt>
          <c:dLbls>
            <c:dLbl>
              <c:idx val="0"/>
              <c:layout>
                <c:manualLayout>
                  <c:x val="-9.6644973548194648E-3"/>
                  <c:y val="0.19458749712715495"/>
                </c:manualLayout>
              </c:layout>
              <c:tx>
                <c:rich>
                  <a:bodyPr rot="0" spcFirstLastPara="1" vertOverflow="ellipsis" vert="horz" wrap="square" anchor="ctr" anchorCtr="1"/>
                  <a:lstStyle/>
                  <a:p>
                    <a:pPr>
                      <a:defRPr sz="1600" b="1" i="0" u="none" strike="noStrike" kern="1200" baseline="0">
                        <a:solidFill>
                          <a:schemeClr val="tx1"/>
                        </a:solidFill>
                        <a:latin typeface="+mn-ea"/>
                        <a:ea typeface="+mn-ea"/>
                        <a:cs typeface="+mn-cs"/>
                      </a:defRPr>
                    </a:pPr>
                    <a:r>
                      <a:rPr lang="ja-JP" altLang="en-US">
                        <a:solidFill>
                          <a:schemeClr val="tx1"/>
                        </a:solidFill>
                      </a:rPr>
                      <a:t>４％</a:t>
                    </a:r>
                  </a:p>
                </c:rich>
              </c:tx>
              <c:spPr>
                <a:solidFill>
                  <a:srgbClr val="CCFF33"/>
                </a:solidFill>
                <a:ln w="15875" cap="flat" cmpd="sng" algn="ctr">
                  <a:solidFill>
                    <a:srgbClr val="CCFF33"/>
                  </a:solidFill>
                  <a:prstDash val="solid"/>
                </a:ln>
                <a:effectLst/>
              </c:spPr>
              <c:txPr>
                <a:bodyPr rot="0" spcFirstLastPara="1" vertOverflow="ellipsis" vert="horz" wrap="square" anchor="ctr" anchorCtr="1"/>
                <a:lstStyle/>
                <a:p>
                  <a:pPr>
                    <a:defRPr sz="16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6139271897629207E-2"/>
                      <c:h val="9.4981092597918482E-2"/>
                    </c:manualLayout>
                  </c15:layout>
                  <c15:showDataLabelsRange val="0"/>
                </c:ext>
                <c:ext xmlns:c16="http://schemas.microsoft.com/office/drawing/2014/chart" uri="{C3380CC4-5D6E-409C-BE32-E72D297353CC}">
                  <c16:uniqueId val="{00000013-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集計用!$B$80</c:f>
              <c:numCache>
                <c:formatCode>General</c:formatCode>
                <c:ptCount val="1"/>
                <c:pt idx="0">
                  <c:v>6</c:v>
                </c:pt>
              </c:numCache>
            </c:numRef>
          </c:val>
          <c:extLst>
            <c:ext xmlns:c16="http://schemas.microsoft.com/office/drawing/2014/chart" uri="{C3380CC4-5D6E-409C-BE32-E72D297353CC}">
              <c16:uniqueId val="{00000008-2818-40EF-858B-52E07443DDB6}"/>
            </c:ext>
          </c:extLst>
        </c:ser>
        <c:ser>
          <c:idx val="9"/>
          <c:order val="9"/>
          <c:tx>
            <c:strRef>
              <c:f>集計用!$A$81</c:f>
              <c:strCache>
                <c:ptCount val="1"/>
                <c:pt idx="0">
                  <c:v>その他　５社</c:v>
                </c:pt>
              </c:strCache>
            </c:strRef>
          </c:tx>
          <c:spPr>
            <a:solidFill>
              <a:schemeClr val="accent4">
                <a:lumMod val="60000"/>
              </a:schemeClr>
            </a:solidFill>
            <a:ln>
              <a:noFill/>
            </a:ln>
            <a:effectLst>
              <a:outerShdw blurRad="254000" sx="102000" sy="102000" algn="ctr" rotWithShape="0">
                <a:prstClr val="black">
                  <a:alpha val="20000"/>
                </a:prstClr>
              </a:outerShdw>
            </a:effectLst>
          </c:spPr>
          <c:invertIfNegative val="0"/>
          <c:dPt>
            <c:idx val="0"/>
            <c:invertIfNegative val="0"/>
            <c:bubble3D val="0"/>
            <c:spPr>
              <a:solidFill>
                <a:srgbClr val="996633"/>
              </a:solidFill>
              <a:ln>
                <a:solidFill>
                  <a:srgbClr val="996633"/>
                </a:solid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4-2818-40EF-858B-52E07443DDB6}"/>
              </c:ext>
            </c:extLst>
          </c:dPt>
          <c:dLbls>
            <c:dLbl>
              <c:idx val="0"/>
              <c:layout>
                <c:manualLayout>
                  <c:x val="8.4706521579537869E-2"/>
                  <c:y val="-0.11962325855354293"/>
                </c:manualLayout>
              </c:layout>
              <c:tx>
                <c:rich>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r>
                      <a:rPr lang="ja-JP" altLang="en-US" dirty="0"/>
                      <a:t>３％</a:t>
                    </a:r>
                  </a:p>
                </c:rich>
              </c:tx>
              <c:spPr>
                <a:solidFill>
                  <a:srgbClr val="996633"/>
                </a:solidFill>
                <a:ln w="15875" cap="flat" cmpd="sng" algn="ctr">
                  <a:solidFill>
                    <a:srgbClr val="996633"/>
                  </a:solidFill>
                  <a:prstDash val="solid"/>
                </a:ln>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9715223655896252E-2"/>
                      <c:h val="0.11992655563774647"/>
                    </c:manualLayout>
                  </c15:layout>
                  <c15:showDataLabelsRange val="0"/>
                </c:ext>
                <c:ext xmlns:c16="http://schemas.microsoft.com/office/drawing/2014/chart" uri="{C3380CC4-5D6E-409C-BE32-E72D297353CC}">
                  <c16:uniqueId val="{00000014-2818-40EF-858B-52E07443DDB6}"/>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600" b="1" i="0" u="none" strike="noStrike" kern="1200" baseline="0">
                    <a:solidFill>
                      <a:schemeClr val="lt1"/>
                    </a:solidFill>
                    <a:latin typeface="+mn-ea"/>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val>
            <c:numRef>
              <c:f>集計用!$B$81</c:f>
              <c:numCache>
                <c:formatCode>General</c:formatCode>
                <c:ptCount val="1"/>
                <c:pt idx="0">
                  <c:v>5</c:v>
                </c:pt>
              </c:numCache>
            </c:numRef>
          </c:val>
          <c:extLst>
            <c:ext xmlns:c16="http://schemas.microsoft.com/office/drawing/2014/chart" uri="{C3380CC4-5D6E-409C-BE32-E72D297353CC}">
              <c16:uniqueId val="{00000009-2818-40EF-858B-52E07443DDB6}"/>
            </c:ext>
          </c:extLst>
        </c:ser>
        <c:dLbls>
          <c:showLegendKey val="0"/>
          <c:showVal val="0"/>
          <c:showCatName val="0"/>
          <c:showSerName val="0"/>
          <c:showPercent val="0"/>
          <c:showBubbleSize val="0"/>
        </c:dLbls>
        <c:gapWidth val="150"/>
        <c:overlap val="100"/>
        <c:axId val="588521112"/>
        <c:axId val="588523408"/>
      </c:barChart>
      <c:valAx>
        <c:axId val="588523408"/>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out"/>
        <c:minorTickMark val="none"/>
        <c:tickLblPos val="nextTo"/>
        <c:crossAx val="588521112"/>
        <c:crosses val="autoZero"/>
        <c:crossBetween val="between"/>
      </c:valAx>
      <c:catAx>
        <c:axId val="588521112"/>
        <c:scaling>
          <c:orientation val="minMax"/>
        </c:scaling>
        <c:delete val="1"/>
        <c:axPos val="l"/>
        <c:numFmt formatCode="General" sourceLinked="1"/>
        <c:majorTickMark val="out"/>
        <c:minorTickMark val="none"/>
        <c:tickLblPos val="nextTo"/>
        <c:crossAx val="588523408"/>
        <c:crosses val="autoZero"/>
        <c:auto val="1"/>
        <c:lblAlgn val="ctr"/>
        <c:lblOffset val="100"/>
        <c:noMultiLvlLbl val="0"/>
      </c:catAx>
      <c:spPr>
        <a:noFill/>
        <a:ln>
          <a:noFill/>
        </a:ln>
        <a:effectLst/>
      </c:spPr>
    </c:plotArea>
    <c:legend>
      <c:legendPos val="r"/>
      <c:legendEntry>
        <c:idx val="9"/>
        <c:txPr>
          <a:bodyPr rot="0" spcFirstLastPara="1" vertOverflow="ellipsis" vert="horz" wrap="square" anchor="ctr" anchorCtr="1"/>
          <a:lstStyle/>
          <a:p>
            <a:pPr>
              <a:defRPr sz="1800" b="1" i="0" u="none" strike="noStrike" kern="1200" baseline="0">
                <a:solidFill>
                  <a:schemeClr val="bg1"/>
                </a:solidFill>
                <a:latin typeface="+mn-ea"/>
                <a:ea typeface="+mn-ea"/>
                <a:cs typeface="+mn-cs"/>
              </a:defRPr>
            </a:pPr>
            <a:endParaRPr lang="ja-JP"/>
          </a:p>
        </c:txPr>
      </c:legendEntry>
      <c:layout>
        <c:manualLayout>
          <c:xMode val="edge"/>
          <c:yMode val="edge"/>
          <c:x val="2.2887266570382789E-2"/>
          <c:y val="0.25870927310426761"/>
          <c:w val="0.9748387340520126"/>
          <c:h val="0.73819673139599851"/>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ea"/>
              <a:ea typeface="+mn-ea"/>
              <a:cs typeface="+mn-cs"/>
            </a:defRPr>
          </a:pPr>
          <a:endParaRPr lang="ja-JP"/>
        </a:p>
      </c:txPr>
    </c:legend>
    <c:plotVisOnly val="1"/>
    <c:dispBlanksAs val="gap"/>
    <c:showDLblsOverMax val="0"/>
  </c:chart>
  <c:spPr>
    <a:noFill/>
    <a:ln w="9525" cap="flat" cmpd="sng" algn="ctr">
      <a:noFill/>
      <a:round/>
    </a:ln>
    <a:effectLst/>
  </c:spPr>
  <c:txPr>
    <a:bodyPr/>
    <a:lstStyle/>
    <a:p>
      <a:pPr>
        <a:defRPr sz="1600" b="1">
          <a:latin typeface="+mn-ea"/>
          <a:ea typeface="+mn-ea"/>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ja-JP"/>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1279863484918969E-2"/>
          <c:y val="8.2111029936428298E-2"/>
          <c:w val="0.73957516615804009"/>
          <c:h val="0.63294217255101171"/>
        </c:manualLayout>
      </c:layout>
      <c:pie3DChart>
        <c:varyColors val="1"/>
        <c:ser>
          <c:idx val="0"/>
          <c:order val="0"/>
          <c:tx>
            <c:strRef>
              <c:f>集計用!$B$87</c:f>
              <c:strCache>
                <c:ptCount val="1"/>
              </c:strCache>
            </c:strRef>
          </c:tx>
          <c:dPt>
            <c:idx val="0"/>
            <c:bubble3D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extLst>
              <c:ext xmlns:c16="http://schemas.microsoft.com/office/drawing/2014/chart" uri="{C3380CC4-5D6E-409C-BE32-E72D297353CC}">
                <c16:uniqueId val="{00000001-75B4-4715-AEEC-5F1E29A3EAFD}"/>
              </c:ext>
            </c:extLst>
          </c:dPt>
          <c:dPt>
            <c:idx val="1"/>
            <c:bubble3D val="0"/>
            <c:spPr>
              <a:solidFill>
                <a:schemeClr val="accent2">
                  <a:lumMod val="40000"/>
                  <a:lumOff val="60000"/>
                </a:schemeClr>
              </a:solidFill>
              <a:ln w="19050">
                <a:solidFill>
                  <a:schemeClr val="bg1"/>
                </a:solidFill>
              </a:ln>
              <a:effectLst>
                <a:innerShdw blurRad="114300">
                  <a:schemeClr val="accent2">
                    <a:lumMod val="75000"/>
                  </a:schemeClr>
                </a:innerShdw>
              </a:effectLst>
              <a:scene3d>
                <a:camera prst="orthographicFront"/>
                <a:lightRig rig="threePt" dir="t"/>
              </a:scene3d>
              <a:sp3d contourW="19050" prstMaterial="flat">
                <a:contourClr>
                  <a:schemeClr val="bg1"/>
                </a:contourClr>
              </a:sp3d>
            </c:spPr>
            <c:extLst>
              <c:ext xmlns:c16="http://schemas.microsoft.com/office/drawing/2014/chart" uri="{C3380CC4-5D6E-409C-BE32-E72D297353CC}">
                <c16:uniqueId val="{00000003-75B4-4715-AEEC-5F1E29A3EAFD}"/>
              </c:ext>
            </c:extLst>
          </c:dPt>
          <c:dPt>
            <c:idx val="2"/>
            <c:bubble3D val="0"/>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extLst>
              <c:ext xmlns:c16="http://schemas.microsoft.com/office/drawing/2014/chart" uri="{C3380CC4-5D6E-409C-BE32-E72D297353CC}">
                <c16:uniqueId val="{00000005-75B4-4715-AEEC-5F1E29A3EAFD}"/>
              </c:ext>
            </c:extLst>
          </c:dPt>
          <c:dPt>
            <c:idx val="3"/>
            <c:bubble3D val="0"/>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extLst>
              <c:ext xmlns:c16="http://schemas.microsoft.com/office/drawing/2014/chart" uri="{C3380CC4-5D6E-409C-BE32-E72D297353CC}">
                <c16:uniqueId val="{00000007-75B4-4715-AEEC-5F1E29A3EAFD}"/>
              </c:ext>
            </c:extLst>
          </c:dPt>
          <c:dLbls>
            <c:dLbl>
              <c:idx val="0"/>
              <c:layout>
                <c:manualLayout>
                  <c:x val="-3.6228569772704814E-3"/>
                  <c:y val="3.4788744307128671E-3"/>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r>
                      <a:rPr lang="en-US" altLang="ja-JP" sz="1400" b="1" baseline="0" dirty="0">
                        <a:solidFill>
                          <a:schemeClr val="bg1"/>
                        </a:solidFill>
                      </a:rPr>
                      <a:t>ESG</a:t>
                    </a:r>
                    <a:r>
                      <a:rPr lang="ja-JP" altLang="en-US" sz="1400" b="1" baseline="0" dirty="0">
                        <a:solidFill>
                          <a:schemeClr val="bg1"/>
                        </a:solidFill>
                      </a:rPr>
                      <a:t>投資の内容を把握し，</a:t>
                    </a:r>
                  </a:p>
                  <a:p>
                    <a:pPr>
                      <a:defRPr sz="1400" b="1">
                        <a:solidFill>
                          <a:schemeClr val="bg1"/>
                        </a:solidFill>
                      </a:defRPr>
                    </a:pPr>
                    <a:r>
                      <a:rPr lang="ja-JP" altLang="en-US" sz="1400" b="1" baseline="0" dirty="0">
                        <a:solidFill>
                          <a:schemeClr val="bg1"/>
                        </a:solidFill>
                      </a:rPr>
                      <a:t>対応している </a:t>
                    </a:r>
                    <a:fld id="{5BE21EFE-5928-4F8A-BAAE-E763F98CFA30}" type="PERCENTAGE">
                      <a:rPr lang="en-US" altLang="ja-JP" sz="1400" b="1" baseline="0" smtClean="0">
                        <a:solidFill>
                          <a:schemeClr val="bg1"/>
                        </a:solidFill>
                      </a:rPr>
                      <a:pPr>
                        <a:defRPr sz="1400" b="1">
                          <a:solidFill>
                            <a:schemeClr val="bg1"/>
                          </a:solidFill>
                        </a:defRPr>
                      </a:pPr>
                      <a:t>[パーセンテージ]</a:t>
                    </a:fld>
                    <a:endParaRPr lang="ja-JP" altLang="en-US" sz="1400" b="1" baseline="0" dirty="0">
                      <a:solidFill>
                        <a:schemeClr val="bg1"/>
                      </a:solidFill>
                    </a:endParaRPr>
                  </a:p>
                </c:rich>
              </c:tx>
              <c:spPr>
                <a:solidFill>
                  <a:schemeClr val="accent1">
                    <a:lumMod val="75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9791393244008597"/>
                      <c:h val="0.20626373370616924"/>
                    </c:manualLayout>
                  </c15:layout>
                  <c15:dlblFieldTable/>
                  <c15:showDataLabelsRange val="0"/>
                </c:ext>
                <c:ext xmlns:c16="http://schemas.microsoft.com/office/drawing/2014/chart" uri="{C3380CC4-5D6E-409C-BE32-E72D297353CC}">
                  <c16:uniqueId val="{00000001-75B4-4715-AEEC-5F1E29A3EAFD}"/>
                </c:ext>
              </c:extLst>
            </c:dLbl>
            <c:dLbl>
              <c:idx val="1"/>
              <c:layout>
                <c:manualLayout>
                  <c:x val="-1.0812561861369549E-7"/>
                  <c:y val="-6.9269109967853695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r>
                      <a:rPr lang="en-US" altLang="ja-JP" sz="1400" b="1" baseline="0" dirty="0">
                        <a:solidFill>
                          <a:schemeClr val="accent1">
                            <a:lumMod val="50000"/>
                          </a:schemeClr>
                        </a:solidFill>
                      </a:rPr>
                      <a:t>ESD</a:t>
                    </a:r>
                    <a:r>
                      <a:rPr lang="ja-JP" altLang="en-US" sz="1400" b="1" baseline="0" dirty="0">
                        <a:solidFill>
                          <a:schemeClr val="accent1">
                            <a:lumMod val="50000"/>
                          </a:schemeClr>
                        </a:solidFill>
                      </a:rPr>
                      <a:t>投資の内容を把握しているが，対応はしていない</a:t>
                    </a:r>
                    <a:fld id="{E096FEF7-D419-4659-8822-55C01F154E33}" type="PERCENTAGE">
                      <a:rPr lang="en-US" altLang="ja-JP" sz="1400" b="1" baseline="0" smtClean="0">
                        <a:solidFill>
                          <a:schemeClr val="accent1">
                            <a:lumMod val="50000"/>
                          </a:schemeClr>
                        </a:solidFill>
                      </a:rPr>
                      <a:pPr>
                        <a:defRPr sz="1400" b="1">
                          <a:solidFill>
                            <a:schemeClr val="accent1">
                              <a:lumMod val="50000"/>
                            </a:schemeClr>
                          </a:solidFill>
                        </a:defRPr>
                      </a:pPr>
                      <a:t>[パーセンテージ]</a:t>
                    </a:fld>
                    <a:endParaRPr lang="ja-JP" altLang="en-US" sz="1400" b="1" baseline="0" dirty="0">
                      <a:solidFill>
                        <a:schemeClr val="accent1">
                          <a:lumMod val="50000"/>
                        </a:schemeClr>
                      </a:solidFill>
                    </a:endParaRPr>
                  </a:p>
                </c:rich>
              </c:tx>
              <c:spPr>
                <a:solidFill>
                  <a:schemeClr val="accent2">
                    <a:lumMod val="20000"/>
                    <a:lumOff val="80000"/>
                  </a:schemeClr>
                </a:solidFill>
                <a:ln w="12700" cap="flat" cmpd="sng" algn="ctr">
                  <a:solidFill>
                    <a:schemeClr val="accent2">
                      <a:lumMod val="20000"/>
                      <a:lumOff val="80000"/>
                    </a:schemeClr>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1">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5770549652257194"/>
                      <c:h val="0.41742122224095479"/>
                    </c:manualLayout>
                  </c15:layout>
                  <c15:dlblFieldTable/>
                  <c15:showDataLabelsRange val="0"/>
                </c:ext>
                <c:ext xmlns:c16="http://schemas.microsoft.com/office/drawing/2014/chart" uri="{C3380CC4-5D6E-409C-BE32-E72D297353CC}">
                  <c16:uniqueId val="{00000003-75B4-4715-AEEC-5F1E29A3EAFD}"/>
                </c:ext>
              </c:extLst>
            </c:dLbl>
            <c:dLbl>
              <c:idx val="2"/>
              <c:layout>
                <c:manualLayout>
                  <c:x val="3.5378702410400378E-4"/>
                  <c:y val="-3.2475549674648467E-3"/>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3">
                            <a:lumMod val="50000"/>
                          </a:schemeClr>
                        </a:solidFill>
                        <a:effectLst/>
                        <a:latin typeface="+mn-lt"/>
                        <a:ea typeface="+mn-ea"/>
                        <a:cs typeface="+mn-cs"/>
                      </a:defRPr>
                    </a:pPr>
                    <a:r>
                      <a:rPr lang="en-US" altLang="ja-JP" sz="1400" b="1" baseline="0" dirty="0">
                        <a:solidFill>
                          <a:schemeClr val="accent3">
                            <a:lumMod val="50000"/>
                          </a:schemeClr>
                        </a:solidFill>
                      </a:rPr>
                      <a:t>ESG</a:t>
                    </a:r>
                    <a:r>
                      <a:rPr lang="ja-JP" altLang="en-US" sz="1400" b="1" baseline="0" dirty="0">
                        <a:solidFill>
                          <a:schemeClr val="accent3">
                            <a:lumMod val="50000"/>
                          </a:schemeClr>
                        </a:solidFill>
                      </a:rPr>
                      <a:t>投資は聞いたことがあるが，障害のある人をはじめ多様な人材の活用が考えられることは知らなかった </a:t>
                    </a:r>
                    <a:fld id="{95B5DE83-61B0-4520-B51E-26DFD5984F85}" type="PERCENTAGE">
                      <a:rPr lang="en-US" altLang="ja-JP" sz="1400" b="1" baseline="0" smtClean="0">
                        <a:solidFill>
                          <a:schemeClr val="accent3">
                            <a:lumMod val="50000"/>
                          </a:schemeClr>
                        </a:solidFill>
                      </a:rPr>
                      <a:pPr>
                        <a:defRPr sz="1400" b="1">
                          <a:solidFill>
                            <a:schemeClr val="accent3">
                              <a:lumMod val="50000"/>
                            </a:schemeClr>
                          </a:solidFill>
                        </a:defRPr>
                      </a:pPr>
                      <a:t>[パーセンテージ]</a:t>
                    </a:fld>
                    <a:endParaRPr lang="ja-JP" altLang="en-US" sz="1400" b="1" baseline="0" dirty="0">
                      <a:solidFill>
                        <a:schemeClr val="accent3">
                          <a:lumMod val="50000"/>
                        </a:schemeClr>
                      </a:solidFill>
                    </a:endParaRPr>
                  </a:p>
                </c:rich>
              </c:tx>
              <c:spPr>
                <a:solidFill>
                  <a:schemeClr val="accent3">
                    <a:lumMod val="20000"/>
                    <a:lumOff val="8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accent3">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56377454424511131"/>
                      <c:h val="0.35238270400247951"/>
                    </c:manualLayout>
                  </c15:layout>
                  <c15:dlblFieldTable/>
                  <c15:showDataLabelsRange val="0"/>
                </c:ext>
                <c:ext xmlns:c16="http://schemas.microsoft.com/office/drawing/2014/chart" uri="{C3380CC4-5D6E-409C-BE32-E72D297353CC}">
                  <c16:uniqueId val="{00000005-75B4-4715-AEEC-5F1E29A3EAFD}"/>
                </c:ext>
              </c:extLst>
            </c:dLbl>
            <c:dLbl>
              <c:idx val="3"/>
              <c:layout>
                <c:manualLayout>
                  <c:x val="1.8902777437589183E-2"/>
                  <c:y val="-0.18375330134089884"/>
                </c:manualLayout>
              </c:layout>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accent4">
                            <a:lumMod val="50000"/>
                          </a:schemeClr>
                        </a:solidFill>
                        <a:effectLst/>
                        <a:latin typeface="+mn-lt"/>
                        <a:ea typeface="+mn-ea"/>
                        <a:cs typeface="+mn-cs"/>
                      </a:defRPr>
                    </a:pPr>
                    <a:r>
                      <a:rPr lang="en-US" altLang="ja-JP" sz="1400" b="1" baseline="0" dirty="0">
                        <a:solidFill>
                          <a:schemeClr val="accent4">
                            <a:lumMod val="50000"/>
                          </a:schemeClr>
                        </a:solidFill>
                      </a:rPr>
                      <a:t>ESG</a:t>
                    </a:r>
                    <a:r>
                      <a:rPr lang="ja-JP" altLang="en-US" sz="1400" b="1" baseline="0" dirty="0">
                        <a:solidFill>
                          <a:schemeClr val="accent4">
                            <a:lumMod val="50000"/>
                          </a:schemeClr>
                        </a:solidFill>
                      </a:rPr>
                      <a:t>投資を</a:t>
                    </a:r>
                  </a:p>
                  <a:p>
                    <a:pPr>
                      <a:defRPr sz="1400" b="1">
                        <a:solidFill>
                          <a:schemeClr val="accent4">
                            <a:lumMod val="50000"/>
                          </a:schemeClr>
                        </a:solidFill>
                      </a:defRPr>
                    </a:pPr>
                    <a:r>
                      <a:rPr lang="ja-JP" altLang="en-US" sz="1400" b="1" baseline="0" dirty="0">
                        <a:solidFill>
                          <a:schemeClr val="accent4">
                            <a:lumMod val="50000"/>
                          </a:schemeClr>
                        </a:solidFill>
                      </a:rPr>
                      <a:t>知らなかった </a:t>
                    </a:r>
                    <a:fld id="{3B5B5013-D9BC-4E75-9B9B-47BFF5AF838D}" type="PERCENTAGE">
                      <a:rPr lang="en-US" altLang="ja-JP" sz="1400" b="1" baseline="0" smtClean="0">
                        <a:solidFill>
                          <a:schemeClr val="accent4">
                            <a:lumMod val="50000"/>
                          </a:schemeClr>
                        </a:solidFill>
                      </a:rPr>
                      <a:pPr>
                        <a:defRPr sz="1400" b="1">
                          <a:solidFill>
                            <a:schemeClr val="accent4">
                              <a:lumMod val="50000"/>
                            </a:schemeClr>
                          </a:solidFill>
                        </a:defRPr>
                      </a:pPr>
                      <a:t>[パーセンテージ]</a:t>
                    </a:fld>
                    <a:endParaRPr lang="ja-JP" altLang="en-US" sz="1400" b="1" baseline="0" dirty="0">
                      <a:solidFill>
                        <a:schemeClr val="accent4">
                          <a:lumMod val="50000"/>
                        </a:schemeClr>
                      </a:solidFill>
                    </a:endParaRPr>
                  </a:p>
                </c:rich>
              </c:tx>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accent4">
                          <a:lumMod val="50000"/>
                        </a:schemeClr>
                      </a:solidFill>
                      <a:effectLst/>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33322910023698971"/>
                      <c:h val="0.28013893926828115"/>
                    </c:manualLayout>
                  </c15:layout>
                  <c15:dlblFieldTable/>
                  <c15:showDataLabelsRange val="0"/>
                </c:ext>
                <c:ext xmlns:c16="http://schemas.microsoft.com/office/drawing/2014/chart" uri="{C3380CC4-5D6E-409C-BE32-E72D297353CC}">
                  <c16:uniqueId val="{00000007-75B4-4715-AEEC-5F1E29A3EAFD}"/>
                </c:ext>
              </c:extLst>
            </c:dLbl>
            <c:spPr>
              <a:solidFill>
                <a:sysClr val="window" lastClr="FFFFFF">
                  <a:alpha val="90000"/>
                </a:sysClr>
              </a:solidFill>
              <a:ln w="12700" cap="flat" cmpd="sng" algn="ctr">
                <a:solidFill>
                  <a:srgbClr val="4472C4"/>
                </a:solidFill>
                <a:round/>
              </a:ln>
              <a:effectLst>
                <a:outerShdw blurRad="50800" dist="38100" dir="2700000" algn="tl" rotWithShape="0">
                  <a:srgbClr val="4472C4">
                    <a:lumMod val="75000"/>
                    <a:alpha val="40000"/>
                  </a:srgbClr>
                </a:outerShdw>
              </a:effectLst>
            </c:spPr>
            <c:dLblPos val="inEnd"/>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集計用!$A$88:$A$91</c:f>
              <c:strCache>
                <c:ptCount val="4"/>
                <c:pt idx="0">
                  <c:v>ESG投資の内容を把握し，障害のある人をはじめ多様な人材の活用(ダイバーシティ経営)が考えられることをふまえた対応をしている。</c:v>
                </c:pt>
                <c:pt idx="1">
                  <c:v>ESG投資の内容を把握しているが，障害のある人をはじめ多様な人材の活用(ダイバーシティ経営)が考えられることをふまえた対応はしていない。 </c:v>
                </c:pt>
                <c:pt idx="2">
                  <c:v>ESG投資の言葉は，聞いたことがあるが，障害のある人をはじめ多様な人材の活用(ダイバーシティ経営)が考えられることは知らなかった。 </c:v>
                </c:pt>
                <c:pt idx="3">
                  <c:v>ESG投資を知らなかった。 </c:v>
                </c:pt>
              </c:strCache>
            </c:strRef>
          </c:cat>
          <c:val>
            <c:numRef>
              <c:f>集計用!$B$88:$B$91</c:f>
              <c:numCache>
                <c:formatCode>General</c:formatCode>
                <c:ptCount val="4"/>
                <c:pt idx="0">
                  <c:v>15</c:v>
                </c:pt>
                <c:pt idx="1">
                  <c:v>9</c:v>
                </c:pt>
                <c:pt idx="2">
                  <c:v>12</c:v>
                </c:pt>
                <c:pt idx="3">
                  <c:v>20</c:v>
                </c:pt>
              </c:numCache>
            </c:numRef>
          </c:val>
          <c:extLst>
            <c:ext xmlns:c16="http://schemas.microsoft.com/office/drawing/2014/chart" uri="{C3380CC4-5D6E-409C-BE32-E72D297353CC}">
              <c16:uniqueId val="{00000008-75B4-4715-AEEC-5F1E29A3EAFD}"/>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63">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8100" tIns="19050" rIns="38100" bIns="19050" anchor="ctr" anchorCtr="1">
      <a:spAutoFit/>
    </cs:bodyPr>
  </cs:dataLabel>
  <cs:dataLabelCallout>
    <cs:lnRef idx="0">
      <cs:styleClr val="auto"/>
    </cs:lnRef>
    <cs:fillRef idx="0"/>
    <cs:effectRef idx="0">
      <cs:styleClr val="auto"/>
    </cs:effectRef>
    <cs:fontRef idx="minor">
      <cs:styleClr val="auto"/>
    </cs:fontRef>
    <cs:spPr>
      <a:solidFill>
        <a:schemeClr val="lt1">
          <a:alpha val="90000"/>
        </a:schemeClr>
      </a:solidFill>
      <a:ln w="12700" cap="flat" cmpd="sng" algn="ctr">
        <a:solidFill>
          <a:schemeClr val="phClr"/>
        </a:solidFill>
        <a:round/>
      </a:ln>
      <a:effectLst>
        <a:outerShdw blurRad="50800" dist="38100" dir="2700000" algn="tl" rotWithShape="0">
          <a:schemeClr val="phClr">
            <a:lumMod val="75000"/>
            <a:alpha val="40000"/>
          </a:schemeClr>
        </a:outerShdw>
      </a:effectLst>
    </cs:spPr>
    <cs:defRPr sz="1000" b="0" i="0" u="none" strike="noStrike" kern="1200" baseline="0">
      <a:effectLst/>
    </cs:defRPr>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alpha val="70000"/>
        </a:schemeClr>
      </a:solidFill>
    </cs:spPr>
  </cs:dataPoint>
  <cs:dataPoint3D>
    <cs:lnRef idx="0">
      <cs:styleClr val="auto"/>
    </cs:lnRef>
    <cs:fillRef idx="0">
      <cs:styleClr val="auto"/>
    </cs:fillRef>
    <cs:effectRef idx="0">
      <cs:styleClr val="auto"/>
    </cs:effectRef>
    <cs:fontRef idx="minor">
      <a:schemeClr val="tx1"/>
    </cs:fontRef>
    <cs:spPr>
      <a:solidFill>
        <a:schemeClr val="phClr">
          <a:alpha val="90000"/>
        </a:schemeClr>
      </a:solidFill>
      <a:ln w="19050">
        <a:solidFill>
          <a:schemeClr val="phClr">
            <a:lumMod val="75000"/>
          </a:schemeClr>
        </a:solidFill>
      </a:ln>
      <a:effectLst>
        <a:innerShdw blurRad="114300">
          <a:schemeClr val="phClr">
            <a:lumMod val="75000"/>
          </a:schemeClr>
        </a:innerShdw>
      </a:effectLst>
      <a:scene3d>
        <a:camera prst="orthographicFront"/>
        <a:lightRig rig="threePt" dir="t"/>
      </a:scene3d>
      <a:sp3d contourW="19050" prstMaterial="flat">
        <a:contourClr>
          <a:schemeClr val="accent4">
            <a:lumMod val="75000"/>
          </a:schemeClr>
        </a:contourClr>
      </a:sp3d>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a:xfrm>
            <a:off x="2416500" y="329307"/>
            <a:ext cx="4973915" cy="309201"/>
          </a:xfrm>
        </p:spPr>
        <p:txBody>
          <a:bodyPr/>
          <a:lstStyle/>
          <a:p>
            <a:endParaRPr kumimoji="1" lang="ja-JP" altLang="en-US"/>
          </a:p>
        </p:txBody>
      </p:sp>
      <p:sp>
        <p:nvSpPr>
          <p:cNvPr id="6" name="Slide Number Placeholder 5"/>
          <p:cNvSpPr>
            <a:spLocks noGrp="1"/>
          </p:cNvSpPr>
          <p:nvPr>
            <p:ph type="sldNum" sz="quarter" idx="12"/>
          </p:nvPr>
        </p:nvSpPr>
        <p:spPr>
          <a:xfrm>
            <a:off x="1437664" y="798973"/>
            <a:ext cx="811019" cy="503578"/>
          </a:xfrm>
        </p:spPr>
        <p:txBody>
          <a:bodyPr/>
          <a:lstStyle/>
          <a:p>
            <a:fld id="{793FC4F5-4D6A-4152-9A5C-603A9018430B}" type="slidenum">
              <a:rPr kumimoji="1" lang="ja-JP" altLang="en-US" smtClean="0"/>
              <a:t>‹#›</a:t>
            </a:fld>
            <a:endParaRPr kumimoji="1" lang="ja-JP"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1135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713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859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4756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411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874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819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7281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spTree>
    <p:extLst>
      <p:ext uri="{BB962C8B-B14F-4D97-AF65-F5344CB8AC3E}">
        <p14:creationId xmlns:p14="http://schemas.microsoft.com/office/powerpoint/2010/main" val="3763202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790FA9-8585-4645-AAD8-D69345E1C209}"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536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7790FA9-8585-4645-AAD8-D69345E1C209}" type="datetimeFigureOut">
              <a:rPr kumimoji="1" lang="ja-JP" altLang="en-US" smtClean="0"/>
              <a:t>2021/11/22</a:t>
            </a:fld>
            <a:endParaRPr kumimoji="1" lang="ja-JP" altLang="en-US"/>
          </a:p>
        </p:txBody>
      </p:sp>
      <p:sp>
        <p:nvSpPr>
          <p:cNvPr id="6" name="Footer Placeholder 5"/>
          <p:cNvSpPr>
            <a:spLocks noGrp="1"/>
          </p:cNvSpPr>
          <p:nvPr>
            <p:ph type="ftr" sz="quarter" idx="11"/>
          </p:nvPr>
        </p:nvSpPr>
        <p:spPr>
          <a:xfrm>
            <a:off x="1447382" y="318640"/>
            <a:ext cx="5541004" cy="320931"/>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793FC4F5-4D6A-4152-9A5C-603A9018430B}" type="slidenum">
              <a:rPr kumimoji="1" lang="ja-JP" altLang="en-US" smtClean="0"/>
              <a:t>‹#›</a:t>
            </a:fld>
            <a:endParaRPr kumimoji="1" lang="ja-JP"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78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7790FA9-8585-4645-AAD8-D69345E1C209}" type="datetimeFigureOut">
              <a:rPr kumimoji="1" lang="ja-JP" altLang="en-US" smtClean="0"/>
              <a:t>2021/11/22</a:t>
            </a:fld>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93FC4F5-4D6A-4152-9A5C-603A9018430B}"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6886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CF51E8-4126-49E7-B7FB-5CF67499087D}"/>
              </a:ext>
            </a:extLst>
          </p:cNvPr>
          <p:cNvSpPr>
            <a:spLocks noGrp="1"/>
          </p:cNvSpPr>
          <p:nvPr>
            <p:ph type="ctrTitle"/>
          </p:nvPr>
        </p:nvSpPr>
        <p:spPr>
          <a:xfrm>
            <a:off x="1123406" y="692331"/>
            <a:ext cx="9931447" cy="2643295"/>
          </a:xfrm>
        </p:spPr>
        <p:txBody>
          <a:bodyPr>
            <a:normAutofit fontScale="90000"/>
          </a:bodyPr>
          <a:lstStyle/>
          <a:p>
            <a:pPr algn="ctr"/>
            <a:br>
              <a:rPr kumimoji="1" lang="en-US" altLang="ja-JP" sz="3600" dirty="0"/>
            </a:br>
            <a:br>
              <a:rPr kumimoji="1" lang="en-US" altLang="ja-JP" sz="3600" dirty="0"/>
            </a:br>
            <a:r>
              <a:rPr lang="ja-JP" altLang="ja-JP" sz="4400" dirty="0">
                <a:latin typeface="HG明朝B" panose="02020809000000000000" pitchFamily="17" charset="-128"/>
                <a:ea typeface="HG明朝B" panose="02020809000000000000" pitchFamily="17" charset="-128"/>
              </a:rPr>
              <a:t>障害のある人とない人が共に働き活躍する多様性社会に向けた</a:t>
            </a:r>
            <a:br>
              <a:rPr lang="en-US" altLang="ja-JP" sz="4400" dirty="0">
                <a:latin typeface="HG明朝B" panose="02020809000000000000" pitchFamily="17" charset="-128"/>
                <a:ea typeface="HG明朝B" panose="02020809000000000000" pitchFamily="17" charset="-128"/>
              </a:rPr>
            </a:br>
            <a:r>
              <a:rPr lang="ja-JP" altLang="ja-JP" sz="4400" dirty="0">
                <a:latin typeface="HG明朝B" panose="02020809000000000000" pitchFamily="17" charset="-128"/>
                <a:ea typeface="HG明朝B" panose="02020809000000000000" pitchFamily="17" charset="-128"/>
              </a:rPr>
              <a:t>「地域企業の障害者雇用に関連する取組</a:t>
            </a:r>
            <a:br>
              <a:rPr lang="en-US" altLang="ja-JP" sz="4400" dirty="0">
                <a:latin typeface="HG明朝B" panose="02020809000000000000" pitchFamily="17" charset="-128"/>
                <a:ea typeface="HG明朝B" panose="02020809000000000000" pitchFamily="17" charset="-128"/>
              </a:rPr>
            </a:br>
            <a:r>
              <a:rPr lang="ja-JP" altLang="ja-JP" sz="4400" dirty="0">
                <a:latin typeface="HG明朝B" panose="02020809000000000000" pitchFamily="17" charset="-128"/>
                <a:ea typeface="HG明朝B" panose="02020809000000000000" pitchFamily="17" charset="-128"/>
              </a:rPr>
              <a:t>アンケート調査」報告</a:t>
            </a:r>
            <a:endParaRPr kumimoji="1" lang="ja-JP" altLang="en-US" sz="3600" dirty="0">
              <a:latin typeface="HG明朝B" panose="02020809000000000000" pitchFamily="17" charset="-128"/>
              <a:ea typeface="HG明朝B" panose="02020809000000000000" pitchFamily="17" charset="-128"/>
            </a:endParaRPr>
          </a:p>
        </p:txBody>
      </p:sp>
      <p:sp>
        <p:nvSpPr>
          <p:cNvPr id="3" name="字幕 2">
            <a:extLst>
              <a:ext uri="{FF2B5EF4-FFF2-40B4-BE49-F238E27FC236}">
                <a16:creationId xmlns:a16="http://schemas.microsoft.com/office/drawing/2014/main" id="{523C37B3-149E-4B3A-9857-C1F21E58D5C4}"/>
              </a:ext>
            </a:extLst>
          </p:cNvPr>
          <p:cNvSpPr>
            <a:spLocks noGrp="1"/>
          </p:cNvSpPr>
          <p:nvPr>
            <p:ph type="subTitle" idx="1"/>
          </p:nvPr>
        </p:nvSpPr>
        <p:spPr>
          <a:xfrm>
            <a:off x="2012831" y="5046495"/>
            <a:ext cx="8637072" cy="977621"/>
          </a:xfrm>
        </p:spPr>
        <p:txBody>
          <a:bodyPr>
            <a:normAutofit fontScale="70000" lnSpcReduction="20000"/>
          </a:bodyPr>
          <a:lstStyle/>
          <a:p>
            <a:pPr algn="ctr"/>
            <a:r>
              <a:rPr lang="ja-JP" altLang="en-US" sz="2800" dirty="0">
                <a:latin typeface="HGｺﾞｼｯｸE" panose="020B0909000000000000" pitchFamily="49" charset="-128"/>
                <a:ea typeface="HGｺﾞｼｯｸE" panose="020B0909000000000000" pitchFamily="49" charset="-128"/>
              </a:rPr>
              <a:t>令和</a:t>
            </a:r>
            <a:r>
              <a:rPr lang="ja-JP" altLang="en-US" sz="2800">
                <a:latin typeface="HGｺﾞｼｯｸE" panose="020B0909000000000000" pitchFamily="49" charset="-128"/>
                <a:ea typeface="HGｺﾞｼｯｸE" panose="020B0909000000000000" pitchFamily="49" charset="-128"/>
              </a:rPr>
              <a:t>３年１１月１８日</a:t>
            </a:r>
            <a:endParaRPr lang="en-US" altLang="ja-JP" sz="2800" dirty="0">
              <a:latin typeface="HGｺﾞｼｯｸE" panose="020B0909000000000000" pitchFamily="49" charset="-128"/>
              <a:ea typeface="HGｺﾞｼｯｸE" panose="020B0909000000000000" pitchFamily="49" charset="-128"/>
            </a:endParaRPr>
          </a:p>
          <a:p>
            <a:pPr algn="ctr"/>
            <a:r>
              <a:rPr lang="ja-JP" altLang="en-US" sz="2800" dirty="0">
                <a:latin typeface="HGｺﾞｼｯｸE" panose="020B0909000000000000" pitchFamily="49" charset="-128"/>
                <a:ea typeface="HGｺﾞｼｯｸE" panose="020B0909000000000000" pitchFamily="49" charset="-128"/>
              </a:rPr>
              <a:t>京都市保健福祉局障害保健福祉推進室</a:t>
            </a:r>
            <a:endParaRPr kumimoji="1" lang="ja-JP" altLang="en-US" sz="2800" dirty="0">
              <a:latin typeface="HGｺﾞｼｯｸE" panose="020B0909000000000000" pitchFamily="49" charset="-128"/>
              <a:ea typeface="HGｺﾞｼｯｸE" panose="020B0909000000000000" pitchFamily="49" charset="-128"/>
            </a:endParaRPr>
          </a:p>
        </p:txBody>
      </p:sp>
      <p:sp>
        <p:nvSpPr>
          <p:cNvPr id="4" name="テキスト ボックス 3">
            <a:extLst>
              <a:ext uri="{FF2B5EF4-FFF2-40B4-BE49-F238E27FC236}">
                <a16:creationId xmlns:a16="http://schemas.microsoft.com/office/drawing/2014/main" id="{3A3EE156-AA40-4299-B618-D48B2940BD9B}"/>
              </a:ext>
            </a:extLst>
          </p:cNvPr>
          <p:cNvSpPr txBox="1"/>
          <p:nvPr/>
        </p:nvSpPr>
        <p:spPr>
          <a:xfrm>
            <a:off x="1123406" y="3728600"/>
            <a:ext cx="9603275" cy="1015663"/>
          </a:xfrm>
          <a:prstGeom prst="rect">
            <a:avLst/>
          </a:prstGeom>
          <a:noFill/>
        </p:spPr>
        <p:txBody>
          <a:bodyPr wrap="square" rtlCol="0">
            <a:spAutoFit/>
          </a:bodyPr>
          <a:lstStyle/>
          <a:p>
            <a:r>
              <a:rPr kumimoji="1" lang="en-US" altLang="ja-JP" sz="2000" dirty="0">
                <a:latin typeface="HG丸ｺﾞｼｯｸM-PRO" panose="020F0600000000000000" pitchFamily="50" charset="-128"/>
                <a:ea typeface="HG丸ｺﾞｼｯｸM-PRO" panose="020F0600000000000000" pitchFamily="50" charset="-128"/>
              </a:rPr>
              <a:t>【</a:t>
            </a:r>
            <a:r>
              <a:rPr kumimoji="1" lang="ja-JP" altLang="en-US" sz="2000" dirty="0">
                <a:latin typeface="HG丸ｺﾞｼｯｸM-PRO" panose="020F0600000000000000" pitchFamily="50" charset="-128"/>
                <a:ea typeface="HG丸ｺﾞｼｯｸM-PRO" panose="020F0600000000000000" pitchFamily="50" charset="-128"/>
              </a:rPr>
              <a:t>目次</a:t>
            </a:r>
            <a:r>
              <a:rPr kumimoji="1" lang="en-US" altLang="ja-JP" sz="2000" dirty="0">
                <a:latin typeface="HG丸ｺﾞｼｯｸM-PRO" panose="020F0600000000000000" pitchFamily="50" charset="-128"/>
                <a:ea typeface="HG丸ｺﾞｼｯｸM-PRO" panose="020F0600000000000000" pitchFamily="50" charset="-128"/>
              </a:rPr>
              <a:t>】</a:t>
            </a:r>
          </a:p>
          <a:p>
            <a:r>
              <a:rPr kumimoji="1" lang="ja-JP" altLang="en-US" sz="2000" dirty="0">
                <a:latin typeface="HG丸ｺﾞｼｯｸM-PRO" panose="020F0600000000000000" pitchFamily="50" charset="-128"/>
                <a:ea typeface="HG丸ｺﾞｼｯｸM-PRO" panose="020F0600000000000000" pitchFamily="50" charset="-128"/>
              </a:rPr>
              <a:t>１．調査概要</a:t>
            </a:r>
            <a:endParaRPr kumimoji="1" lang="en-US" altLang="ja-JP" sz="2000" dirty="0">
              <a:latin typeface="HG丸ｺﾞｼｯｸM-PRO" panose="020F0600000000000000" pitchFamily="50" charset="-128"/>
              <a:ea typeface="HG丸ｺﾞｼｯｸM-PRO" panose="020F0600000000000000" pitchFamily="50" charset="-128"/>
            </a:endParaRPr>
          </a:p>
          <a:p>
            <a:r>
              <a:rPr kumimoji="1" lang="ja-JP" altLang="en-US" sz="2000" dirty="0">
                <a:latin typeface="HG丸ｺﾞｼｯｸM-PRO" panose="020F0600000000000000" pitchFamily="50" charset="-128"/>
                <a:ea typeface="HG丸ｺﾞｼｯｸM-PRO" panose="020F0600000000000000" pitchFamily="50" charset="-128"/>
              </a:rPr>
              <a:t>２．調査報告の主なポイント</a:t>
            </a:r>
            <a:endParaRPr kumimoji="1" lang="en-US" altLang="ja-JP" sz="2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76803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293812" y="443045"/>
            <a:ext cx="9604375" cy="385762"/>
          </a:xfrm>
        </p:spPr>
        <p:txBody>
          <a:bodyPr>
            <a:noAutofit/>
          </a:bodyPr>
          <a:lstStyle/>
          <a:p>
            <a:pPr marL="0" indent="0">
              <a:buNone/>
            </a:pPr>
            <a:r>
              <a:rPr lang="ja-JP" altLang="en-US" dirty="0"/>
              <a:t>ポイント</a:t>
            </a:r>
            <a:r>
              <a:rPr lang="ja-JP" altLang="en-US" dirty="0">
                <a:latin typeface="ＭＳ Ｐゴシック" panose="020B0600070205080204" pitchFamily="50" charset="-128"/>
                <a:ea typeface="ＭＳ Ｐゴシック" panose="020B0600070205080204" pitchFamily="50" charset="-128"/>
              </a:rPr>
              <a:t>④</a:t>
            </a:r>
            <a:r>
              <a:rPr lang="ja-JP" altLang="en-US" b="1" dirty="0">
                <a:latin typeface="ＭＳ Ｐゴシック" panose="020B0600070205080204" pitchFamily="50" charset="-128"/>
                <a:ea typeface="ＭＳ Ｐゴシック" panose="020B0600070205080204" pitchFamily="50" charset="-128"/>
              </a:rPr>
              <a:t>障害者雇用関連の取組の導入・関心がある取組について</a:t>
            </a:r>
            <a:endParaRPr lang="en-US" altLang="ja-JP" b="1" dirty="0">
              <a:latin typeface="ＭＳ Ｐゴシック" panose="020B0600070205080204" pitchFamily="50" charset="-128"/>
              <a:ea typeface="ＭＳ Ｐゴシック" panose="020B0600070205080204" pitchFamily="50" charset="-128"/>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293812" y="1081767"/>
            <a:ext cx="10207099" cy="1103312"/>
          </a:xfrm>
        </p:spPr>
        <p:txBody>
          <a:bodyPr>
            <a:noAutofit/>
          </a:bodyPr>
          <a:lstStyle/>
          <a:p>
            <a:pPr marL="0" indent="0">
              <a:buNone/>
            </a:pPr>
            <a:r>
              <a:rPr lang="ja-JP" altLang="en-US" sz="1600" dirty="0">
                <a:latin typeface="+mn-ea"/>
              </a:rPr>
              <a:t>最も多かった回答は</a:t>
            </a:r>
            <a:r>
              <a:rPr lang="ja-JP" altLang="en-US" sz="1600" b="1" dirty="0">
                <a:latin typeface="+mn-ea"/>
              </a:rPr>
              <a:t>「</a:t>
            </a:r>
            <a:r>
              <a:rPr lang="ja-JP" altLang="ja-JP" sz="1600" b="1" dirty="0"/>
              <a:t>採用した障害のある人が長く働き続けられる定着支援 </a:t>
            </a:r>
            <a:r>
              <a:rPr lang="ja-JP" altLang="en-US" sz="1600" b="1" dirty="0">
                <a:latin typeface="+mn-ea"/>
              </a:rPr>
              <a:t>」「</a:t>
            </a:r>
            <a:r>
              <a:rPr lang="ja-JP" altLang="ja-JP" sz="1600" b="1" dirty="0"/>
              <a:t>新たな障害のある人の採用</a:t>
            </a:r>
            <a:r>
              <a:rPr lang="ja-JP" altLang="en-US" sz="1600" b="1" dirty="0">
                <a:latin typeface="+mn-ea"/>
              </a:rPr>
              <a:t>」</a:t>
            </a:r>
            <a:r>
              <a:rPr lang="ja-JP" altLang="en-US" sz="1600" dirty="0">
                <a:latin typeface="+mn-ea"/>
              </a:rPr>
              <a:t>で，同数の</a:t>
            </a:r>
            <a:r>
              <a:rPr lang="ja-JP" altLang="en-US" sz="1600" b="1" dirty="0">
                <a:latin typeface="+mn-ea"/>
              </a:rPr>
              <a:t>２８社。</a:t>
            </a:r>
            <a:r>
              <a:rPr lang="ja-JP" altLang="en-US" sz="1600" dirty="0">
                <a:latin typeface="+mn-ea"/>
              </a:rPr>
              <a:t>続いて</a:t>
            </a:r>
            <a:r>
              <a:rPr lang="ja-JP" altLang="en-US" sz="1600" b="1" dirty="0">
                <a:latin typeface="+mn-ea"/>
              </a:rPr>
              <a:t>「職域拡大」１７社，「実習やインターンシップの受入れ」「</a:t>
            </a:r>
            <a:r>
              <a:rPr lang="ja-JP" altLang="ja-JP" sz="1600" b="1" dirty="0"/>
              <a:t>見学会や仕事体験会を開催して可能性を知る </a:t>
            </a:r>
            <a:r>
              <a:rPr lang="ja-JP" altLang="en-US" sz="1600" b="1" dirty="0">
                <a:latin typeface="+mn-ea"/>
              </a:rPr>
              <a:t>」</a:t>
            </a:r>
            <a:r>
              <a:rPr lang="ja-JP" altLang="en-US" sz="1600" dirty="0">
                <a:latin typeface="+mn-ea"/>
              </a:rPr>
              <a:t>が，同数の</a:t>
            </a:r>
            <a:r>
              <a:rPr lang="ja-JP" altLang="en-US" sz="1600" b="1" dirty="0">
                <a:latin typeface="+mn-ea"/>
              </a:rPr>
              <a:t>１５社，「</a:t>
            </a:r>
            <a:r>
              <a:rPr lang="ja-JP" altLang="ja-JP" sz="1600" b="1" dirty="0"/>
              <a:t>キャリアステップ制度 </a:t>
            </a:r>
            <a:r>
              <a:rPr lang="ja-JP" altLang="en-US" sz="1600" b="1" dirty="0">
                <a:latin typeface="+mn-ea"/>
              </a:rPr>
              <a:t>」１０社，「</a:t>
            </a:r>
            <a:r>
              <a:rPr lang="ja-JP" altLang="ja-JP" sz="1600" b="1" dirty="0"/>
              <a:t>障害のある人ない人が共に働き活躍する職場に向けたプロジェクト</a:t>
            </a:r>
            <a:r>
              <a:rPr lang="ja-JP" altLang="en-US" sz="1600" b="1" dirty="0">
                <a:latin typeface="+mn-ea"/>
              </a:rPr>
              <a:t>」９社，「</a:t>
            </a:r>
            <a:r>
              <a:rPr lang="ja-JP" altLang="ja-JP" sz="1600" b="1" dirty="0"/>
              <a:t>就労訓練を受ける福祉施設や個人への業務委託</a:t>
            </a:r>
            <a:r>
              <a:rPr lang="ja-JP" altLang="en-US" sz="1600" b="1" dirty="0">
                <a:latin typeface="+mn-ea"/>
              </a:rPr>
              <a:t>」７社，「</a:t>
            </a:r>
            <a:r>
              <a:rPr lang="ja-JP" altLang="ja-JP" sz="1600" b="1" dirty="0"/>
              <a:t>有期雇用（契約社員，パート，アルバイト等）の障害のある人の，無期雇用（正社員等）への転換 </a:t>
            </a:r>
            <a:r>
              <a:rPr lang="ja-JP" altLang="en-US" sz="1600" b="1" dirty="0"/>
              <a:t>」６社</a:t>
            </a:r>
            <a:r>
              <a:rPr lang="ja-JP" altLang="en-US" sz="1600" dirty="0"/>
              <a:t>，「その他」では，「障害の有無を感じない職場づくり」などの意見があった</a:t>
            </a:r>
            <a:r>
              <a:rPr lang="ja-JP" altLang="ja-JP" sz="1600" dirty="0"/>
              <a:t>。</a:t>
            </a:r>
          </a:p>
          <a:p>
            <a:pPr marL="0" indent="0">
              <a:buNone/>
            </a:pPr>
            <a:endParaRPr lang="en-US" altLang="ja-JP" sz="1600" dirty="0">
              <a:latin typeface="+mn-ea"/>
            </a:endParaRPr>
          </a:p>
        </p:txBody>
      </p:sp>
      <p:sp>
        <p:nvSpPr>
          <p:cNvPr id="14" name="正方形/長方形 13">
            <a:extLst>
              <a:ext uri="{FF2B5EF4-FFF2-40B4-BE49-F238E27FC236}">
                <a16:creationId xmlns:a16="http://schemas.microsoft.com/office/drawing/2014/main" id="{2C9458A9-5677-4529-874F-03DF71886E0B}"/>
              </a:ext>
            </a:extLst>
          </p:cNvPr>
          <p:cNvSpPr/>
          <p:nvPr/>
        </p:nvSpPr>
        <p:spPr>
          <a:xfrm>
            <a:off x="1293812" y="852781"/>
            <a:ext cx="9678995" cy="179197"/>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グラフ 12">
            <a:extLst>
              <a:ext uri="{FF2B5EF4-FFF2-40B4-BE49-F238E27FC236}">
                <a16:creationId xmlns:a16="http://schemas.microsoft.com/office/drawing/2014/main" id="{E5E43527-9486-47ED-BE33-186DFA856A41}"/>
              </a:ext>
            </a:extLst>
          </p:cNvPr>
          <p:cNvGraphicFramePr>
            <a:graphicFrameLocks/>
          </p:cNvGraphicFramePr>
          <p:nvPr>
            <p:extLst>
              <p:ext uri="{D42A27DB-BD31-4B8C-83A1-F6EECF244321}">
                <p14:modId xmlns:p14="http://schemas.microsoft.com/office/powerpoint/2010/main" val="761333631"/>
              </p:ext>
            </p:extLst>
          </p:nvPr>
        </p:nvGraphicFramePr>
        <p:xfrm>
          <a:off x="900333" y="2433710"/>
          <a:ext cx="11169748" cy="3981245"/>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2A05E3A2-4684-4D54-8757-A15281944427}"/>
              </a:ext>
            </a:extLst>
          </p:cNvPr>
          <p:cNvSpPr txBox="1"/>
          <p:nvPr/>
        </p:nvSpPr>
        <p:spPr>
          <a:xfrm>
            <a:off x="9116193" y="4370576"/>
            <a:ext cx="2175474" cy="369332"/>
          </a:xfrm>
          <a:prstGeom prst="rect">
            <a:avLst/>
          </a:prstGeom>
          <a:noFill/>
          <a:ln>
            <a:solidFill>
              <a:schemeClr val="tx1"/>
            </a:solidFill>
          </a:ln>
        </p:spPr>
        <p:txBody>
          <a:bodyPr wrap="square" rtlCol="0">
            <a:spAutoFit/>
          </a:bodyPr>
          <a:lstStyle/>
          <a:p>
            <a:r>
              <a:rPr kumimoji="1" lang="ja-JP" altLang="en-US" b="1" dirty="0"/>
              <a:t>（</a:t>
            </a:r>
            <a:r>
              <a:rPr kumimoji="1" lang="en-US" altLang="ja-JP" b="1" dirty="0"/>
              <a:t>※ </a:t>
            </a:r>
            <a:r>
              <a:rPr kumimoji="1" lang="ja-JP" altLang="en-US" b="1" dirty="0"/>
              <a:t>複数回答有）</a:t>
            </a:r>
          </a:p>
        </p:txBody>
      </p:sp>
    </p:spTree>
    <p:extLst>
      <p:ext uri="{BB962C8B-B14F-4D97-AF65-F5344CB8AC3E}">
        <p14:creationId xmlns:p14="http://schemas.microsoft.com/office/powerpoint/2010/main" val="1780183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389425" y="427938"/>
            <a:ext cx="9604375" cy="339052"/>
          </a:xfrm>
        </p:spPr>
        <p:txBody>
          <a:bodyPr>
            <a:noAutofit/>
          </a:bodyPr>
          <a:lstStyle/>
          <a:p>
            <a:pPr marL="0" indent="0">
              <a:buNone/>
            </a:pPr>
            <a:r>
              <a:rPr lang="ja-JP" altLang="en-US" dirty="0">
                <a:latin typeface="+mn-ea"/>
              </a:rPr>
              <a:t>ポイント⑤</a:t>
            </a:r>
            <a:r>
              <a:rPr lang="ja-JP" altLang="ja-JP" b="1" dirty="0">
                <a:latin typeface="+mn-ea"/>
              </a:rPr>
              <a:t>障害のある人をはじめ</a:t>
            </a:r>
            <a:r>
              <a:rPr lang="ja-JP" altLang="en-US" b="1" dirty="0">
                <a:latin typeface="+mn-ea"/>
              </a:rPr>
              <a:t>多様</a:t>
            </a:r>
            <a:r>
              <a:rPr lang="ja-JP" altLang="ja-JP" b="1" dirty="0">
                <a:latin typeface="+mn-ea"/>
              </a:rPr>
              <a:t>な人材の活用をふまえた</a:t>
            </a:r>
            <a:r>
              <a:rPr lang="en-US" altLang="ja-JP" b="1" dirty="0">
                <a:latin typeface="+mn-ea"/>
              </a:rPr>
              <a:t>ESG</a:t>
            </a:r>
            <a:r>
              <a:rPr lang="ja-JP" altLang="en-US" b="1" dirty="0">
                <a:latin typeface="+mn-ea"/>
              </a:rPr>
              <a:t>投資について</a:t>
            </a:r>
            <a:endParaRPr lang="en-US" altLang="ja-JP" b="1" dirty="0">
              <a:latin typeface="+mn-ea"/>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454741" y="914400"/>
            <a:ext cx="10027510" cy="1992395"/>
          </a:xfrm>
        </p:spPr>
        <p:txBody>
          <a:bodyPr>
            <a:noAutofit/>
          </a:bodyPr>
          <a:lstStyle/>
          <a:p>
            <a:pPr marL="0" indent="0">
              <a:buNone/>
            </a:pPr>
            <a:r>
              <a:rPr lang="ja-JP" altLang="en-US" sz="1600" dirty="0">
                <a:latin typeface="+mn-ea"/>
              </a:rPr>
              <a:t>金融機関，投資家等の</a:t>
            </a:r>
            <a:r>
              <a:rPr lang="en-US" altLang="ja-JP" sz="1600" dirty="0">
                <a:latin typeface="+mn-ea"/>
              </a:rPr>
              <a:t>ESG</a:t>
            </a:r>
            <a:r>
              <a:rPr lang="ja-JP" altLang="en-US" sz="1600" dirty="0">
                <a:latin typeface="+mn-ea"/>
              </a:rPr>
              <a:t>投資については，</a:t>
            </a:r>
            <a:r>
              <a:rPr lang="en-US" altLang="ja-JP" sz="1600" kern="0" dirty="0"/>
              <a:t>ESG</a:t>
            </a:r>
            <a:r>
              <a:rPr lang="ja-JP" altLang="ja-JP" sz="1600" kern="0" dirty="0"/>
              <a:t>投資の内容を把握し</a:t>
            </a:r>
            <a:r>
              <a:rPr lang="ja-JP" altLang="en-US" sz="1600" kern="0" dirty="0"/>
              <a:t>ている企業で</a:t>
            </a:r>
            <a:r>
              <a:rPr lang="ja-JP" altLang="en-US" sz="1600" b="1" kern="0" dirty="0"/>
              <a:t>「</a:t>
            </a:r>
            <a:r>
              <a:rPr lang="ja-JP" altLang="ja-JP" sz="1600" b="1" kern="0" dirty="0"/>
              <a:t>障害のある人をはじめ多様な人材の活用</a:t>
            </a:r>
            <a:r>
              <a:rPr lang="en-US" altLang="ja-JP" sz="1600" b="1" kern="0" dirty="0"/>
              <a:t>(</a:t>
            </a:r>
            <a:r>
              <a:rPr lang="ja-JP" altLang="ja-JP" sz="1600" b="1" kern="0" dirty="0"/>
              <a:t>ダイバーシティ経営</a:t>
            </a:r>
            <a:r>
              <a:rPr lang="en-US" altLang="ja-JP" sz="1600" b="1" kern="0" dirty="0"/>
              <a:t>)</a:t>
            </a:r>
            <a:r>
              <a:rPr lang="ja-JP" altLang="ja-JP" sz="1600" b="1" kern="0" dirty="0"/>
              <a:t>が考えられることをふまえた対応をしている</a:t>
            </a:r>
            <a:r>
              <a:rPr lang="ja-JP" altLang="en-US" sz="1600" b="1" kern="0" dirty="0">
                <a:latin typeface="+mn-ea"/>
              </a:rPr>
              <a:t>」１５社，「</a:t>
            </a:r>
            <a:r>
              <a:rPr lang="ja-JP" altLang="ja-JP" sz="1600" b="1" kern="0" dirty="0"/>
              <a:t>障害のある人をはじめ多様な人材の活用</a:t>
            </a:r>
            <a:r>
              <a:rPr lang="en-US" altLang="ja-JP" sz="1600" b="1" kern="0" dirty="0"/>
              <a:t>(</a:t>
            </a:r>
            <a:r>
              <a:rPr lang="ja-JP" altLang="ja-JP" sz="1600" b="1" kern="0" dirty="0"/>
              <a:t>ダイバーシティ経営</a:t>
            </a:r>
            <a:r>
              <a:rPr lang="en-US" altLang="ja-JP" sz="1600" b="1" kern="0" dirty="0"/>
              <a:t>)</a:t>
            </a:r>
            <a:r>
              <a:rPr lang="ja-JP" altLang="ja-JP" sz="1600" b="1" kern="0" dirty="0"/>
              <a:t>が考えられることをふまえた対応をし</a:t>
            </a:r>
            <a:r>
              <a:rPr lang="ja-JP" altLang="en-US" sz="1600" b="1" kern="0" dirty="0"/>
              <a:t>ていない</a:t>
            </a:r>
            <a:r>
              <a:rPr lang="ja-JP" altLang="en-US" sz="1600" b="1" kern="0" dirty="0">
                <a:latin typeface="+mn-ea"/>
              </a:rPr>
              <a:t>」９社，</a:t>
            </a:r>
            <a:r>
              <a:rPr lang="ja-JP" altLang="en-US" sz="1600" kern="0" dirty="0">
                <a:latin typeface="+mn-ea"/>
              </a:rPr>
              <a:t>と</a:t>
            </a:r>
            <a:r>
              <a:rPr lang="en-US" altLang="ja-JP" sz="1600" kern="0" dirty="0">
                <a:latin typeface="+mn-ea"/>
              </a:rPr>
              <a:t>ESG</a:t>
            </a:r>
            <a:r>
              <a:rPr lang="ja-JP" altLang="en-US" sz="1600" kern="0" dirty="0">
                <a:latin typeface="+mn-ea"/>
              </a:rPr>
              <a:t>投資に障害者雇用に関する取組が考えられることを知っている事象者は全体の４３％であった。</a:t>
            </a:r>
            <a:r>
              <a:rPr lang="ja-JP" altLang="en-US" sz="1600" b="1" kern="0" dirty="0">
                <a:latin typeface="+mn-ea"/>
              </a:rPr>
              <a:t>「</a:t>
            </a:r>
            <a:r>
              <a:rPr lang="en-US" altLang="ja-JP" sz="1600" b="1" dirty="0"/>
              <a:t>ESG</a:t>
            </a:r>
            <a:r>
              <a:rPr lang="ja-JP" altLang="ja-JP" sz="1600" b="1" dirty="0"/>
              <a:t>投資の言葉は，聞いたことがあるが，障害のある人をはじめ多様な人材の活用</a:t>
            </a:r>
            <a:r>
              <a:rPr lang="en-US" altLang="ja-JP" sz="1600" b="1" dirty="0"/>
              <a:t>(</a:t>
            </a:r>
            <a:r>
              <a:rPr lang="ja-JP" altLang="ja-JP" sz="1600" b="1" dirty="0"/>
              <a:t>ダイバーシティ経営</a:t>
            </a:r>
            <a:r>
              <a:rPr lang="en-US" altLang="ja-JP" sz="1600" b="1" dirty="0"/>
              <a:t>)</a:t>
            </a:r>
            <a:r>
              <a:rPr lang="ja-JP" altLang="ja-JP" sz="1600" b="1" dirty="0"/>
              <a:t>が考えられることは知らなかった</a:t>
            </a:r>
            <a:r>
              <a:rPr lang="ja-JP" altLang="en-US" sz="1600" b="1" dirty="0"/>
              <a:t>」１２社，「</a:t>
            </a:r>
            <a:r>
              <a:rPr lang="en-US" altLang="ja-JP" sz="1600" b="1" dirty="0"/>
              <a:t>ESG</a:t>
            </a:r>
            <a:r>
              <a:rPr lang="ja-JP" altLang="en-US" sz="1600" b="1" dirty="0"/>
              <a:t>投資を知らなかった」２０社</a:t>
            </a:r>
            <a:r>
              <a:rPr lang="ja-JP" altLang="en-US" sz="1600" dirty="0"/>
              <a:t>であった。</a:t>
            </a:r>
            <a:endParaRPr lang="en-US" altLang="ja-JP" sz="1600" dirty="0">
              <a:latin typeface="+mn-ea"/>
            </a:endParaRPr>
          </a:p>
        </p:txBody>
      </p:sp>
      <p:sp>
        <p:nvSpPr>
          <p:cNvPr id="14" name="正方形/長方形 13">
            <a:extLst>
              <a:ext uri="{FF2B5EF4-FFF2-40B4-BE49-F238E27FC236}">
                <a16:creationId xmlns:a16="http://schemas.microsoft.com/office/drawing/2014/main" id="{2C9458A9-5677-4529-874F-03DF71886E0B}"/>
              </a:ext>
            </a:extLst>
          </p:cNvPr>
          <p:cNvSpPr/>
          <p:nvPr/>
        </p:nvSpPr>
        <p:spPr>
          <a:xfrm>
            <a:off x="1487538" y="766991"/>
            <a:ext cx="9811833" cy="14741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a:extLst>
              <a:ext uri="{FF2B5EF4-FFF2-40B4-BE49-F238E27FC236}">
                <a16:creationId xmlns:a16="http://schemas.microsoft.com/office/drawing/2014/main" id="{04F0B8B7-DA0E-49CE-B4BD-42EC5807A415}"/>
              </a:ext>
            </a:extLst>
          </p:cNvPr>
          <p:cNvGraphicFramePr>
            <a:graphicFrameLocks noGrp="1"/>
          </p:cNvGraphicFramePr>
          <p:nvPr>
            <p:extLst>
              <p:ext uri="{D42A27DB-BD31-4B8C-83A1-F6EECF244321}">
                <p14:modId xmlns:p14="http://schemas.microsoft.com/office/powerpoint/2010/main" val="3909159196"/>
              </p:ext>
            </p:extLst>
          </p:nvPr>
        </p:nvGraphicFramePr>
        <p:xfrm>
          <a:off x="1454741" y="2906796"/>
          <a:ext cx="5618656" cy="3523266"/>
        </p:xfrm>
        <a:graphic>
          <a:graphicData uri="http://schemas.openxmlformats.org/drawingml/2006/table">
            <a:tbl>
              <a:tblPr firstRow="1" firstCol="1" bandRow="1">
                <a:tableStyleId>{5C22544A-7EE6-4342-B048-85BDC9FD1C3A}</a:tableStyleId>
              </a:tblPr>
              <a:tblGrid>
                <a:gridCol w="4918913">
                  <a:extLst>
                    <a:ext uri="{9D8B030D-6E8A-4147-A177-3AD203B41FA5}">
                      <a16:colId xmlns:a16="http://schemas.microsoft.com/office/drawing/2014/main" val="3637521500"/>
                    </a:ext>
                  </a:extLst>
                </a:gridCol>
                <a:gridCol w="699743">
                  <a:extLst>
                    <a:ext uri="{9D8B030D-6E8A-4147-A177-3AD203B41FA5}">
                      <a16:colId xmlns:a16="http://schemas.microsoft.com/office/drawing/2014/main" val="1854792015"/>
                    </a:ext>
                  </a:extLst>
                </a:gridCol>
              </a:tblGrid>
              <a:tr h="967930">
                <a:tc>
                  <a:txBody>
                    <a:bodyPr/>
                    <a:lstStyle/>
                    <a:p>
                      <a:pPr algn="l"/>
                      <a:r>
                        <a:rPr lang="en-US" sz="1400" kern="0" dirty="0">
                          <a:effectLst/>
                        </a:rPr>
                        <a:t>ESG</a:t>
                      </a:r>
                      <a:r>
                        <a:rPr lang="ja-JP" sz="1400" kern="0" dirty="0">
                          <a:effectLst/>
                        </a:rPr>
                        <a:t>投資の内容を把握し，障害のある人をはじめ多様な人材の活用</a:t>
                      </a:r>
                      <a:r>
                        <a:rPr lang="en-US" sz="1400" kern="0" dirty="0">
                          <a:effectLst/>
                        </a:rPr>
                        <a:t>(</a:t>
                      </a:r>
                      <a:r>
                        <a:rPr lang="ja-JP" sz="1400" kern="0" dirty="0">
                          <a:effectLst/>
                        </a:rPr>
                        <a:t>ダイバーシティ経営</a:t>
                      </a:r>
                      <a:r>
                        <a:rPr lang="en-US" sz="1400" kern="0" dirty="0">
                          <a:effectLst/>
                        </a:rPr>
                        <a:t>)</a:t>
                      </a:r>
                      <a:r>
                        <a:rPr lang="ja-JP" sz="1400" kern="0" dirty="0">
                          <a:effectLst/>
                        </a:rPr>
                        <a:t>が考えられることをふまえた対応をしている</a:t>
                      </a:r>
                      <a:r>
                        <a:rPr lang="ja-JP" altLang="en-US" sz="1400" kern="0" dirty="0">
                          <a:effectLst/>
                        </a:rPr>
                        <a:t>。</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75000"/>
                      </a:schemeClr>
                    </a:solidFill>
                  </a:tcPr>
                </a:tc>
                <a:tc>
                  <a:txBody>
                    <a:bodyPr/>
                    <a:lstStyle/>
                    <a:p>
                      <a:pPr algn="ctr"/>
                      <a:r>
                        <a:rPr lang="en-US" sz="1600" kern="0" dirty="0">
                          <a:effectLst/>
                        </a:rPr>
                        <a:t>15</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75000"/>
                      </a:schemeClr>
                    </a:solidFill>
                  </a:tcPr>
                </a:tc>
                <a:extLst>
                  <a:ext uri="{0D108BD9-81ED-4DB2-BD59-A6C34878D82A}">
                    <a16:rowId xmlns:a16="http://schemas.microsoft.com/office/drawing/2014/main" val="245849345"/>
                  </a:ext>
                </a:extLst>
              </a:tr>
              <a:tr h="871137">
                <a:tc>
                  <a:txBody>
                    <a:bodyPr/>
                    <a:lstStyle/>
                    <a:p>
                      <a:pPr algn="l"/>
                      <a:r>
                        <a:rPr lang="en-US" sz="1400" kern="0" dirty="0">
                          <a:solidFill>
                            <a:schemeClr val="accent1">
                              <a:lumMod val="50000"/>
                            </a:schemeClr>
                          </a:solidFill>
                          <a:effectLst/>
                        </a:rPr>
                        <a:t>ESG</a:t>
                      </a:r>
                      <a:r>
                        <a:rPr lang="ja-JP" sz="1400" kern="0" dirty="0">
                          <a:solidFill>
                            <a:schemeClr val="accent1">
                              <a:lumMod val="50000"/>
                            </a:schemeClr>
                          </a:solidFill>
                          <a:effectLst/>
                        </a:rPr>
                        <a:t>投資の内容を把握しているが，障害のある人をはじめ多様な人材の活用</a:t>
                      </a:r>
                      <a:r>
                        <a:rPr lang="en-US" sz="1400" kern="0" dirty="0">
                          <a:solidFill>
                            <a:schemeClr val="accent1">
                              <a:lumMod val="50000"/>
                            </a:schemeClr>
                          </a:solidFill>
                          <a:effectLst/>
                        </a:rPr>
                        <a:t>(</a:t>
                      </a:r>
                      <a:r>
                        <a:rPr lang="ja-JP" sz="1400" kern="0" dirty="0">
                          <a:solidFill>
                            <a:schemeClr val="accent1">
                              <a:lumMod val="50000"/>
                            </a:schemeClr>
                          </a:solidFill>
                          <a:effectLst/>
                        </a:rPr>
                        <a:t>ダイバーシティ経営</a:t>
                      </a:r>
                      <a:r>
                        <a:rPr lang="en-US" sz="1400" kern="0" dirty="0">
                          <a:solidFill>
                            <a:schemeClr val="accent1">
                              <a:lumMod val="50000"/>
                            </a:schemeClr>
                          </a:solidFill>
                          <a:effectLst/>
                        </a:rPr>
                        <a:t>)</a:t>
                      </a:r>
                      <a:r>
                        <a:rPr lang="ja-JP" sz="1400" kern="0" dirty="0">
                          <a:solidFill>
                            <a:schemeClr val="accent1">
                              <a:lumMod val="50000"/>
                            </a:schemeClr>
                          </a:solidFill>
                          <a:effectLst/>
                        </a:rPr>
                        <a:t>が考えられることをふまえた対応はしていない。 </a:t>
                      </a:r>
                      <a:endParaRPr lang="ja-JP" sz="14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tc>
                  <a:txBody>
                    <a:bodyPr/>
                    <a:lstStyle/>
                    <a:p>
                      <a:pPr algn="ctr"/>
                      <a:r>
                        <a:rPr lang="en-US" sz="1600" kern="0" dirty="0">
                          <a:solidFill>
                            <a:schemeClr val="accent1">
                              <a:lumMod val="50000"/>
                            </a:schemeClr>
                          </a:solidFill>
                          <a:effectLst/>
                        </a:rPr>
                        <a:t>9</a:t>
                      </a:r>
                      <a:endParaRPr lang="ja-JP" sz="16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extLst>
                  <a:ext uri="{0D108BD9-81ED-4DB2-BD59-A6C34878D82A}">
                    <a16:rowId xmlns:a16="http://schemas.microsoft.com/office/drawing/2014/main" val="1584277233"/>
                  </a:ext>
                </a:extLst>
              </a:tr>
              <a:tr h="890496">
                <a:tc>
                  <a:txBody>
                    <a:bodyPr/>
                    <a:lstStyle/>
                    <a:p>
                      <a:pPr algn="l"/>
                      <a:r>
                        <a:rPr lang="en-US" sz="1400" kern="0" dirty="0">
                          <a:solidFill>
                            <a:schemeClr val="accent3">
                              <a:lumMod val="50000"/>
                            </a:schemeClr>
                          </a:solidFill>
                          <a:effectLst/>
                        </a:rPr>
                        <a:t>ESG</a:t>
                      </a:r>
                      <a:r>
                        <a:rPr lang="ja-JP" sz="1400" kern="0" dirty="0">
                          <a:solidFill>
                            <a:schemeClr val="accent3">
                              <a:lumMod val="50000"/>
                            </a:schemeClr>
                          </a:solidFill>
                          <a:effectLst/>
                        </a:rPr>
                        <a:t>投資の言葉は，聞いたことがあるが，障害のある人をはじめ多様な人材の活用</a:t>
                      </a:r>
                      <a:r>
                        <a:rPr lang="en-US" sz="1400" kern="0" dirty="0">
                          <a:solidFill>
                            <a:schemeClr val="accent3">
                              <a:lumMod val="50000"/>
                            </a:schemeClr>
                          </a:solidFill>
                          <a:effectLst/>
                        </a:rPr>
                        <a:t>(</a:t>
                      </a:r>
                      <a:r>
                        <a:rPr lang="ja-JP" sz="1400" kern="0" dirty="0">
                          <a:solidFill>
                            <a:schemeClr val="accent3">
                              <a:lumMod val="50000"/>
                            </a:schemeClr>
                          </a:solidFill>
                          <a:effectLst/>
                        </a:rPr>
                        <a:t>ダイバーシティ経営</a:t>
                      </a:r>
                      <a:r>
                        <a:rPr lang="en-US" sz="1400" kern="0" dirty="0">
                          <a:solidFill>
                            <a:schemeClr val="accent3">
                              <a:lumMod val="50000"/>
                            </a:schemeClr>
                          </a:solidFill>
                          <a:effectLst/>
                        </a:rPr>
                        <a:t>)</a:t>
                      </a:r>
                      <a:r>
                        <a:rPr lang="ja-JP" sz="1400" kern="0" dirty="0">
                          <a:solidFill>
                            <a:schemeClr val="accent3">
                              <a:lumMod val="50000"/>
                            </a:schemeClr>
                          </a:solidFill>
                          <a:effectLst/>
                        </a:rPr>
                        <a:t>が考えられることは知らなかった。 </a:t>
                      </a:r>
                      <a:endParaRPr lang="ja-JP" sz="1400" kern="100" dirty="0">
                        <a:solidFill>
                          <a:schemeClr val="accent3">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20000"/>
                        <a:lumOff val="80000"/>
                      </a:schemeClr>
                    </a:solidFill>
                  </a:tcPr>
                </a:tc>
                <a:tc>
                  <a:txBody>
                    <a:bodyPr/>
                    <a:lstStyle/>
                    <a:p>
                      <a:pPr algn="ctr"/>
                      <a:r>
                        <a:rPr lang="en-US" sz="1600" kern="0" dirty="0">
                          <a:solidFill>
                            <a:schemeClr val="accent3">
                              <a:lumMod val="50000"/>
                            </a:schemeClr>
                          </a:solidFill>
                          <a:effectLst/>
                        </a:rPr>
                        <a:t>12</a:t>
                      </a:r>
                      <a:endParaRPr lang="ja-JP" sz="1600" kern="100" dirty="0">
                        <a:solidFill>
                          <a:schemeClr val="accent3">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20000"/>
                        <a:lumOff val="80000"/>
                      </a:schemeClr>
                    </a:solidFill>
                  </a:tcPr>
                </a:tc>
                <a:extLst>
                  <a:ext uri="{0D108BD9-81ED-4DB2-BD59-A6C34878D82A}">
                    <a16:rowId xmlns:a16="http://schemas.microsoft.com/office/drawing/2014/main" val="146195779"/>
                  </a:ext>
                </a:extLst>
              </a:tr>
              <a:tr h="793703">
                <a:tc>
                  <a:txBody>
                    <a:bodyPr/>
                    <a:lstStyle/>
                    <a:p>
                      <a:pPr algn="l"/>
                      <a:r>
                        <a:rPr lang="en-US" sz="1400" kern="0">
                          <a:effectLst/>
                        </a:rPr>
                        <a:t>ESG</a:t>
                      </a:r>
                      <a:r>
                        <a:rPr lang="ja-JP" sz="1400" kern="0">
                          <a:effectLst/>
                        </a:rPr>
                        <a:t>投資を知らなかった。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r>
                        <a:rPr lang="en-US" sz="1600" kern="0" dirty="0">
                          <a:effectLst/>
                        </a:rPr>
                        <a:t>20</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811844331"/>
                  </a:ext>
                </a:extLst>
              </a:tr>
            </a:tbl>
          </a:graphicData>
        </a:graphic>
      </p:graphicFrame>
      <p:graphicFrame>
        <p:nvGraphicFramePr>
          <p:cNvPr id="8" name="グラフ 7">
            <a:extLst>
              <a:ext uri="{FF2B5EF4-FFF2-40B4-BE49-F238E27FC236}">
                <a16:creationId xmlns:a16="http://schemas.microsoft.com/office/drawing/2014/main" id="{D82DDEE2-23F6-42B6-AEB3-3E112CCB785E}"/>
              </a:ext>
            </a:extLst>
          </p:cNvPr>
          <p:cNvGraphicFramePr/>
          <p:nvPr>
            <p:extLst>
              <p:ext uri="{D42A27DB-BD31-4B8C-83A1-F6EECF244321}">
                <p14:modId xmlns:p14="http://schemas.microsoft.com/office/powerpoint/2010/main" val="3015668588"/>
              </p:ext>
            </p:extLst>
          </p:nvPr>
        </p:nvGraphicFramePr>
        <p:xfrm>
          <a:off x="7073397" y="2906796"/>
          <a:ext cx="4624251" cy="35232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448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490091" y="447785"/>
            <a:ext cx="9604375" cy="470227"/>
          </a:xfrm>
        </p:spPr>
        <p:txBody>
          <a:bodyPr>
            <a:noAutofit/>
          </a:bodyPr>
          <a:lstStyle/>
          <a:p>
            <a:pPr marL="0" indent="0">
              <a:buNone/>
            </a:pPr>
            <a:r>
              <a:rPr lang="ja-JP" altLang="en-US" dirty="0">
                <a:latin typeface="+mn-ea"/>
              </a:rPr>
              <a:t>ポイント</a:t>
            </a:r>
            <a:r>
              <a:rPr lang="ja-JP" altLang="en-US" dirty="0">
                <a:latin typeface="ＭＳ Ｐゴシック" panose="020B0600070205080204" pitchFamily="50" charset="-128"/>
                <a:ea typeface="ＭＳ Ｐゴシック" panose="020B0600070205080204" pitchFamily="50" charset="-128"/>
              </a:rPr>
              <a:t>⑥</a:t>
            </a:r>
            <a:r>
              <a:rPr lang="ja-JP" altLang="ja-JP" b="1" dirty="0">
                <a:latin typeface="+mn-ea"/>
              </a:rPr>
              <a:t>障害</a:t>
            </a:r>
            <a:r>
              <a:rPr lang="ja-JP" altLang="ja-JP" b="1" dirty="0"/>
              <a:t>のある人</a:t>
            </a:r>
            <a:r>
              <a:rPr lang="ja-JP" altLang="en-US" b="1" dirty="0"/>
              <a:t>をはじめ</a:t>
            </a:r>
            <a:r>
              <a:rPr lang="ja-JP" altLang="ja-JP" b="1" dirty="0"/>
              <a:t>多様な人材の活躍によるイノベーション</a:t>
            </a:r>
            <a:r>
              <a:rPr lang="ja-JP" altLang="en-US" b="1" dirty="0">
                <a:latin typeface="+mn-ea"/>
              </a:rPr>
              <a:t>について</a:t>
            </a:r>
            <a:endParaRPr lang="en-US" altLang="ja-JP" b="1" dirty="0">
              <a:latin typeface="+mn-ea"/>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364566" y="1081767"/>
            <a:ext cx="9897209" cy="1167481"/>
          </a:xfrm>
        </p:spPr>
        <p:txBody>
          <a:bodyPr>
            <a:noAutofit/>
          </a:bodyPr>
          <a:lstStyle/>
          <a:p>
            <a:pPr marL="0" indent="0">
              <a:buNone/>
            </a:pPr>
            <a:r>
              <a:rPr lang="ja-JP" altLang="ja-JP" sz="1600" dirty="0"/>
              <a:t>障害のある人とない人が共に働き活躍する多様性社会</a:t>
            </a:r>
            <a:r>
              <a:rPr lang="ja-JP" altLang="en-US" sz="1600" dirty="0"/>
              <a:t>において</a:t>
            </a:r>
            <a:r>
              <a:rPr lang="ja-JP" altLang="ja-JP" sz="1600" dirty="0"/>
              <a:t>，</a:t>
            </a:r>
            <a:r>
              <a:rPr lang="ja-JP" altLang="en-US" sz="1600" dirty="0"/>
              <a:t>企業で</a:t>
            </a:r>
            <a:r>
              <a:rPr lang="ja-JP" altLang="ja-JP" sz="1600" dirty="0"/>
              <a:t>多様な人材の活躍によるイノベーションの手法の一つとして考えられる</a:t>
            </a:r>
            <a:r>
              <a:rPr lang="ja-JP" altLang="en-US" sz="1600" dirty="0"/>
              <a:t>ことについて尋ねたところ，「</a:t>
            </a:r>
            <a:r>
              <a:rPr lang="ja-JP" altLang="en-US" sz="1600" b="1" dirty="0">
                <a:latin typeface="+mn-ea"/>
              </a:rPr>
              <a:t>障害のある人の目線を取り入れた</a:t>
            </a:r>
            <a:r>
              <a:rPr lang="en-US" altLang="ja-JP" sz="1600" b="1" dirty="0">
                <a:latin typeface="+mn-ea"/>
              </a:rPr>
              <a:t>SDGs</a:t>
            </a:r>
            <a:r>
              <a:rPr lang="ja-JP" altLang="en-US" sz="1600" b="1" dirty="0">
                <a:latin typeface="+mn-ea"/>
              </a:rPr>
              <a:t>な商品・サービス開発や障害のある人のアート等を活用し取組などを行う」</a:t>
            </a:r>
            <a:r>
              <a:rPr lang="ja-JP" altLang="en-US" sz="1600" dirty="0">
                <a:latin typeface="+mn-ea"/>
              </a:rPr>
              <a:t>が</a:t>
            </a:r>
            <a:r>
              <a:rPr lang="ja-JP" altLang="en-US" sz="1600" b="1" dirty="0">
                <a:latin typeface="+mn-ea"/>
              </a:rPr>
              <a:t>２３社</a:t>
            </a:r>
            <a:r>
              <a:rPr lang="ja-JP" altLang="en-US" sz="1600" dirty="0">
                <a:latin typeface="+mn-ea"/>
              </a:rPr>
              <a:t>と最も多く，続いて</a:t>
            </a:r>
            <a:r>
              <a:rPr lang="ja-JP" altLang="en-US" sz="1600" b="1" dirty="0">
                <a:latin typeface="+mn-ea"/>
              </a:rPr>
              <a:t>「社内プロジェクトを立ち上げる際，障害のある人がメンバーに入ることで，多様性社会に対応したプロジェクトとなる」２２社， 「ユニバーサルな視点を取り入れた商品・サービスのコーディネートを障害のある人にお願いする」「社内のダイバーシティ推進プロジェクトで，障害のある人の視点から専門的なアドバイスをもらう」</a:t>
            </a:r>
            <a:r>
              <a:rPr lang="ja-JP" altLang="en-US" sz="1600" dirty="0">
                <a:latin typeface="+mn-ea"/>
              </a:rPr>
              <a:t>が同数の</a:t>
            </a:r>
            <a:r>
              <a:rPr lang="ja-JP" altLang="en-US" sz="1600" b="1" dirty="0">
                <a:latin typeface="+mn-ea"/>
              </a:rPr>
              <a:t>１３社，「その他」８社</a:t>
            </a:r>
            <a:r>
              <a:rPr lang="ja-JP" altLang="en-US" sz="1600" dirty="0">
                <a:latin typeface="+mn-ea"/>
              </a:rPr>
              <a:t>となった。</a:t>
            </a:r>
            <a:endParaRPr lang="ja-JP" altLang="en-US" sz="1600" dirty="0">
              <a:solidFill>
                <a:srgbClr val="000000"/>
              </a:solidFill>
              <a:latin typeface="+mn-ea"/>
            </a:endParaRPr>
          </a:p>
          <a:p>
            <a:pPr marL="0" indent="0">
              <a:buNone/>
            </a:pPr>
            <a:r>
              <a:rPr lang="ja-JP" altLang="en-US" sz="1600" b="1" dirty="0">
                <a:latin typeface="+mn-ea"/>
              </a:rPr>
              <a:t>」</a:t>
            </a:r>
            <a:endParaRPr lang="ja-JP" altLang="en-US" sz="1600" b="1" dirty="0">
              <a:solidFill>
                <a:srgbClr val="000000"/>
              </a:solidFill>
              <a:latin typeface="+mn-ea"/>
            </a:endParaRPr>
          </a:p>
          <a:p>
            <a:pPr marL="0" indent="0">
              <a:buNone/>
            </a:pPr>
            <a:endParaRPr lang="en-US" altLang="ja-JP" sz="1200" dirty="0">
              <a:latin typeface="+mn-ea"/>
            </a:endParaRPr>
          </a:p>
        </p:txBody>
      </p:sp>
      <p:sp>
        <p:nvSpPr>
          <p:cNvPr id="14" name="正方形/長方形 13">
            <a:extLst>
              <a:ext uri="{FF2B5EF4-FFF2-40B4-BE49-F238E27FC236}">
                <a16:creationId xmlns:a16="http://schemas.microsoft.com/office/drawing/2014/main" id="{2C9458A9-5677-4529-874F-03DF71886E0B}"/>
              </a:ext>
            </a:extLst>
          </p:cNvPr>
          <p:cNvSpPr/>
          <p:nvPr/>
        </p:nvSpPr>
        <p:spPr>
          <a:xfrm>
            <a:off x="1459402" y="902570"/>
            <a:ext cx="9678995" cy="179197"/>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F7A9383-55B6-4067-9951-3F067062A4DF}"/>
              </a:ext>
            </a:extLst>
          </p:cNvPr>
          <p:cNvGraphicFramePr>
            <a:graphicFrameLocks noGrp="1"/>
          </p:cNvGraphicFramePr>
          <p:nvPr>
            <p:extLst>
              <p:ext uri="{D42A27DB-BD31-4B8C-83A1-F6EECF244321}">
                <p14:modId xmlns:p14="http://schemas.microsoft.com/office/powerpoint/2010/main" val="978403217"/>
              </p:ext>
            </p:extLst>
          </p:nvPr>
        </p:nvGraphicFramePr>
        <p:xfrm>
          <a:off x="1487538" y="3165231"/>
          <a:ext cx="5536187" cy="3187266"/>
        </p:xfrm>
        <a:graphic>
          <a:graphicData uri="http://schemas.openxmlformats.org/drawingml/2006/table">
            <a:tbl>
              <a:tblPr>
                <a:tableStyleId>{5C22544A-7EE6-4342-B048-85BDC9FD1C3A}</a:tableStyleId>
              </a:tblPr>
              <a:tblGrid>
                <a:gridCol w="5020277">
                  <a:extLst>
                    <a:ext uri="{9D8B030D-6E8A-4147-A177-3AD203B41FA5}">
                      <a16:colId xmlns:a16="http://schemas.microsoft.com/office/drawing/2014/main" val="3113686515"/>
                    </a:ext>
                  </a:extLst>
                </a:gridCol>
                <a:gridCol w="515910">
                  <a:extLst>
                    <a:ext uri="{9D8B030D-6E8A-4147-A177-3AD203B41FA5}">
                      <a16:colId xmlns:a16="http://schemas.microsoft.com/office/drawing/2014/main" val="1507763134"/>
                    </a:ext>
                  </a:extLst>
                </a:gridCol>
              </a:tblGrid>
              <a:tr h="717142">
                <a:tc>
                  <a:txBody>
                    <a:bodyPr/>
                    <a:lstStyle/>
                    <a:p>
                      <a:pPr algn="l" fontAlgn="ctr"/>
                      <a:r>
                        <a:rPr lang="ja-JP" altLang="en-US" sz="1400" b="1" u="none" strike="noStrike" dirty="0">
                          <a:solidFill>
                            <a:schemeClr val="bg1"/>
                          </a:solidFill>
                          <a:effectLst/>
                          <a:latin typeface="+mn-ea"/>
                          <a:ea typeface="+mn-ea"/>
                        </a:rPr>
                        <a:t>障害のある人の目線を取り入れた</a:t>
                      </a:r>
                      <a:r>
                        <a:rPr lang="en-US" altLang="ja-JP" sz="1400" b="1" u="none" strike="noStrike" dirty="0">
                          <a:solidFill>
                            <a:schemeClr val="bg1"/>
                          </a:solidFill>
                          <a:effectLst/>
                          <a:latin typeface="+mn-ea"/>
                          <a:ea typeface="+mn-ea"/>
                        </a:rPr>
                        <a:t>SDGs</a:t>
                      </a:r>
                      <a:r>
                        <a:rPr lang="ja-JP" altLang="en-US" sz="1400" b="1" u="none" strike="noStrike" dirty="0">
                          <a:solidFill>
                            <a:schemeClr val="bg1"/>
                          </a:solidFill>
                          <a:effectLst/>
                          <a:latin typeface="+mn-ea"/>
                          <a:ea typeface="+mn-ea"/>
                        </a:rPr>
                        <a:t>な商品・サービス開発や障害のある人のアート等を活用し取組などを行う。 </a:t>
                      </a:r>
                      <a:endParaRPr lang="ja-JP" altLang="en-US" sz="1400" b="1" i="0" u="none" strike="noStrike" dirty="0">
                        <a:solidFill>
                          <a:schemeClr val="bg1"/>
                        </a:solidFill>
                        <a:effectLst/>
                        <a:latin typeface="+mn-ea"/>
                        <a:ea typeface="+mn-ea"/>
                      </a:endParaRPr>
                    </a:p>
                  </a:txBody>
                  <a:tcPr marL="9525" marR="9525" marT="9525" marB="0" anchor="ctr">
                    <a:solidFill>
                      <a:srgbClr val="990033"/>
                    </a:solidFill>
                  </a:tcPr>
                </a:tc>
                <a:tc>
                  <a:txBody>
                    <a:bodyPr/>
                    <a:lstStyle/>
                    <a:p>
                      <a:pPr algn="ctr" fontAlgn="ctr"/>
                      <a:r>
                        <a:rPr lang="en-US" altLang="ja-JP" sz="1400" b="1" u="none" strike="noStrike" dirty="0">
                          <a:solidFill>
                            <a:schemeClr val="bg1"/>
                          </a:solidFill>
                          <a:effectLst/>
                          <a:latin typeface="+mn-ea"/>
                          <a:ea typeface="+mn-ea"/>
                        </a:rPr>
                        <a:t>23</a:t>
                      </a:r>
                      <a:endParaRPr lang="en-US" altLang="ja-JP" sz="1400" b="1" i="0" u="none" strike="noStrike" dirty="0">
                        <a:solidFill>
                          <a:schemeClr val="bg1"/>
                        </a:solidFill>
                        <a:effectLst/>
                        <a:latin typeface="+mn-ea"/>
                        <a:ea typeface="+mn-ea"/>
                      </a:endParaRPr>
                    </a:p>
                  </a:txBody>
                  <a:tcPr marL="9525" marR="9525" marT="9525" marB="0" anchor="ctr">
                    <a:solidFill>
                      <a:srgbClr val="990033"/>
                    </a:solidFill>
                  </a:tcPr>
                </a:tc>
                <a:extLst>
                  <a:ext uri="{0D108BD9-81ED-4DB2-BD59-A6C34878D82A}">
                    <a16:rowId xmlns:a16="http://schemas.microsoft.com/office/drawing/2014/main" val="1386582869"/>
                  </a:ext>
                </a:extLst>
              </a:tr>
              <a:tr h="622943">
                <a:tc>
                  <a:txBody>
                    <a:bodyPr/>
                    <a:lstStyle/>
                    <a:p>
                      <a:pPr algn="l" fontAlgn="ctr"/>
                      <a:r>
                        <a:rPr lang="ja-JP" altLang="en-US" sz="1400" b="1" u="none" strike="noStrike" dirty="0">
                          <a:effectLst/>
                          <a:latin typeface="+mn-ea"/>
                          <a:ea typeface="+mn-ea"/>
                        </a:rPr>
                        <a:t>社内プロジェクトを立ち上げる際，障害のある人がメンバーに入ることで，多様性社会に対応したプロジェクトとなる。</a:t>
                      </a:r>
                      <a:endParaRPr lang="ja-JP" altLang="en-US" sz="1400" b="1" i="0" u="none" strike="noStrike" dirty="0">
                        <a:solidFill>
                          <a:srgbClr val="000000"/>
                        </a:solidFill>
                        <a:effectLst/>
                        <a:latin typeface="+mn-ea"/>
                        <a:ea typeface="+mn-ea"/>
                      </a:endParaRPr>
                    </a:p>
                  </a:txBody>
                  <a:tcPr marL="9525" marR="9525" marT="9525" marB="0" anchor="ctr">
                    <a:solidFill>
                      <a:schemeClr val="accent2">
                        <a:lumMod val="40000"/>
                        <a:lumOff val="60000"/>
                      </a:schemeClr>
                    </a:solidFill>
                  </a:tcPr>
                </a:tc>
                <a:tc>
                  <a:txBody>
                    <a:bodyPr/>
                    <a:lstStyle/>
                    <a:p>
                      <a:pPr algn="ctr" fontAlgn="ctr"/>
                      <a:r>
                        <a:rPr lang="en-US" altLang="ja-JP" sz="1400" b="1" u="none" strike="noStrike" dirty="0">
                          <a:effectLst/>
                          <a:latin typeface="+mn-ea"/>
                          <a:ea typeface="+mn-ea"/>
                        </a:rPr>
                        <a:t>22</a:t>
                      </a:r>
                      <a:endParaRPr lang="en-US" altLang="ja-JP" sz="1400" b="1" i="0" u="none" strike="noStrike" dirty="0">
                        <a:solidFill>
                          <a:srgbClr val="000000"/>
                        </a:solidFill>
                        <a:effectLst/>
                        <a:latin typeface="+mn-ea"/>
                        <a:ea typeface="+mn-ea"/>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3272050434"/>
                  </a:ext>
                </a:extLst>
              </a:tr>
              <a:tr h="621004">
                <a:tc>
                  <a:txBody>
                    <a:bodyPr/>
                    <a:lstStyle/>
                    <a:p>
                      <a:pPr algn="l" fontAlgn="ctr"/>
                      <a:r>
                        <a:rPr lang="ja-JP" altLang="en-US" sz="1400" b="1" u="none" strike="noStrike" dirty="0">
                          <a:effectLst/>
                          <a:latin typeface="+mn-ea"/>
                          <a:ea typeface="+mn-ea"/>
                        </a:rPr>
                        <a:t>ユニバーサルな視点を取り入れた商品・サービスのコーディネートを障害のある人にお願いする。</a:t>
                      </a:r>
                      <a:endParaRPr lang="ja-JP" altLang="en-US" sz="1400" b="1" i="0" u="none" strike="noStrike" dirty="0">
                        <a:solidFill>
                          <a:srgbClr val="000000"/>
                        </a:solidFill>
                        <a:effectLst/>
                        <a:latin typeface="+mn-ea"/>
                        <a:ea typeface="+mn-ea"/>
                      </a:endParaRPr>
                    </a:p>
                  </a:txBody>
                  <a:tcPr marL="9525" marR="9525" marT="9525" marB="0" anchor="ctr">
                    <a:solidFill>
                      <a:schemeClr val="accent3">
                        <a:lumMod val="60000"/>
                        <a:lumOff val="40000"/>
                      </a:schemeClr>
                    </a:solidFill>
                  </a:tcPr>
                </a:tc>
                <a:tc>
                  <a:txBody>
                    <a:bodyPr/>
                    <a:lstStyle/>
                    <a:p>
                      <a:pPr algn="ctr" fontAlgn="ctr"/>
                      <a:r>
                        <a:rPr lang="en-US" altLang="ja-JP" sz="1400" b="1" u="none" strike="noStrike" dirty="0">
                          <a:effectLst/>
                          <a:latin typeface="+mn-ea"/>
                          <a:ea typeface="+mn-ea"/>
                        </a:rPr>
                        <a:t>13</a:t>
                      </a:r>
                      <a:endParaRPr lang="en-US" altLang="ja-JP" sz="1400" b="1" i="0" u="none" strike="noStrike" dirty="0">
                        <a:solidFill>
                          <a:srgbClr val="000000"/>
                        </a:solidFill>
                        <a:effectLst/>
                        <a:latin typeface="+mn-ea"/>
                        <a:ea typeface="+mn-ea"/>
                      </a:endParaRPr>
                    </a:p>
                  </a:txBody>
                  <a:tcPr marL="9525" marR="9525" marT="9525" marB="0" anchor="ctr">
                    <a:solidFill>
                      <a:schemeClr val="accent3">
                        <a:lumMod val="60000"/>
                        <a:lumOff val="40000"/>
                      </a:schemeClr>
                    </a:solidFill>
                  </a:tcPr>
                </a:tc>
                <a:extLst>
                  <a:ext uri="{0D108BD9-81ED-4DB2-BD59-A6C34878D82A}">
                    <a16:rowId xmlns:a16="http://schemas.microsoft.com/office/drawing/2014/main" val="93232372"/>
                  </a:ext>
                </a:extLst>
              </a:tr>
              <a:tr h="737216">
                <a:tc>
                  <a:txBody>
                    <a:bodyPr/>
                    <a:lstStyle/>
                    <a:p>
                      <a:pPr algn="l" fontAlgn="ctr"/>
                      <a:r>
                        <a:rPr lang="ja-JP" altLang="en-US" sz="1400" b="1" u="none" strike="noStrike" dirty="0">
                          <a:solidFill>
                            <a:schemeClr val="bg1"/>
                          </a:solidFill>
                          <a:effectLst/>
                          <a:latin typeface="+mn-ea"/>
                          <a:ea typeface="+mn-ea"/>
                        </a:rPr>
                        <a:t>社内のダイバーシティ推進プロジェクトで，障害のある人の視点から専門的なアドバイスをもらう。</a:t>
                      </a:r>
                      <a:endParaRPr lang="ja-JP" altLang="en-US" sz="1400" b="1" i="0" u="none" strike="noStrike" dirty="0">
                        <a:solidFill>
                          <a:schemeClr val="bg1"/>
                        </a:solidFill>
                        <a:effectLst/>
                        <a:latin typeface="+mn-ea"/>
                        <a:ea typeface="+mn-ea"/>
                      </a:endParaRPr>
                    </a:p>
                  </a:txBody>
                  <a:tcPr marL="9525" marR="9525" marT="9525" marB="0" anchor="ctr">
                    <a:solidFill>
                      <a:schemeClr val="accent3">
                        <a:lumMod val="50000"/>
                      </a:schemeClr>
                    </a:solidFill>
                  </a:tcPr>
                </a:tc>
                <a:tc>
                  <a:txBody>
                    <a:bodyPr/>
                    <a:lstStyle/>
                    <a:p>
                      <a:pPr algn="ctr" fontAlgn="ctr"/>
                      <a:r>
                        <a:rPr lang="en-US" altLang="ja-JP" sz="1400" b="1" u="none" strike="noStrike" dirty="0">
                          <a:solidFill>
                            <a:schemeClr val="bg1"/>
                          </a:solidFill>
                          <a:effectLst/>
                          <a:latin typeface="+mn-ea"/>
                          <a:ea typeface="+mn-ea"/>
                        </a:rPr>
                        <a:t>13</a:t>
                      </a:r>
                      <a:endParaRPr lang="en-US" altLang="ja-JP" sz="1400" b="1" i="0" u="none" strike="noStrike" dirty="0">
                        <a:solidFill>
                          <a:schemeClr val="bg1"/>
                        </a:solidFill>
                        <a:effectLst/>
                        <a:latin typeface="+mn-ea"/>
                        <a:ea typeface="+mn-ea"/>
                      </a:endParaRPr>
                    </a:p>
                  </a:txBody>
                  <a:tcPr marL="9525" marR="9525" marT="9525" marB="0" anchor="ctr">
                    <a:solidFill>
                      <a:schemeClr val="accent3">
                        <a:lumMod val="50000"/>
                      </a:schemeClr>
                    </a:solidFill>
                  </a:tcPr>
                </a:tc>
                <a:extLst>
                  <a:ext uri="{0D108BD9-81ED-4DB2-BD59-A6C34878D82A}">
                    <a16:rowId xmlns:a16="http://schemas.microsoft.com/office/drawing/2014/main" val="1651071310"/>
                  </a:ext>
                </a:extLst>
              </a:tr>
              <a:tr h="488961">
                <a:tc>
                  <a:txBody>
                    <a:bodyPr/>
                    <a:lstStyle/>
                    <a:p>
                      <a:pPr algn="l" fontAlgn="ctr"/>
                      <a:r>
                        <a:rPr lang="ja-JP" altLang="en-US" sz="1400" b="1" u="none" strike="noStrike" dirty="0">
                          <a:effectLst/>
                          <a:latin typeface="+mn-ea"/>
                          <a:ea typeface="+mn-ea"/>
                        </a:rPr>
                        <a:t> その他</a:t>
                      </a:r>
                      <a:endParaRPr lang="ja-JP" altLang="en-US" sz="1400" b="1" i="0" u="none" strike="noStrike" dirty="0">
                        <a:solidFill>
                          <a:srgbClr val="000000"/>
                        </a:solidFill>
                        <a:effectLst/>
                        <a:latin typeface="+mn-ea"/>
                        <a:ea typeface="+mn-ea"/>
                      </a:endParaRPr>
                    </a:p>
                  </a:txBody>
                  <a:tcPr marL="9525" marR="9525" marT="9525" marB="0" anchor="ctr"/>
                </a:tc>
                <a:tc>
                  <a:txBody>
                    <a:bodyPr/>
                    <a:lstStyle/>
                    <a:p>
                      <a:pPr algn="ctr" fontAlgn="ctr"/>
                      <a:r>
                        <a:rPr lang="en-US" altLang="ja-JP" sz="1400" b="1" u="none" strike="noStrike" dirty="0">
                          <a:effectLst/>
                          <a:latin typeface="+mn-ea"/>
                          <a:ea typeface="+mn-ea"/>
                        </a:rPr>
                        <a:t>8</a:t>
                      </a:r>
                      <a:endParaRPr lang="en-US" altLang="ja-JP" sz="1400" b="1" i="0" u="none" strike="noStrike" dirty="0">
                        <a:solidFill>
                          <a:srgbClr val="000000"/>
                        </a:solidFill>
                        <a:effectLst/>
                        <a:latin typeface="+mn-ea"/>
                        <a:ea typeface="+mn-ea"/>
                      </a:endParaRPr>
                    </a:p>
                  </a:txBody>
                  <a:tcPr marL="9525" marR="9525" marT="9525" marB="0" anchor="ctr"/>
                </a:tc>
                <a:extLst>
                  <a:ext uri="{0D108BD9-81ED-4DB2-BD59-A6C34878D82A}">
                    <a16:rowId xmlns:a16="http://schemas.microsoft.com/office/drawing/2014/main" val="2278462550"/>
                  </a:ext>
                </a:extLst>
              </a:tr>
            </a:tbl>
          </a:graphicData>
        </a:graphic>
      </p:graphicFrame>
      <p:graphicFrame>
        <p:nvGraphicFramePr>
          <p:cNvPr id="9" name="グラフ 8">
            <a:extLst>
              <a:ext uri="{FF2B5EF4-FFF2-40B4-BE49-F238E27FC236}">
                <a16:creationId xmlns:a16="http://schemas.microsoft.com/office/drawing/2014/main" id="{1CFA04FA-2817-4221-A387-2C36472EDE1D}"/>
              </a:ext>
            </a:extLst>
          </p:cNvPr>
          <p:cNvGraphicFramePr>
            <a:graphicFrameLocks/>
          </p:cNvGraphicFramePr>
          <p:nvPr>
            <p:extLst>
              <p:ext uri="{D42A27DB-BD31-4B8C-83A1-F6EECF244321}">
                <p14:modId xmlns:p14="http://schemas.microsoft.com/office/powerpoint/2010/main" val="1970000697"/>
              </p:ext>
            </p:extLst>
          </p:nvPr>
        </p:nvGraphicFramePr>
        <p:xfrm>
          <a:off x="6984537" y="3280528"/>
          <a:ext cx="4824286" cy="307196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FFC26305-D9ED-4E82-9C64-5FB0DDC2A1ED}"/>
              </a:ext>
            </a:extLst>
          </p:cNvPr>
          <p:cNvSpPr txBox="1"/>
          <p:nvPr/>
        </p:nvSpPr>
        <p:spPr>
          <a:xfrm>
            <a:off x="5707847" y="6392688"/>
            <a:ext cx="2175474" cy="369332"/>
          </a:xfrm>
          <a:prstGeom prst="rect">
            <a:avLst/>
          </a:prstGeom>
          <a:solidFill>
            <a:schemeClr val="bg1"/>
          </a:solidFill>
          <a:ln>
            <a:solidFill>
              <a:schemeClr val="bg1"/>
            </a:solidFill>
          </a:ln>
        </p:spPr>
        <p:txBody>
          <a:bodyPr wrap="square" rtlCol="0">
            <a:spAutoFit/>
          </a:bodyPr>
          <a:lstStyle/>
          <a:p>
            <a:r>
              <a:rPr kumimoji="1" lang="ja-JP" altLang="en-US" b="1" dirty="0"/>
              <a:t>（</a:t>
            </a:r>
            <a:r>
              <a:rPr kumimoji="1" lang="en-US" altLang="ja-JP" b="1" dirty="0"/>
              <a:t>※ </a:t>
            </a:r>
            <a:r>
              <a:rPr kumimoji="1" lang="ja-JP" altLang="en-US" b="1" dirty="0"/>
              <a:t>複数回答有）</a:t>
            </a:r>
          </a:p>
        </p:txBody>
      </p:sp>
    </p:spTree>
    <p:extLst>
      <p:ext uri="{BB962C8B-B14F-4D97-AF65-F5344CB8AC3E}">
        <p14:creationId xmlns:p14="http://schemas.microsoft.com/office/powerpoint/2010/main" val="3082623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228497" y="195943"/>
            <a:ext cx="9678995" cy="881061"/>
          </a:xfrm>
        </p:spPr>
        <p:txBody>
          <a:bodyPr spcCol="0">
            <a:noAutofit/>
          </a:bodyPr>
          <a:lstStyle/>
          <a:p>
            <a:pPr marL="0" indent="0">
              <a:buNone/>
            </a:pPr>
            <a:r>
              <a:rPr lang="ja-JP" altLang="en-US" dirty="0">
                <a:latin typeface="+mn-ea"/>
              </a:rPr>
              <a:t>ポイント</a:t>
            </a:r>
            <a:r>
              <a:rPr lang="ja-JP" altLang="en-US" dirty="0">
                <a:latin typeface="ＭＳ Ｐゴシック" panose="020B0600070205080204" pitchFamily="50" charset="-128"/>
                <a:ea typeface="ＭＳ Ｐゴシック" panose="020B0600070205080204" pitchFamily="50" charset="-128"/>
              </a:rPr>
              <a:t>⑦</a:t>
            </a:r>
            <a:r>
              <a:rPr lang="ja-JP" altLang="ja-JP" b="1" dirty="0">
                <a:latin typeface="+mn-ea"/>
              </a:rPr>
              <a:t>障害のある人と</a:t>
            </a:r>
            <a:r>
              <a:rPr lang="ja-JP" altLang="en-US" b="1" dirty="0">
                <a:latin typeface="+mn-ea"/>
              </a:rPr>
              <a:t>ない人が</a:t>
            </a:r>
            <a:r>
              <a:rPr lang="ja-JP" altLang="ja-JP" b="1" dirty="0">
                <a:latin typeface="+mn-ea"/>
              </a:rPr>
              <a:t>共に働き活躍する多様性社会への対策</a:t>
            </a:r>
            <a:r>
              <a:rPr lang="ja-JP" altLang="en-US" b="1" dirty="0">
                <a:latin typeface="+mn-ea"/>
              </a:rPr>
              <a:t>で</a:t>
            </a:r>
            <a:r>
              <a:rPr lang="ja-JP" altLang="ja-JP" b="1" dirty="0">
                <a:latin typeface="+mn-ea"/>
              </a:rPr>
              <a:t>行政に</a:t>
            </a:r>
            <a:endParaRPr lang="en-US" altLang="ja-JP" b="1" dirty="0">
              <a:latin typeface="+mn-ea"/>
            </a:endParaRPr>
          </a:p>
          <a:p>
            <a:pPr marL="0" indent="0">
              <a:buNone/>
            </a:pPr>
            <a:r>
              <a:rPr lang="ja-JP" altLang="en-US" b="1" dirty="0">
                <a:latin typeface="+mn-ea"/>
              </a:rPr>
              <a:t>　　　　　</a:t>
            </a:r>
            <a:r>
              <a:rPr lang="ja-JP" altLang="ja-JP" b="1" dirty="0">
                <a:latin typeface="+mn-ea"/>
              </a:rPr>
              <a:t>期待する</a:t>
            </a:r>
            <a:r>
              <a:rPr lang="ja-JP" altLang="en-US" b="1" dirty="0">
                <a:latin typeface="+mn-ea"/>
              </a:rPr>
              <a:t>ことについて</a:t>
            </a:r>
            <a:endParaRPr lang="en-US" altLang="ja-JP" b="1" dirty="0">
              <a:latin typeface="+mn-ea"/>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184660" y="1254049"/>
            <a:ext cx="9956952" cy="1981520"/>
          </a:xfrm>
        </p:spPr>
        <p:txBody>
          <a:bodyPr>
            <a:noAutofit/>
          </a:bodyPr>
          <a:lstStyle/>
          <a:p>
            <a:pPr marL="0" indent="0">
              <a:buNone/>
            </a:pPr>
            <a:r>
              <a:rPr lang="ja-JP" altLang="en-US" sz="1600" dirty="0">
                <a:latin typeface="+mn-ea"/>
              </a:rPr>
              <a:t>最も多かったのは</a:t>
            </a:r>
            <a:r>
              <a:rPr lang="ja-JP" altLang="en-US" sz="1600" b="1" dirty="0">
                <a:latin typeface="+mn-ea"/>
              </a:rPr>
              <a:t>「助成・融資制度」</a:t>
            </a:r>
            <a:r>
              <a:rPr lang="ja-JP" altLang="en-US" sz="1600" dirty="0">
                <a:latin typeface="+mn-ea"/>
              </a:rPr>
              <a:t>が</a:t>
            </a:r>
            <a:r>
              <a:rPr lang="ja-JP" altLang="en-US" sz="1600" b="1" dirty="0">
                <a:latin typeface="+mn-ea"/>
              </a:rPr>
              <a:t>３４社</a:t>
            </a:r>
            <a:r>
              <a:rPr lang="ja-JP" altLang="en-US" sz="1600" dirty="0">
                <a:latin typeface="+mn-ea"/>
              </a:rPr>
              <a:t>と全体の２２％。続いて</a:t>
            </a:r>
            <a:r>
              <a:rPr lang="ja-JP" altLang="en-US" sz="1600" b="1" dirty="0">
                <a:latin typeface="+mn-ea"/>
              </a:rPr>
              <a:t>「障害者雇用に関連する取組に関するアドバイス相談窓口」２９社，「障害のある人とない人が共に活躍する多様性社会に関するアドバイス，相談窓口」２４社</a:t>
            </a:r>
            <a:r>
              <a:rPr lang="ja-JP" altLang="en-US" sz="1600" dirty="0">
                <a:latin typeface="+mn-ea"/>
              </a:rPr>
              <a:t>と相談窓口を求める事業者が全体の３５％。</a:t>
            </a:r>
            <a:r>
              <a:rPr lang="ja-JP" altLang="en-US" sz="1600" b="1" dirty="0">
                <a:latin typeface="+mn-ea"/>
              </a:rPr>
              <a:t>「同業他社の効果的な対策例の紹介」２４社，「行政からの情報提供（セミナー，メールマガジン，</a:t>
            </a:r>
            <a:r>
              <a:rPr lang="en-US" altLang="ja-JP" sz="1600" b="1" dirty="0">
                <a:latin typeface="+mn-ea"/>
              </a:rPr>
              <a:t>HP</a:t>
            </a:r>
            <a:r>
              <a:rPr lang="ja-JP" altLang="en-US" sz="1600" b="1" dirty="0">
                <a:latin typeface="+mn-ea"/>
              </a:rPr>
              <a:t>等）」１９社，「表彰・認証制度」１１社，「義務，強制の強化」５社，「その他」６社</a:t>
            </a:r>
            <a:r>
              <a:rPr lang="ja-JP" altLang="en-US" sz="1600" dirty="0">
                <a:latin typeface="+mn-ea"/>
              </a:rPr>
              <a:t>と続き，</a:t>
            </a:r>
            <a:r>
              <a:rPr lang="ja-JP" altLang="en-US" sz="1600" b="1" dirty="0">
                <a:latin typeface="+mn-ea"/>
              </a:rPr>
              <a:t>「その他」</a:t>
            </a:r>
            <a:r>
              <a:rPr lang="ja-JP" altLang="en-US" sz="1600" dirty="0">
                <a:latin typeface="+mn-ea"/>
              </a:rPr>
              <a:t>は</a:t>
            </a:r>
            <a:r>
              <a:rPr lang="ja-JP" altLang="en-US" sz="1600" b="1" dirty="0">
                <a:latin typeface="+mn-ea"/>
              </a:rPr>
              <a:t>「就労と生活一体の施策や相談窓口」，「障害者雇用企業対象の助成金」などがあった。</a:t>
            </a:r>
            <a:endParaRPr lang="en-US" altLang="ja-JP" sz="1600" b="1" dirty="0">
              <a:latin typeface="+mn-ea"/>
            </a:endParaRPr>
          </a:p>
        </p:txBody>
      </p:sp>
      <p:sp>
        <p:nvSpPr>
          <p:cNvPr id="14" name="正方形/長方形 13">
            <a:extLst>
              <a:ext uri="{FF2B5EF4-FFF2-40B4-BE49-F238E27FC236}">
                <a16:creationId xmlns:a16="http://schemas.microsoft.com/office/drawing/2014/main" id="{2C9458A9-5677-4529-874F-03DF71886E0B}"/>
              </a:ext>
            </a:extLst>
          </p:cNvPr>
          <p:cNvSpPr/>
          <p:nvPr/>
        </p:nvSpPr>
        <p:spPr>
          <a:xfrm>
            <a:off x="1241560" y="1074852"/>
            <a:ext cx="9678995" cy="179197"/>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グラフ 6">
            <a:extLst>
              <a:ext uri="{FF2B5EF4-FFF2-40B4-BE49-F238E27FC236}">
                <a16:creationId xmlns:a16="http://schemas.microsoft.com/office/drawing/2014/main" id="{9A270CEC-E847-4286-A08A-845274969D17}"/>
              </a:ext>
            </a:extLst>
          </p:cNvPr>
          <p:cNvGraphicFramePr>
            <a:graphicFrameLocks/>
          </p:cNvGraphicFramePr>
          <p:nvPr>
            <p:extLst>
              <p:ext uri="{D42A27DB-BD31-4B8C-83A1-F6EECF244321}">
                <p14:modId xmlns:p14="http://schemas.microsoft.com/office/powerpoint/2010/main" val="3253041689"/>
              </p:ext>
            </p:extLst>
          </p:nvPr>
        </p:nvGraphicFramePr>
        <p:xfrm>
          <a:off x="587829" y="2698986"/>
          <a:ext cx="11403874" cy="3868615"/>
        </p:xfrm>
        <a:graphic>
          <a:graphicData uri="http://schemas.openxmlformats.org/drawingml/2006/chart">
            <c:chart xmlns:c="http://schemas.openxmlformats.org/drawingml/2006/chart" xmlns:r="http://schemas.openxmlformats.org/officeDocument/2006/relationships" r:id="rId3"/>
          </a:graphicData>
        </a:graphic>
      </p:graphicFrame>
      <p:sp>
        <p:nvSpPr>
          <p:cNvPr id="6" name="テキスト ボックス 5">
            <a:extLst>
              <a:ext uri="{FF2B5EF4-FFF2-40B4-BE49-F238E27FC236}">
                <a16:creationId xmlns:a16="http://schemas.microsoft.com/office/drawing/2014/main" id="{A73DE29A-6038-4901-8C53-15770179B9EF}"/>
              </a:ext>
            </a:extLst>
          </p:cNvPr>
          <p:cNvSpPr txBox="1"/>
          <p:nvPr/>
        </p:nvSpPr>
        <p:spPr>
          <a:xfrm>
            <a:off x="8324438" y="5603951"/>
            <a:ext cx="2175474" cy="369332"/>
          </a:xfrm>
          <a:prstGeom prst="rect">
            <a:avLst/>
          </a:prstGeom>
          <a:solidFill>
            <a:schemeClr val="bg1"/>
          </a:solidFill>
          <a:ln>
            <a:solidFill>
              <a:schemeClr val="bg1"/>
            </a:solidFill>
          </a:ln>
        </p:spPr>
        <p:txBody>
          <a:bodyPr wrap="square" rtlCol="0">
            <a:spAutoFit/>
          </a:bodyPr>
          <a:lstStyle/>
          <a:p>
            <a:r>
              <a:rPr kumimoji="1" lang="ja-JP" altLang="en-US" b="1" dirty="0"/>
              <a:t>（</a:t>
            </a:r>
            <a:r>
              <a:rPr kumimoji="1" lang="en-US" altLang="ja-JP" b="1" dirty="0"/>
              <a:t>※ </a:t>
            </a:r>
            <a:r>
              <a:rPr kumimoji="1" lang="ja-JP" altLang="en-US" b="1" dirty="0"/>
              <a:t>複数回答有）</a:t>
            </a:r>
          </a:p>
        </p:txBody>
      </p:sp>
    </p:spTree>
    <p:extLst>
      <p:ext uri="{BB962C8B-B14F-4D97-AF65-F5344CB8AC3E}">
        <p14:creationId xmlns:p14="http://schemas.microsoft.com/office/powerpoint/2010/main" val="15274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6507F2-0027-4B12-ADCC-288C586BC1B0}"/>
              </a:ext>
            </a:extLst>
          </p:cNvPr>
          <p:cNvSpPr>
            <a:spLocks noGrp="1"/>
          </p:cNvSpPr>
          <p:nvPr>
            <p:ph type="title" orient="vert" idx="4294967295"/>
          </p:nvPr>
        </p:nvSpPr>
        <p:spPr>
          <a:xfrm>
            <a:off x="720579" y="290877"/>
            <a:ext cx="10691807" cy="849313"/>
          </a:xfrm>
        </p:spPr>
        <p:txBody>
          <a:bodyPr vert="horz" lIns="91440" tIns="45720" rIns="91440" bIns="45720" rtlCol="0" anchor="t">
            <a:normAutofit/>
          </a:bodyPr>
          <a:lstStyle/>
          <a:p>
            <a:r>
              <a:rPr lang="ja-JP" altLang="en-US" sz="2500" b="0" i="0" kern="1200" cap="all" dirty="0">
                <a:solidFill>
                  <a:schemeClr val="tx1"/>
                </a:solidFill>
                <a:effectLst/>
                <a:latin typeface="+mj-lt"/>
                <a:ea typeface="+mj-ea"/>
                <a:cs typeface="+mj-cs"/>
              </a:rPr>
              <a:t>京都市の障害のある人とない人が共に働き活躍する多様性社会に向けた</a:t>
            </a:r>
            <a:br>
              <a:rPr lang="en-US" altLang="ja-JP" sz="2500" b="0" i="0" kern="1200" cap="all" dirty="0">
                <a:solidFill>
                  <a:schemeClr val="tx1"/>
                </a:solidFill>
                <a:effectLst/>
                <a:latin typeface="+mj-lt"/>
                <a:ea typeface="+mj-ea"/>
                <a:cs typeface="+mj-cs"/>
              </a:rPr>
            </a:br>
            <a:r>
              <a:rPr lang="ja-JP" altLang="en-US" sz="2500" b="0" i="0" kern="1200" cap="all" dirty="0">
                <a:solidFill>
                  <a:schemeClr val="tx1"/>
                </a:solidFill>
                <a:effectLst/>
                <a:latin typeface="+mj-lt"/>
                <a:ea typeface="+mj-ea"/>
                <a:cs typeface="+mj-cs"/>
              </a:rPr>
              <a:t>地域企業への取組について，御意見，御要望について</a:t>
            </a:r>
            <a:endParaRPr kumimoji="1" lang="en-US" altLang="ja-JP" sz="2500" b="0" i="0" kern="1200" cap="all" dirty="0">
              <a:solidFill>
                <a:schemeClr val="tx1"/>
              </a:solidFill>
              <a:effectLst/>
              <a:latin typeface="+mj-lt"/>
              <a:ea typeface="+mj-ea"/>
              <a:cs typeface="+mj-cs"/>
            </a:endParaRPr>
          </a:p>
        </p:txBody>
      </p:sp>
      <p:sp>
        <p:nvSpPr>
          <p:cNvPr id="3" name="縦書きテキスト プレースホルダー 2">
            <a:extLst>
              <a:ext uri="{FF2B5EF4-FFF2-40B4-BE49-F238E27FC236}">
                <a16:creationId xmlns:a16="http://schemas.microsoft.com/office/drawing/2014/main" id="{1599D5F4-1777-4300-A2AE-56B6387CBB61}"/>
              </a:ext>
            </a:extLst>
          </p:cNvPr>
          <p:cNvSpPr>
            <a:spLocks noGrp="1"/>
          </p:cNvSpPr>
          <p:nvPr>
            <p:ph type="body" orient="vert" idx="4294967295"/>
          </p:nvPr>
        </p:nvSpPr>
        <p:spPr>
          <a:xfrm>
            <a:off x="404949" y="1110341"/>
            <a:ext cx="11271236" cy="5260977"/>
          </a:xfrm>
        </p:spPr>
        <p:txBody>
          <a:bodyPr vert="horz" lIns="91440" tIns="45720" rIns="91440" bIns="45720" rtlCol="0" anchor="t">
            <a:noAutofit/>
          </a:bodyPr>
          <a:lstStyle/>
          <a:p>
            <a:r>
              <a:rPr lang="ja-JP" altLang="en-US" sz="1700" dirty="0">
                <a:latin typeface="+mn-ea"/>
              </a:rPr>
              <a:t>取組の推進には理解のある指導者の必要性を感じます。障害のある人のことをよくご存じない方は，表向きは必要だと仰っても，内心では受け入れるのが難しいと考えておられることも多く，共に働く難しさを感じます。</a:t>
            </a:r>
            <a:endParaRPr lang="en-US" altLang="ja-JP" sz="1700" dirty="0">
              <a:latin typeface="+mn-ea"/>
            </a:endParaRPr>
          </a:p>
          <a:p>
            <a:r>
              <a:rPr lang="ja-JP" altLang="en-US" sz="1700" dirty="0">
                <a:latin typeface="+mn-ea"/>
              </a:rPr>
              <a:t>就労支援と生活支援に一体化で取り組める地域間ネットワークの創出など具体的な取組が必要だと考えます。</a:t>
            </a:r>
            <a:endParaRPr lang="en-US" altLang="ja-JP" sz="1700" dirty="0">
              <a:latin typeface="+mn-ea"/>
            </a:endParaRPr>
          </a:p>
          <a:p>
            <a:r>
              <a:rPr lang="ja-JP" altLang="en-US" sz="1700" dirty="0">
                <a:latin typeface="+mn-ea"/>
              </a:rPr>
              <a:t>障害のある人の雇用は必要だと意識しています。他社の事例等を幅広く知る機会など，情報発信に期待します。</a:t>
            </a:r>
            <a:endParaRPr lang="en-US" altLang="ja-JP" sz="1700" dirty="0">
              <a:latin typeface="+mn-ea"/>
            </a:endParaRPr>
          </a:p>
          <a:p>
            <a:r>
              <a:rPr lang="ja-JP" altLang="en-US" sz="1700" dirty="0">
                <a:latin typeface="+mn-ea"/>
              </a:rPr>
              <a:t>障害のある従業員のサポートを社内で工夫しており，他の従業員も積極的に時間を割いて支援しています。</a:t>
            </a:r>
            <a:endParaRPr lang="en-US" altLang="ja-JP" sz="1700" dirty="0">
              <a:latin typeface="+mn-ea"/>
            </a:endParaRPr>
          </a:p>
          <a:p>
            <a:r>
              <a:rPr lang="ja-JP" altLang="en-US" sz="1700" dirty="0">
                <a:latin typeface="+mn-ea"/>
              </a:rPr>
              <a:t>どのような人の就職先がないことが課題なのか，どのようなお仕事ならお任せすることが出来るのかなど，可視化が進むと解決する課題もあると思います。</a:t>
            </a:r>
            <a:endParaRPr lang="en-US" altLang="ja-JP" sz="1700" dirty="0">
              <a:latin typeface="+mn-ea"/>
            </a:endParaRPr>
          </a:p>
          <a:p>
            <a:r>
              <a:rPr lang="ja-JP" altLang="en-US" sz="1700" dirty="0">
                <a:latin typeface="+mn-ea"/>
              </a:rPr>
              <a:t>新型コロナ感染症拡大の影響により，共に働く機会が失われたり，減少しないよう何かしらの対策が必要だと思います。</a:t>
            </a:r>
          </a:p>
          <a:p>
            <a:r>
              <a:rPr lang="ja-JP" altLang="en-US" sz="1700" dirty="0">
                <a:latin typeface="+mn-ea"/>
              </a:rPr>
              <a:t>法令による雇用も大切ですが，多様性社会を広げる施策も推進して欲しい。例えば，障害者雇用企業の従業員等が市内の店舗で割引を受けられるなど，地域企業と障害のある人が</a:t>
            </a:r>
            <a:r>
              <a:rPr lang="en-US" altLang="ja-JP" sz="1700" dirty="0">
                <a:latin typeface="+mn-ea"/>
              </a:rPr>
              <a:t>win-win</a:t>
            </a:r>
            <a:r>
              <a:rPr lang="ja-JP" altLang="en-US" sz="1700" dirty="0">
                <a:latin typeface="+mn-ea"/>
              </a:rPr>
              <a:t>になる仕組みがたくさん生まれ，もっと多くの方の関心が高まると嬉しいです。</a:t>
            </a:r>
            <a:endParaRPr lang="en-US" altLang="ja-JP" sz="1700" dirty="0">
              <a:latin typeface="+mn-ea"/>
            </a:endParaRPr>
          </a:p>
          <a:p>
            <a:r>
              <a:rPr lang="ja-JP" altLang="en-US" sz="1700" dirty="0">
                <a:latin typeface="+mn-ea"/>
              </a:rPr>
              <a:t>障害者雇用企業に取組み，さらに業績を上げても，助成金が課税対象になるのでモチベーションが下がります。</a:t>
            </a:r>
          </a:p>
        </p:txBody>
      </p:sp>
      <p:sp>
        <p:nvSpPr>
          <p:cNvPr id="4" name="テキスト ボックス 3">
            <a:extLst>
              <a:ext uri="{FF2B5EF4-FFF2-40B4-BE49-F238E27FC236}">
                <a16:creationId xmlns:a16="http://schemas.microsoft.com/office/drawing/2014/main" id="{799AA5DB-0FF5-4747-BE82-B1815EB1064C}"/>
              </a:ext>
            </a:extLst>
          </p:cNvPr>
          <p:cNvSpPr txBox="1"/>
          <p:nvPr/>
        </p:nvSpPr>
        <p:spPr>
          <a:xfrm>
            <a:off x="931599" y="6291153"/>
            <a:ext cx="10328801" cy="369332"/>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kumimoji="1" lang="ja-JP" altLang="en-US" dirty="0"/>
              <a:t>～お寄せいただいた御意見の一部を紹介いたします。貴重な御意見ありがとうございました。～</a:t>
            </a:r>
          </a:p>
        </p:txBody>
      </p:sp>
      <p:cxnSp>
        <p:nvCxnSpPr>
          <p:cNvPr id="6" name="直線コネクタ 5">
            <a:extLst>
              <a:ext uri="{FF2B5EF4-FFF2-40B4-BE49-F238E27FC236}">
                <a16:creationId xmlns:a16="http://schemas.microsoft.com/office/drawing/2014/main" id="{656D714A-1CA1-4A9D-BCB3-8D29EF6F0FC1}"/>
              </a:ext>
            </a:extLst>
          </p:cNvPr>
          <p:cNvCxnSpPr>
            <a:cxnSpLocks/>
          </p:cNvCxnSpPr>
          <p:nvPr/>
        </p:nvCxnSpPr>
        <p:spPr>
          <a:xfrm>
            <a:off x="404949" y="1005839"/>
            <a:ext cx="11271236" cy="0"/>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22647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1FFF6-F5EB-43A5-B07F-B03D8E20F55F}"/>
              </a:ext>
            </a:extLst>
          </p:cNvPr>
          <p:cNvSpPr>
            <a:spLocks noGrp="1"/>
          </p:cNvSpPr>
          <p:nvPr>
            <p:ph type="title"/>
          </p:nvPr>
        </p:nvSpPr>
        <p:spPr>
          <a:xfrm>
            <a:off x="1451579" y="1170279"/>
            <a:ext cx="9603275" cy="1049235"/>
          </a:xfrm>
        </p:spPr>
        <p:txBody>
          <a:bodyPr/>
          <a:lstStyle/>
          <a:p>
            <a:r>
              <a:rPr kumimoji="1" lang="ja-JP" altLang="en-US" b="1" dirty="0">
                <a:latin typeface="HG丸ｺﾞｼｯｸM-PRO" panose="020F0600000000000000" pitchFamily="50" charset="-128"/>
                <a:ea typeface="HG丸ｺﾞｼｯｸM-PRO" panose="020F0600000000000000" pitchFamily="50" charset="-128"/>
              </a:rPr>
              <a:t>１．調査概要</a:t>
            </a:r>
          </a:p>
        </p:txBody>
      </p:sp>
      <p:sp>
        <p:nvSpPr>
          <p:cNvPr id="3" name="コンテンツ プレースホルダー 2">
            <a:extLst>
              <a:ext uri="{FF2B5EF4-FFF2-40B4-BE49-F238E27FC236}">
                <a16:creationId xmlns:a16="http://schemas.microsoft.com/office/drawing/2014/main" id="{4A42354C-5F33-4053-9E2E-0B311D91B4CB}"/>
              </a:ext>
            </a:extLst>
          </p:cNvPr>
          <p:cNvSpPr>
            <a:spLocks noGrp="1"/>
          </p:cNvSpPr>
          <p:nvPr>
            <p:ph idx="1"/>
          </p:nvPr>
        </p:nvSpPr>
        <p:spPr/>
        <p:txBody>
          <a:bodyPr>
            <a:normAutofit fontScale="85000" lnSpcReduction="10000"/>
          </a:bodyPr>
          <a:lstStyle/>
          <a:p>
            <a:pPr marL="0" indent="0">
              <a:buNone/>
            </a:pPr>
            <a:r>
              <a:rPr lang="ja-JP" altLang="en-US" b="1" dirty="0">
                <a:latin typeface="HG丸ｺﾞｼｯｸM-PRO" panose="020F0600000000000000" pitchFamily="50" charset="-128"/>
                <a:ea typeface="HG丸ｺﾞｼｯｸM-PRO" panose="020F0600000000000000" pitchFamily="50" charset="-128"/>
              </a:rPr>
              <a:t>（１）調査地域</a:t>
            </a:r>
            <a:r>
              <a:rPr lang="ja-JP" altLang="ja-JP" b="1" dirty="0">
                <a:latin typeface="HG丸ｺﾞｼｯｸM-PRO" panose="020F0600000000000000" pitchFamily="50" charset="-128"/>
                <a:ea typeface="HG丸ｺﾞｼｯｸM-PRO" panose="020F0600000000000000" pitchFamily="50" charset="-128"/>
              </a:rPr>
              <a:t>：京都市内</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（２）調査対象：京都市内</a:t>
            </a:r>
            <a:r>
              <a:rPr lang="ja-JP" altLang="ja-JP" b="1" dirty="0">
                <a:latin typeface="HG丸ｺﾞｼｯｸM-PRO" panose="020F0600000000000000" pitchFamily="50" charset="-128"/>
                <a:ea typeface="HG丸ｺﾞｼｯｸM-PRO" panose="020F0600000000000000" pitchFamily="50" charset="-128"/>
              </a:rPr>
              <a:t>に主たる事業所等がある事業者</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（３）調査期間</a:t>
            </a:r>
            <a:r>
              <a:rPr lang="ja-JP" altLang="ja-JP" b="1" dirty="0">
                <a:latin typeface="HG丸ｺﾞｼｯｸM-PRO" panose="020F0600000000000000" pitchFamily="50" charset="-128"/>
                <a:ea typeface="HG丸ｺﾞｼｯｸM-PRO" panose="020F0600000000000000" pitchFamily="50" charset="-128"/>
              </a:rPr>
              <a:t>：令和３年８月２０日（金）～令和３年９月１０日（金）</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（４）調査目的</a:t>
            </a:r>
            <a:r>
              <a:rPr lang="ja-JP" altLang="ja-JP" b="1" dirty="0">
                <a:latin typeface="HG丸ｺﾞｼｯｸM-PRO" panose="020F0600000000000000" pitchFamily="50" charset="-128"/>
                <a:ea typeface="HG丸ｺﾞｼｯｸM-PRO" panose="020F0600000000000000" pitchFamily="50" charset="-128"/>
              </a:rPr>
              <a:t>：多様な人が共に働き活躍できる社会を目指し，</a:t>
            </a:r>
            <a:r>
              <a:rPr lang="ja-JP" altLang="en-US" b="1" dirty="0">
                <a:latin typeface="HG丸ｺﾞｼｯｸM-PRO" panose="020F0600000000000000" pitchFamily="50" charset="-128"/>
                <a:ea typeface="HG丸ｺﾞｼｯｸM-PRO" panose="020F0600000000000000" pitchFamily="50" charset="-128"/>
              </a:rPr>
              <a:t>地域企業が，</a:t>
            </a:r>
            <a:r>
              <a:rPr lang="ja-JP" altLang="ja-JP" b="1" dirty="0">
                <a:latin typeface="HG丸ｺﾞｼｯｸM-PRO" panose="020F0600000000000000" pitchFamily="50" charset="-128"/>
                <a:ea typeface="HG丸ｺﾞｼｯｸM-PRO" panose="020F0600000000000000" pitchFamily="50" charset="-128"/>
              </a:rPr>
              <a:t>障害の</a:t>
            </a:r>
            <a:r>
              <a:rPr lang="ja-JP" altLang="en-US" b="1" dirty="0">
                <a:latin typeface="HG丸ｺﾞｼｯｸM-PRO" panose="020F0600000000000000" pitchFamily="50" charset="-128"/>
                <a:ea typeface="HG丸ｺﾞｼｯｸM-PRO" panose="020F0600000000000000" pitchFamily="50" charset="-128"/>
              </a:rPr>
              <a:t>ある人の　</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　　　　　　　　</a:t>
            </a:r>
            <a:r>
              <a:rPr lang="ja-JP" altLang="ja-JP" b="1" dirty="0">
                <a:latin typeface="HG丸ｺﾞｼｯｸM-PRO" panose="020F0600000000000000" pitchFamily="50" charset="-128"/>
                <a:ea typeface="HG丸ｺﾞｼｯｸM-PRO" panose="020F0600000000000000" pitchFamily="50" charset="-128"/>
              </a:rPr>
              <a:t>特性や強みなどを知り，障害のある</a:t>
            </a:r>
            <a:r>
              <a:rPr lang="ja-JP" altLang="en-US" b="1" dirty="0">
                <a:latin typeface="HG丸ｺﾞｼｯｸM-PRO" panose="020F0600000000000000" pitchFamily="50" charset="-128"/>
                <a:ea typeface="HG丸ｺﾞｼｯｸM-PRO" panose="020F0600000000000000" pitchFamily="50" charset="-128"/>
              </a:rPr>
              <a:t>人・ない人が共に地域社会で働き続ける</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　　　　　　　　</a:t>
            </a:r>
            <a:r>
              <a:rPr lang="ja-JP" altLang="ja-JP" b="1" dirty="0">
                <a:latin typeface="HG丸ｺﾞｼｯｸM-PRO" panose="020F0600000000000000" pitchFamily="50" charset="-128"/>
                <a:ea typeface="HG丸ｺﾞｼｯｸM-PRO" panose="020F0600000000000000" pitchFamily="50" charset="-128"/>
              </a:rPr>
              <a:t>職場環境</a:t>
            </a:r>
            <a:r>
              <a:rPr lang="ja-JP" altLang="en-US" b="1" dirty="0">
                <a:latin typeface="HG丸ｺﾞｼｯｸM-PRO" panose="020F0600000000000000" pitchFamily="50" charset="-128"/>
                <a:ea typeface="HG丸ｺﾞｼｯｸM-PRO" panose="020F0600000000000000" pitchFamily="50" charset="-128"/>
              </a:rPr>
              <a:t>の</a:t>
            </a:r>
            <a:r>
              <a:rPr lang="ja-JP" altLang="ja-JP" b="1" dirty="0">
                <a:latin typeface="HG丸ｺﾞｼｯｸM-PRO" panose="020F0600000000000000" pitchFamily="50" charset="-128"/>
                <a:ea typeface="HG丸ｺﾞｼｯｸM-PRO" panose="020F0600000000000000" pitchFamily="50" charset="-128"/>
              </a:rPr>
              <a:t>構築</a:t>
            </a:r>
            <a:r>
              <a:rPr lang="ja-JP" altLang="en-US" b="1" dirty="0">
                <a:latin typeface="HG丸ｺﾞｼｯｸM-PRO" panose="020F0600000000000000" pitchFamily="50" charset="-128"/>
                <a:ea typeface="HG丸ｺﾞｼｯｸM-PRO" panose="020F0600000000000000" pitchFamily="50" charset="-128"/>
              </a:rPr>
              <a:t>に向けた，取組を進めるため。</a:t>
            </a:r>
            <a:endParaRPr lang="ja-JP"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（５）</a:t>
            </a:r>
            <a:r>
              <a:rPr lang="ja-JP" altLang="ja-JP" b="1" dirty="0">
                <a:latin typeface="HG丸ｺﾞｼｯｸM-PRO" panose="020F0600000000000000" pitchFamily="50" charset="-128"/>
                <a:ea typeface="HG丸ｺﾞｼｯｸM-PRO" panose="020F0600000000000000" pitchFamily="50" charset="-128"/>
              </a:rPr>
              <a:t>回答</a:t>
            </a:r>
            <a:r>
              <a:rPr lang="ja-JP" altLang="en-US" b="1" dirty="0">
                <a:latin typeface="HG丸ｺﾞｼｯｸM-PRO" panose="020F0600000000000000" pitchFamily="50" charset="-128"/>
                <a:ea typeface="HG丸ｺﾞｼｯｸM-PRO" panose="020F0600000000000000" pitchFamily="50" charset="-128"/>
              </a:rPr>
              <a:t>企業数</a:t>
            </a:r>
            <a:r>
              <a:rPr lang="ja-JP" altLang="ja-JP" b="1" dirty="0">
                <a:latin typeface="HG丸ｺﾞｼｯｸM-PRO" panose="020F0600000000000000" pitchFamily="50" charset="-128"/>
                <a:ea typeface="HG丸ｺﾞｼｯｸM-PRO" panose="020F0600000000000000" pitchFamily="50" charset="-128"/>
              </a:rPr>
              <a:t>：５６社</a:t>
            </a:r>
          </a:p>
        </p:txBody>
      </p:sp>
    </p:spTree>
    <p:extLst>
      <p:ext uri="{BB962C8B-B14F-4D97-AF65-F5344CB8AC3E}">
        <p14:creationId xmlns:p14="http://schemas.microsoft.com/office/powerpoint/2010/main" val="418920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BACBD9D-5FB4-4B36-AAE4-7093EC1464EA}"/>
              </a:ext>
            </a:extLst>
          </p:cNvPr>
          <p:cNvSpPr txBox="1"/>
          <p:nvPr/>
        </p:nvSpPr>
        <p:spPr>
          <a:xfrm>
            <a:off x="687977" y="473446"/>
            <a:ext cx="10816046" cy="461665"/>
          </a:xfrm>
          <a:prstGeom prst="rect">
            <a:avLst/>
          </a:prstGeom>
          <a:noFill/>
        </p:spPr>
        <p:txBody>
          <a:bodyPr wrap="square" rtlCol="0">
            <a:spAutoFit/>
          </a:bodyPr>
          <a:lstStyle/>
          <a:p>
            <a:r>
              <a:rPr kumimoji="1" lang="en-US" altLang="ja-JP" sz="2400" dirty="0"/>
              <a:t>【</a:t>
            </a:r>
            <a:r>
              <a:rPr kumimoji="1" lang="ja-JP" altLang="en-US" sz="2400" dirty="0"/>
              <a:t>回答企業の属性</a:t>
            </a:r>
            <a:r>
              <a:rPr kumimoji="1" lang="en-US" altLang="ja-JP" sz="2400" dirty="0"/>
              <a:t>】</a:t>
            </a:r>
          </a:p>
        </p:txBody>
      </p:sp>
      <p:graphicFrame>
        <p:nvGraphicFramePr>
          <p:cNvPr id="4" name="表 3">
            <a:extLst>
              <a:ext uri="{FF2B5EF4-FFF2-40B4-BE49-F238E27FC236}">
                <a16:creationId xmlns:a16="http://schemas.microsoft.com/office/drawing/2014/main" id="{278094E3-9927-4C62-AF31-4450B52FDA95}"/>
              </a:ext>
            </a:extLst>
          </p:cNvPr>
          <p:cNvGraphicFramePr>
            <a:graphicFrameLocks noGrp="1"/>
          </p:cNvGraphicFramePr>
          <p:nvPr>
            <p:extLst>
              <p:ext uri="{D42A27DB-BD31-4B8C-83A1-F6EECF244321}">
                <p14:modId xmlns:p14="http://schemas.microsoft.com/office/powerpoint/2010/main" val="2741111033"/>
              </p:ext>
            </p:extLst>
          </p:nvPr>
        </p:nvGraphicFramePr>
        <p:xfrm>
          <a:off x="913273" y="1585068"/>
          <a:ext cx="5774910" cy="4092808"/>
        </p:xfrm>
        <a:graphic>
          <a:graphicData uri="http://schemas.openxmlformats.org/drawingml/2006/table">
            <a:tbl>
              <a:tblPr firstRow="1" firstCol="1" bandRow="1">
                <a:tableStyleId>{5C22544A-7EE6-4342-B048-85BDC9FD1C3A}</a:tableStyleId>
              </a:tblPr>
              <a:tblGrid>
                <a:gridCol w="4733743">
                  <a:extLst>
                    <a:ext uri="{9D8B030D-6E8A-4147-A177-3AD203B41FA5}">
                      <a16:colId xmlns:a16="http://schemas.microsoft.com/office/drawing/2014/main" val="1708916702"/>
                    </a:ext>
                  </a:extLst>
                </a:gridCol>
                <a:gridCol w="1041167">
                  <a:extLst>
                    <a:ext uri="{9D8B030D-6E8A-4147-A177-3AD203B41FA5}">
                      <a16:colId xmlns:a16="http://schemas.microsoft.com/office/drawing/2014/main" val="81542089"/>
                    </a:ext>
                  </a:extLst>
                </a:gridCol>
              </a:tblGrid>
              <a:tr h="1023202">
                <a:tc>
                  <a:txBody>
                    <a:bodyPr/>
                    <a:lstStyle/>
                    <a:p>
                      <a:pPr algn="l"/>
                      <a:r>
                        <a:rPr lang="ja-JP" sz="2000" kern="0" dirty="0">
                          <a:effectLst/>
                        </a:rPr>
                        <a:t>大企業</a:t>
                      </a:r>
                      <a:r>
                        <a:rPr lang="ja-JP" sz="1400" kern="0" dirty="0">
                          <a:effectLst/>
                        </a:rPr>
                        <a:t>　</a:t>
                      </a:r>
                      <a:endParaRPr lang="en-US" altLang="ja-JP" sz="1400" kern="0" dirty="0">
                        <a:effectLst/>
                      </a:endParaRPr>
                    </a:p>
                    <a:p>
                      <a:pPr algn="l"/>
                      <a:r>
                        <a:rPr lang="ja-JP" sz="1400" kern="0" dirty="0">
                          <a:effectLst/>
                        </a:rPr>
                        <a:t>（中小企業法で定義の中小企業の規模を超える企業，</a:t>
                      </a:r>
                      <a:endParaRPr lang="en-US" altLang="ja-JP" sz="1400" kern="0" dirty="0">
                        <a:effectLst/>
                      </a:endParaRPr>
                    </a:p>
                    <a:p>
                      <a:pPr algn="l"/>
                      <a:r>
                        <a:rPr lang="ja-JP" sz="1400" kern="0" dirty="0">
                          <a:effectLst/>
                        </a:rPr>
                        <a:t>医療法人，学校法人等）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50000"/>
                      </a:schemeClr>
                    </a:solidFill>
                  </a:tcPr>
                </a:tc>
                <a:tc>
                  <a:txBody>
                    <a:bodyPr/>
                    <a:lstStyle/>
                    <a:p>
                      <a:pPr algn="ctr"/>
                      <a:r>
                        <a:rPr lang="en-US" sz="2400" kern="0" dirty="0">
                          <a:solidFill>
                            <a:schemeClr val="bg1"/>
                          </a:solidFill>
                          <a:effectLst/>
                          <a:latin typeface="游明朝 Demibold" panose="02020600000000000000" pitchFamily="18" charset="-128"/>
                          <a:ea typeface="游明朝 Demibold" panose="02020600000000000000" pitchFamily="18" charset="-128"/>
                        </a:rPr>
                        <a:t>15</a:t>
                      </a:r>
                      <a:endParaRPr lang="ja-JP" sz="20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chemeClr val="accent4">
                        <a:lumMod val="50000"/>
                      </a:schemeClr>
                    </a:solidFill>
                  </a:tcPr>
                </a:tc>
                <a:extLst>
                  <a:ext uri="{0D108BD9-81ED-4DB2-BD59-A6C34878D82A}">
                    <a16:rowId xmlns:a16="http://schemas.microsoft.com/office/drawing/2014/main" val="3174426183"/>
                  </a:ext>
                </a:extLst>
              </a:tr>
              <a:tr h="1023202">
                <a:tc>
                  <a:txBody>
                    <a:bodyPr/>
                    <a:lstStyle/>
                    <a:p>
                      <a:pPr algn="l"/>
                      <a:r>
                        <a:rPr lang="ja-JP" sz="2000" kern="0" dirty="0">
                          <a:effectLst/>
                        </a:rPr>
                        <a:t>中小企業　</a:t>
                      </a:r>
                      <a:endParaRPr lang="en-US" altLang="ja-JP" sz="2000" kern="0" dirty="0">
                        <a:effectLst/>
                      </a:endParaRPr>
                    </a:p>
                    <a:p>
                      <a:pPr algn="l"/>
                      <a:r>
                        <a:rPr lang="ja-JP" sz="1400" kern="0" dirty="0">
                          <a:effectLst/>
                        </a:rPr>
                        <a:t>（中小企業法で定義の中小企業及び同等規模の医療法人，学校法人等）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75000"/>
                      </a:schemeClr>
                    </a:solidFill>
                  </a:tcPr>
                </a:tc>
                <a:tc>
                  <a:txBody>
                    <a:bodyPr/>
                    <a:lstStyle/>
                    <a:p>
                      <a:pPr algn="ctr"/>
                      <a:r>
                        <a:rPr lang="en-US" altLang="ja-JP" sz="2400" kern="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rPr>
                        <a:t>37</a:t>
                      </a:r>
                      <a:endParaRPr lang="ja-JP" sz="20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chemeClr val="accent4">
                        <a:lumMod val="75000"/>
                      </a:schemeClr>
                    </a:solidFill>
                  </a:tcPr>
                </a:tc>
                <a:extLst>
                  <a:ext uri="{0D108BD9-81ED-4DB2-BD59-A6C34878D82A}">
                    <a16:rowId xmlns:a16="http://schemas.microsoft.com/office/drawing/2014/main" val="3256945602"/>
                  </a:ext>
                </a:extLst>
              </a:tr>
              <a:tr h="1023202">
                <a:tc>
                  <a:txBody>
                    <a:bodyPr/>
                    <a:lstStyle/>
                    <a:p>
                      <a:pPr algn="l"/>
                      <a:r>
                        <a:rPr lang="ja-JP" sz="2000" kern="0" dirty="0">
                          <a:solidFill>
                            <a:schemeClr val="accent5">
                              <a:lumMod val="50000"/>
                            </a:schemeClr>
                          </a:solidFill>
                          <a:effectLst/>
                        </a:rPr>
                        <a:t>個人事業主 </a:t>
                      </a:r>
                      <a:endParaRPr lang="ja-JP" sz="1800" kern="100" dirty="0">
                        <a:solidFill>
                          <a:schemeClr val="accent5">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60000"/>
                        <a:lumOff val="40000"/>
                      </a:schemeClr>
                    </a:solidFill>
                  </a:tcPr>
                </a:tc>
                <a:tc>
                  <a:txBody>
                    <a:bodyPr/>
                    <a:lstStyle/>
                    <a:p>
                      <a:pPr algn="ctr"/>
                      <a:r>
                        <a:rPr lang="en-US" sz="2400" kern="0" dirty="0">
                          <a:solidFill>
                            <a:schemeClr val="accent5">
                              <a:lumMod val="50000"/>
                            </a:schemeClr>
                          </a:solidFill>
                          <a:effectLst/>
                          <a:latin typeface="游明朝 Demibold" panose="02020600000000000000" pitchFamily="18" charset="-128"/>
                          <a:ea typeface="游明朝 Demibold" panose="02020600000000000000" pitchFamily="18" charset="-128"/>
                        </a:rPr>
                        <a:t>2</a:t>
                      </a:r>
                      <a:endParaRPr lang="ja-JP" sz="2000" kern="100" dirty="0">
                        <a:solidFill>
                          <a:schemeClr val="accent5">
                            <a:lumMod val="50000"/>
                          </a:schemeClr>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chemeClr val="accent4">
                        <a:lumMod val="60000"/>
                        <a:lumOff val="40000"/>
                      </a:schemeClr>
                    </a:solidFill>
                  </a:tcPr>
                </a:tc>
                <a:extLst>
                  <a:ext uri="{0D108BD9-81ED-4DB2-BD59-A6C34878D82A}">
                    <a16:rowId xmlns:a16="http://schemas.microsoft.com/office/drawing/2014/main" val="972942744"/>
                  </a:ext>
                </a:extLst>
              </a:tr>
              <a:tr h="1023202">
                <a:tc>
                  <a:txBody>
                    <a:bodyPr/>
                    <a:lstStyle/>
                    <a:p>
                      <a:pPr algn="l"/>
                      <a:r>
                        <a:rPr lang="ja-JP" sz="2000" kern="0" dirty="0">
                          <a:solidFill>
                            <a:schemeClr val="accent5">
                              <a:lumMod val="50000"/>
                            </a:schemeClr>
                          </a:solidFill>
                          <a:effectLst/>
                        </a:rPr>
                        <a:t>その他</a:t>
                      </a:r>
                      <a:endParaRPr lang="ja-JP" sz="1800" kern="100" dirty="0">
                        <a:solidFill>
                          <a:schemeClr val="accent5">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20000"/>
                        <a:lumOff val="80000"/>
                      </a:schemeClr>
                    </a:solidFill>
                  </a:tcPr>
                </a:tc>
                <a:tc>
                  <a:txBody>
                    <a:bodyPr/>
                    <a:lstStyle/>
                    <a:p>
                      <a:pPr algn="ctr"/>
                      <a:r>
                        <a:rPr lang="en-US" sz="2400" kern="0" dirty="0">
                          <a:solidFill>
                            <a:schemeClr val="accent5">
                              <a:lumMod val="50000"/>
                            </a:schemeClr>
                          </a:solidFill>
                          <a:effectLst/>
                          <a:latin typeface="游明朝 Demibold" panose="02020600000000000000" pitchFamily="18" charset="-128"/>
                          <a:ea typeface="游明朝 Demibold" panose="02020600000000000000" pitchFamily="18" charset="-128"/>
                        </a:rPr>
                        <a:t>2</a:t>
                      </a:r>
                      <a:endParaRPr lang="ja-JP" sz="2000" kern="100" dirty="0">
                        <a:solidFill>
                          <a:schemeClr val="accent5">
                            <a:lumMod val="50000"/>
                          </a:schemeClr>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chemeClr val="accent4">
                        <a:lumMod val="20000"/>
                        <a:lumOff val="80000"/>
                      </a:schemeClr>
                    </a:solidFill>
                  </a:tcPr>
                </a:tc>
                <a:extLst>
                  <a:ext uri="{0D108BD9-81ED-4DB2-BD59-A6C34878D82A}">
                    <a16:rowId xmlns:a16="http://schemas.microsoft.com/office/drawing/2014/main" val="1705023908"/>
                  </a:ext>
                </a:extLst>
              </a:tr>
            </a:tbl>
          </a:graphicData>
        </a:graphic>
      </p:graphicFrame>
      <p:sp>
        <p:nvSpPr>
          <p:cNvPr id="5" name="テキスト ボックス 4">
            <a:extLst>
              <a:ext uri="{FF2B5EF4-FFF2-40B4-BE49-F238E27FC236}">
                <a16:creationId xmlns:a16="http://schemas.microsoft.com/office/drawing/2014/main" id="{36D79441-635A-48B2-A960-9252CBDF9064}"/>
              </a:ext>
            </a:extLst>
          </p:cNvPr>
          <p:cNvSpPr txBox="1"/>
          <p:nvPr/>
        </p:nvSpPr>
        <p:spPr>
          <a:xfrm>
            <a:off x="887148" y="1105596"/>
            <a:ext cx="4585063" cy="369332"/>
          </a:xfrm>
          <a:prstGeom prst="rect">
            <a:avLst/>
          </a:prstGeom>
          <a:noFill/>
        </p:spPr>
        <p:txBody>
          <a:bodyPr wrap="square" rtlCol="0">
            <a:spAutoFit/>
          </a:bodyPr>
          <a:lstStyle/>
          <a:p>
            <a:r>
              <a:rPr kumimoji="1" lang="ja-JP" altLang="en-US" dirty="0"/>
              <a:t>事業所の規模について</a:t>
            </a:r>
            <a:endParaRPr kumimoji="1" lang="en-US" altLang="ja-JP" dirty="0"/>
          </a:p>
        </p:txBody>
      </p:sp>
      <p:graphicFrame>
        <p:nvGraphicFramePr>
          <p:cNvPr id="6" name="グラフ 5">
            <a:extLst>
              <a:ext uri="{FF2B5EF4-FFF2-40B4-BE49-F238E27FC236}">
                <a16:creationId xmlns:a16="http://schemas.microsoft.com/office/drawing/2014/main" id="{2A97A4DD-D142-459F-BB2D-7D680142BE8F}"/>
              </a:ext>
            </a:extLst>
          </p:cNvPr>
          <p:cNvGraphicFramePr/>
          <p:nvPr>
            <p:extLst>
              <p:ext uri="{D42A27DB-BD31-4B8C-83A1-F6EECF244321}">
                <p14:modId xmlns:p14="http://schemas.microsoft.com/office/powerpoint/2010/main" val="2132105424"/>
              </p:ext>
            </p:extLst>
          </p:nvPr>
        </p:nvGraphicFramePr>
        <p:xfrm>
          <a:off x="6621740" y="1364788"/>
          <a:ext cx="5422214" cy="43130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119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BACBD9D-5FB4-4B36-AAE4-7093EC1464EA}"/>
              </a:ext>
            </a:extLst>
          </p:cNvPr>
          <p:cNvSpPr txBox="1"/>
          <p:nvPr/>
        </p:nvSpPr>
        <p:spPr>
          <a:xfrm>
            <a:off x="687977" y="473446"/>
            <a:ext cx="10816046" cy="461665"/>
          </a:xfrm>
          <a:prstGeom prst="rect">
            <a:avLst/>
          </a:prstGeom>
          <a:noFill/>
        </p:spPr>
        <p:txBody>
          <a:bodyPr wrap="square" rtlCol="0">
            <a:spAutoFit/>
          </a:bodyPr>
          <a:lstStyle/>
          <a:p>
            <a:r>
              <a:rPr kumimoji="1" lang="en-US" altLang="ja-JP" sz="2400" dirty="0"/>
              <a:t>【</a:t>
            </a:r>
            <a:r>
              <a:rPr kumimoji="1" lang="ja-JP" altLang="en-US" sz="2400" dirty="0"/>
              <a:t>回答企業の属性</a:t>
            </a:r>
            <a:r>
              <a:rPr kumimoji="1" lang="en-US" altLang="ja-JP" sz="2400" dirty="0"/>
              <a:t>】</a:t>
            </a:r>
          </a:p>
        </p:txBody>
      </p:sp>
      <p:sp>
        <p:nvSpPr>
          <p:cNvPr id="5" name="テキスト ボックス 4">
            <a:extLst>
              <a:ext uri="{FF2B5EF4-FFF2-40B4-BE49-F238E27FC236}">
                <a16:creationId xmlns:a16="http://schemas.microsoft.com/office/drawing/2014/main" id="{36D79441-635A-48B2-A960-9252CBDF9064}"/>
              </a:ext>
            </a:extLst>
          </p:cNvPr>
          <p:cNvSpPr txBox="1"/>
          <p:nvPr/>
        </p:nvSpPr>
        <p:spPr>
          <a:xfrm>
            <a:off x="887148" y="1105596"/>
            <a:ext cx="4585063" cy="369332"/>
          </a:xfrm>
          <a:prstGeom prst="rect">
            <a:avLst/>
          </a:prstGeom>
          <a:noFill/>
        </p:spPr>
        <p:txBody>
          <a:bodyPr wrap="square" rtlCol="0">
            <a:spAutoFit/>
          </a:bodyPr>
          <a:lstStyle/>
          <a:p>
            <a:r>
              <a:rPr kumimoji="1" lang="ja-JP" altLang="en-US" dirty="0"/>
              <a:t>事業形態について　</a:t>
            </a:r>
            <a:endParaRPr kumimoji="1" lang="en-US" altLang="ja-JP" dirty="0"/>
          </a:p>
        </p:txBody>
      </p:sp>
      <p:graphicFrame>
        <p:nvGraphicFramePr>
          <p:cNvPr id="3" name="表 2">
            <a:extLst>
              <a:ext uri="{FF2B5EF4-FFF2-40B4-BE49-F238E27FC236}">
                <a16:creationId xmlns:a16="http://schemas.microsoft.com/office/drawing/2014/main" id="{EBF3B39B-D605-4E1C-9600-9D6F8FC9AD8A}"/>
              </a:ext>
            </a:extLst>
          </p:cNvPr>
          <p:cNvGraphicFramePr>
            <a:graphicFrameLocks noGrp="1"/>
          </p:cNvGraphicFramePr>
          <p:nvPr>
            <p:extLst>
              <p:ext uri="{D42A27DB-BD31-4B8C-83A1-F6EECF244321}">
                <p14:modId xmlns:p14="http://schemas.microsoft.com/office/powerpoint/2010/main" val="2186346836"/>
              </p:ext>
            </p:extLst>
          </p:nvPr>
        </p:nvGraphicFramePr>
        <p:xfrm>
          <a:off x="887148" y="1474928"/>
          <a:ext cx="4769069" cy="4519886"/>
        </p:xfrm>
        <a:graphic>
          <a:graphicData uri="http://schemas.openxmlformats.org/drawingml/2006/table">
            <a:tbl>
              <a:tblPr firstRow="1" firstCol="1" bandRow="1">
                <a:tableStyleId>{5C22544A-7EE6-4342-B048-85BDC9FD1C3A}</a:tableStyleId>
              </a:tblPr>
              <a:tblGrid>
                <a:gridCol w="3494331">
                  <a:extLst>
                    <a:ext uri="{9D8B030D-6E8A-4147-A177-3AD203B41FA5}">
                      <a16:colId xmlns:a16="http://schemas.microsoft.com/office/drawing/2014/main" val="1951805748"/>
                    </a:ext>
                  </a:extLst>
                </a:gridCol>
                <a:gridCol w="1274738">
                  <a:extLst>
                    <a:ext uri="{9D8B030D-6E8A-4147-A177-3AD203B41FA5}">
                      <a16:colId xmlns:a16="http://schemas.microsoft.com/office/drawing/2014/main" val="3278713632"/>
                    </a:ext>
                  </a:extLst>
                </a:gridCol>
              </a:tblGrid>
              <a:tr h="353872">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株式会社</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altLang="ja-JP" sz="2000" kern="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rPr>
                        <a:t>44</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167812424"/>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学校法人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4</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2366043347"/>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一般社団法人／一般財団法人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2</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3258043177"/>
                  </a:ext>
                </a:extLst>
              </a:tr>
              <a:tr h="407402">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個人事業主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2</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936356711"/>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有限会社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1</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1385891329"/>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特定非営利活動法人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1</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1488762216"/>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社会福祉法人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1</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2031600386"/>
                  </a:ext>
                </a:extLst>
              </a:tr>
              <a:tr h="407402">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組合</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1</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377854959"/>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合同会社／合資会社／合名会社</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0</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723309043"/>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公益財団法人／公益社団法人</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0</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224753746"/>
                  </a:ext>
                </a:extLst>
              </a:tr>
              <a:tr h="367976">
                <a:tc>
                  <a:txBody>
                    <a:bodyPr/>
                    <a:lstStyle/>
                    <a:p>
                      <a:pPr algn="l"/>
                      <a:r>
                        <a:rPr lang="ja-JP" sz="1800" kern="0" dirty="0">
                          <a:solidFill>
                            <a:schemeClr val="bg1"/>
                          </a:solidFill>
                          <a:effectLst/>
                          <a:latin typeface="游明朝 Demibold" panose="02020600000000000000" pitchFamily="18" charset="-128"/>
                          <a:ea typeface="游明朝 Demibold" panose="02020600000000000000" pitchFamily="18" charset="-128"/>
                        </a:rPr>
                        <a:t>医療法人 </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0</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909137881"/>
                  </a:ext>
                </a:extLst>
              </a:tr>
              <a:tr h="407402">
                <a:tc>
                  <a:txBody>
                    <a:bodyPr/>
                    <a:lstStyle/>
                    <a:p>
                      <a:pPr algn="l"/>
                      <a:r>
                        <a:rPr lang="ja-JP" sz="1600" kern="0" dirty="0">
                          <a:solidFill>
                            <a:schemeClr val="bg1"/>
                          </a:solidFill>
                          <a:effectLst/>
                          <a:latin typeface="游明朝 Demibold" panose="02020600000000000000" pitchFamily="18" charset="-128"/>
                          <a:ea typeface="游明朝 Demibold" panose="02020600000000000000" pitchFamily="18" charset="-128"/>
                        </a:rPr>
                        <a:t>上記のいずれかで且つ特例子会社 </a:t>
                      </a:r>
                      <a:endParaRPr lang="ja-JP" sz="16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tc>
                  <a:txBody>
                    <a:bodyPr/>
                    <a:lstStyle/>
                    <a:p>
                      <a:pPr algn="ctr"/>
                      <a:r>
                        <a:rPr lang="en-US" sz="2000" kern="0" dirty="0">
                          <a:solidFill>
                            <a:schemeClr val="bg1"/>
                          </a:solidFill>
                          <a:effectLst/>
                          <a:latin typeface="游明朝 Demibold" panose="02020600000000000000" pitchFamily="18" charset="-128"/>
                          <a:ea typeface="游明朝 Demibold" panose="02020600000000000000" pitchFamily="18" charset="-128"/>
                        </a:rPr>
                        <a:t>0</a:t>
                      </a:r>
                      <a:endParaRPr lang="ja-JP" sz="1800" kern="100" dirty="0">
                        <a:solidFill>
                          <a:schemeClr val="bg1"/>
                        </a:solidFill>
                        <a:effectLst/>
                        <a:latin typeface="游明朝 Demibold" panose="02020600000000000000" pitchFamily="18" charset="-128"/>
                        <a:ea typeface="游明朝 Demibold" panose="02020600000000000000" pitchFamily="18" charset="-128"/>
                        <a:cs typeface="Times New Roman" panose="02020603050405020304" pitchFamily="18" charset="0"/>
                      </a:endParaRPr>
                    </a:p>
                  </a:txBody>
                  <a:tcPr marL="62865" marR="62865" marT="0" marB="0" anchor="ctr">
                    <a:solidFill>
                      <a:srgbClr val="002060"/>
                    </a:solidFill>
                  </a:tcPr>
                </a:tc>
                <a:extLst>
                  <a:ext uri="{0D108BD9-81ED-4DB2-BD59-A6C34878D82A}">
                    <a16:rowId xmlns:a16="http://schemas.microsoft.com/office/drawing/2014/main" val="2083944138"/>
                  </a:ext>
                </a:extLst>
              </a:tr>
            </a:tbl>
          </a:graphicData>
        </a:graphic>
      </p:graphicFrame>
      <p:graphicFrame>
        <p:nvGraphicFramePr>
          <p:cNvPr id="8" name="グラフ 7">
            <a:extLst>
              <a:ext uri="{FF2B5EF4-FFF2-40B4-BE49-F238E27FC236}">
                <a16:creationId xmlns:a16="http://schemas.microsoft.com/office/drawing/2014/main" id="{AC103F00-D40D-4866-82E0-8CA90F8C0957}"/>
              </a:ext>
            </a:extLst>
          </p:cNvPr>
          <p:cNvGraphicFramePr>
            <a:graphicFrameLocks/>
          </p:cNvGraphicFramePr>
          <p:nvPr>
            <p:extLst>
              <p:ext uri="{D42A27DB-BD31-4B8C-83A1-F6EECF244321}">
                <p14:modId xmlns:p14="http://schemas.microsoft.com/office/powerpoint/2010/main" val="1267111607"/>
              </p:ext>
            </p:extLst>
          </p:nvPr>
        </p:nvGraphicFramePr>
        <p:xfrm>
          <a:off x="5656217" y="265318"/>
          <a:ext cx="6374674" cy="6327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9471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BACBD9D-5FB4-4B36-AAE4-7093EC1464EA}"/>
              </a:ext>
            </a:extLst>
          </p:cNvPr>
          <p:cNvSpPr txBox="1"/>
          <p:nvPr/>
        </p:nvSpPr>
        <p:spPr>
          <a:xfrm>
            <a:off x="687977" y="457199"/>
            <a:ext cx="10816046" cy="461665"/>
          </a:xfrm>
          <a:prstGeom prst="rect">
            <a:avLst/>
          </a:prstGeom>
          <a:noFill/>
        </p:spPr>
        <p:txBody>
          <a:bodyPr wrap="square" rtlCol="0">
            <a:spAutoFit/>
          </a:bodyPr>
          <a:lstStyle/>
          <a:p>
            <a:r>
              <a:rPr kumimoji="1" lang="en-US" altLang="ja-JP" sz="2400" dirty="0"/>
              <a:t>【</a:t>
            </a:r>
            <a:r>
              <a:rPr kumimoji="1" lang="ja-JP" altLang="en-US" sz="2400" dirty="0"/>
              <a:t>回答企業の属性</a:t>
            </a:r>
            <a:r>
              <a:rPr kumimoji="1" lang="en-US" altLang="ja-JP" sz="2400" dirty="0"/>
              <a:t>】</a:t>
            </a:r>
          </a:p>
        </p:txBody>
      </p:sp>
      <p:sp>
        <p:nvSpPr>
          <p:cNvPr id="5" name="テキスト ボックス 4">
            <a:extLst>
              <a:ext uri="{FF2B5EF4-FFF2-40B4-BE49-F238E27FC236}">
                <a16:creationId xmlns:a16="http://schemas.microsoft.com/office/drawing/2014/main" id="{36D79441-635A-48B2-A960-9252CBDF9064}"/>
              </a:ext>
            </a:extLst>
          </p:cNvPr>
          <p:cNvSpPr txBox="1"/>
          <p:nvPr/>
        </p:nvSpPr>
        <p:spPr>
          <a:xfrm>
            <a:off x="861023" y="852767"/>
            <a:ext cx="5234977" cy="369332"/>
          </a:xfrm>
          <a:prstGeom prst="rect">
            <a:avLst/>
          </a:prstGeom>
          <a:noFill/>
        </p:spPr>
        <p:txBody>
          <a:bodyPr wrap="square" rtlCol="0">
            <a:spAutoFit/>
          </a:bodyPr>
          <a:lstStyle/>
          <a:p>
            <a:r>
              <a:rPr kumimoji="1" lang="ja-JP" altLang="en-US" dirty="0"/>
              <a:t>業種について　</a:t>
            </a:r>
            <a:r>
              <a:rPr kumimoji="1" lang="en-US" altLang="ja-JP" dirty="0"/>
              <a:t>※ </a:t>
            </a:r>
            <a:r>
              <a:rPr kumimoji="1" lang="ja-JP" altLang="en-US" dirty="0"/>
              <a:t>複数業種の地域企業含む　</a:t>
            </a:r>
            <a:endParaRPr kumimoji="1" lang="en-US" altLang="ja-JP" dirty="0"/>
          </a:p>
        </p:txBody>
      </p:sp>
      <p:sp>
        <p:nvSpPr>
          <p:cNvPr id="6" name="テキスト ボックス 5">
            <a:extLst>
              <a:ext uri="{FF2B5EF4-FFF2-40B4-BE49-F238E27FC236}">
                <a16:creationId xmlns:a16="http://schemas.microsoft.com/office/drawing/2014/main" id="{5B8438D2-4250-44A5-9E28-302CCA27DB87}"/>
              </a:ext>
            </a:extLst>
          </p:cNvPr>
          <p:cNvSpPr txBox="1"/>
          <p:nvPr/>
        </p:nvSpPr>
        <p:spPr>
          <a:xfrm>
            <a:off x="3801291" y="300446"/>
            <a:ext cx="7702732" cy="646331"/>
          </a:xfrm>
          <a:prstGeom prst="rect">
            <a:avLst/>
          </a:prstGeom>
          <a:noFill/>
        </p:spPr>
        <p:txBody>
          <a:bodyPr wrap="square" rtlCol="0">
            <a:spAutoFit/>
          </a:bodyPr>
          <a:lstStyle/>
          <a:p>
            <a:r>
              <a:rPr kumimoji="1" lang="ja-JP" altLang="en-US" dirty="0">
                <a:latin typeface="游ゴシック" panose="020B0400000000000000" pitchFamily="50" charset="-128"/>
                <a:ea typeface="游ゴシック" panose="020B0400000000000000" pitchFamily="50" charset="-128"/>
              </a:rPr>
              <a:t>製造業全体で</a:t>
            </a:r>
            <a:r>
              <a:rPr kumimoji="1" lang="en-US" altLang="ja-JP" dirty="0">
                <a:latin typeface="游ゴシック" panose="020B0400000000000000" pitchFamily="50" charset="-128"/>
                <a:ea typeface="游ゴシック" panose="020B0400000000000000" pitchFamily="50" charset="-128"/>
              </a:rPr>
              <a:t>27</a:t>
            </a:r>
            <a:r>
              <a:rPr kumimoji="1" lang="ja-JP" altLang="en-US" dirty="0">
                <a:latin typeface="游ゴシック" panose="020B0400000000000000" pitchFamily="50" charset="-128"/>
                <a:ea typeface="游ゴシック" panose="020B0400000000000000" pitchFamily="50" charset="-128"/>
              </a:rPr>
              <a:t>社，卸売・小売業が８社，飲食店・宿泊業，医療・福祉，教育・学習支援業が各４社，次いで建設業２社の順に多かった。</a:t>
            </a:r>
          </a:p>
        </p:txBody>
      </p:sp>
      <p:graphicFrame>
        <p:nvGraphicFramePr>
          <p:cNvPr id="4" name="表 3">
            <a:extLst>
              <a:ext uri="{FF2B5EF4-FFF2-40B4-BE49-F238E27FC236}">
                <a16:creationId xmlns:a16="http://schemas.microsoft.com/office/drawing/2014/main" id="{EC958C1E-8D92-4BB1-8B05-442F7F335D78}"/>
              </a:ext>
            </a:extLst>
          </p:cNvPr>
          <p:cNvGraphicFramePr>
            <a:graphicFrameLocks noGrp="1"/>
          </p:cNvGraphicFramePr>
          <p:nvPr>
            <p:extLst>
              <p:ext uri="{D42A27DB-BD31-4B8C-83A1-F6EECF244321}">
                <p14:modId xmlns:p14="http://schemas.microsoft.com/office/powerpoint/2010/main" val="715064940"/>
              </p:ext>
            </p:extLst>
          </p:nvPr>
        </p:nvGraphicFramePr>
        <p:xfrm>
          <a:off x="954858" y="1222099"/>
          <a:ext cx="3159941" cy="5178705"/>
        </p:xfrm>
        <a:graphic>
          <a:graphicData uri="http://schemas.openxmlformats.org/drawingml/2006/table">
            <a:tbl>
              <a:tblPr>
                <a:tableStyleId>{5C22544A-7EE6-4342-B048-85BDC9FD1C3A}</a:tableStyleId>
              </a:tblPr>
              <a:tblGrid>
                <a:gridCol w="2594729">
                  <a:extLst>
                    <a:ext uri="{9D8B030D-6E8A-4147-A177-3AD203B41FA5}">
                      <a16:colId xmlns:a16="http://schemas.microsoft.com/office/drawing/2014/main" val="3945976582"/>
                    </a:ext>
                  </a:extLst>
                </a:gridCol>
                <a:gridCol w="565212">
                  <a:extLst>
                    <a:ext uri="{9D8B030D-6E8A-4147-A177-3AD203B41FA5}">
                      <a16:colId xmlns:a16="http://schemas.microsoft.com/office/drawing/2014/main" val="3322571429"/>
                    </a:ext>
                  </a:extLst>
                </a:gridCol>
              </a:tblGrid>
              <a:tr h="331528">
                <a:tc>
                  <a:txBody>
                    <a:bodyPr/>
                    <a:lstStyle/>
                    <a:p>
                      <a:pPr algn="l" fontAlgn="ctr"/>
                      <a:r>
                        <a:rPr lang="zh-TW" altLang="en-US" sz="1400" b="1" u="none" strike="noStrike" dirty="0">
                          <a:solidFill>
                            <a:schemeClr val="bg1"/>
                          </a:solidFill>
                          <a:effectLst/>
                          <a:latin typeface="游ゴシック" panose="020B0400000000000000" pitchFamily="50" charset="-128"/>
                          <a:ea typeface="游ゴシック" panose="020B0400000000000000" pitchFamily="50" charset="-128"/>
                        </a:rPr>
                        <a:t>製造業</a:t>
                      </a:r>
                      <a:r>
                        <a:rPr lang="zh-TW" altLang="en-US" sz="1050" b="1" u="none" strike="noStrike" dirty="0">
                          <a:solidFill>
                            <a:schemeClr val="bg1"/>
                          </a:solidFill>
                          <a:effectLst/>
                          <a:latin typeface="游ゴシック" panose="020B0400000000000000" pitchFamily="50" charset="-128"/>
                          <a:ea typeface="游ゴシック" panose="020B0400000000000000" pitchFamily="50" charset="-128"/>
                        </a:rPr>
                        <a:t>（</a:t>
                      </a:r>
                      <a:r>
                        <a:rPr lang="ja-JP" altLang="en-US" sz="1050" b="1" u="none" strike="noStrike" dirty="0">
                          <a:solidFill>
                            <a:schemeClr val="bg1"/>
                          </a:solidFill>
                          <a:effectLst/>
                          <a:latin typeface="游ゴシック" panose="020B0400000000000000" pitchFamily="50" charset="-128"/>
                          <a:ea typeface="游ゴシック" panose="020B0400000000000000" pitchFamily="50" charset="-128"/>
                        </a:rPr>
                        <a:t>電子・機械・繊維・食品</a:t>
                      </a:r>
                      <a:r>
                        <a:rPr lang="zh-TW" altLang="en-US" sz="1050" b="1" u="none" strike="noStrike" dirty="0">
                          <a:solidFill>
                            <a:schemeClr val="bg1"/>
                          </a:solidFill>
                          <a:effectLst/>
                          <a:latin typeface="游ゴシック" panose="020B0400000000000000" pitchFamily="50" charset="-128"/>
                          <a:ea typeface="游ゴシック" panose="020B0400000000000000" pitchFamily="50" charset="-128"/>
                        </a:rPr>
                        <a:t>以外）</a:t>
                      </a:r>
                      <a:endParaRPr lang="zh-TW"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15</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extLst>
                  <a:ext uri="{0D108BD9-81ED-4DB2-BD59-A6C34878D82A}">
                    <a16:rowId xmlns:a16="http://schemas.microsoft.com/office/drawing/2014/main" val="925037264"/>
                  </a:ext>
                </a:extLst>
              </a:tr>
              <a:tr h="331528">
                <a:tc>
                  <a:txBody>
                    <a:bodyPr/>
                    <a:lstStyle/>
                    <a:p>
                      <a:pPr algn="l" fontAlgn="ctr"/>
                      <a:r>
                        <a:rPr lang="ja-JP" altLang="en-US" sz="1400" b="1" u="none" strike="noStrike">
                          <a:solidFill>
                            <a:schemeClr val="bg1"/>
                          </a:solidFill>
                          <a:effectLst/>
                          <a:latin typeface="游ゴシック" panose="020B0400000000000000" pitchFamily="50" charset="-128"/>
                          <a:ea typeface="游ゴシック" panose="020B0400000000000000" pitchFamily="50" charset="-128"/>
                        </a:rPr>
                        <a:t>製造業（電子・機械）</a:t>
                      </a:r>
                      <a:endParaRPr lang="ja-JP" altLang="en-US" sz="1400" b="1" i="0" u="none" strike="noStrike">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10</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extLst>
                  <a:ext uri="{0D108BD9-81ED-4DB2-BD59-A6C34878D82A}">
                    <a16:rowId xmlns:a16="http://schemas.microsoft.com/office/drawing/2014/main" val="2175280562"/>
                  </a:ext>
                </a:extLst>
              </a:tr>
              <a:tr h="331528">
                <a:tc>
                  <a:txBody>
                    <a:bodyPr/>
                    <a:lstStyle/>
                    <a:p>
                      <a:pPr algn="l" fontAlgn="ctr"/>
                      <a:r>
                        <a:rPr lang="ja-JP" altLang="en-US" sz="1400" b="1" u="none" strike="noStrike" dirty="0">
                          <a:effectLst/>
                          <a:latin typeface="游ゴシック" panose="020B0400000000000000" pitchFamily="50" charset="-128"/>
                          <a:ea typeface="游ゴシック" panose="020B0400000000000000" pitchFamily="50" charset="-128"/>
                        </a:rPr>
                        <a:t>卸売・小売業 </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2">
                        <a:lumMod val="60000"/>
                        <a:lumOff val="40000"/>
                      </a:schemeClr>
                    </a:solidFill>
                  </a:tcPr>
                </a:tc>
                <a:tc>
                  <a:txBody>
                    <a:bodyPr/>
                    <a:lstStyle/>
                    <a:p>
                      <a:pPr algn="r" fontAlgn="ctr"/>
                      <a:r>
                        <a:rPr lang="en-US" altLang="ja-JP" sz="1400" b="1" u="none" strike="noStrike" dirty="0">
                          <a:effectLst/>
                          <a:latin typeface="游ゴシック" panose="020B0400000000000000" pitchFamily="50" charset="-128"/>
                          <a:ea typeface="游ゴシック" panose="020B0400000000000000" pitchFamily="50" charset="-128"/>
                        </a:rPr>
                        <a:t>8</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2">
                        <a:lumMod val="60000"/>
                        <a:lumOff val="40000"/>
                      </a:schemeClr>
                    </a:solidFill>
                  </a:tcPr>
                </a:tc>
                <a:extLst>
                  <a:ext uri="{0D108BD9-81ED-4DB2-BD59-A6C34878D82A}">
                    <a16:rowId xmlns:a16="http://schemas.microsoft.com/office/drawing/2014/main" val="290431919"/>
                  </a:ext>
                </a:extLst>
              </a:tr>
              <a:tr h="331528">
                <a:tc>
                  <a:txBody>
                    <a:bodyPr/>
                    <a:lstStyle/>
                    <a:p>
                      <a:pPr algn="l" fontAlgn="ctr"/>
                      <a:r>
                        <a:rPr lang="ja-JP" altLang="en-US" sz="1400" b="1" u="none" strike="noStrike" dirty="0">
                          <a:effectLst/>
                          <a:latin typeface="游ゴシック" panose="020B0400000000000000" pitchFamily="50" charset="-128"/>
                          <a:ea typeface="游ゴシック" panose="020B0400000000000000" pitchFamily="50" charset="-128"/>
                        </a:rPr>
                        <a:t>飲食店・宿泊業</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FFFF66"/>
                    </a:solidFill>
                  </a:tcPr>
                </a:tc>
                <a:tc>
                  <a:txBody>
                    <a:bodyPr/>
                    <a:lstStyle/>
                    <a:p>
                      <a:pPr algn="r" fontAlgn="ctr"/>
                      <a:r>
                        <a:rPr lang="en-US" altLang="ja-JP" sz="1400" b="1" u="none" strike="noStrike" dirty="0">
                          <a:effectLst/>
                          <a:latin typeface="游ゴシック" panose="020B0400000000000000" pitchFamily="50" charset="-128"/>
                          <a:ea typeface="游ゴシック" panose="020B0400000000000000" pitchFamily="50" charset="-128"/>
                        </a:rPr>
                        <a:t>4</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FFFF66"/>
                    </a:solidFill>
                  </a:tcPr>
                </a:tc>
                <a:extLst>
                  <a:ext uri="{0D108BD9-81ED-4DB2-BD59-A6C34878D82A}">
                    <a16:rowId xmlns:a16="http://schemas.microsoft.com/office/drawing/2014/main" val="3698175789"/>
                  </a:ext>
                </a:extLst>
              </a:tr>
              <a:tr h="331528">
                <a:tc>
                  <a:txBody>
                    <a:bodyPr/>
                    <a:lstStyle/>
                    <a:p>
                      <a:pPr algn="l" fontAlgn="ctr"/>
                      <a:r>
                        <a:rPr lang="ja-JP" altLang="en-US" sz="1400" b="1" u="none" strike="noStrike" dirty="0">
                          <a:effectLst/>
                          <a:latin typeface="游ゴシック" panose="020B0400000000000000" pitchFamily="50" charset="-128"/>
                          <a:ea typeface="游ゴシック" panose="020B0400000000000000" pitchFamily="50" charset="-128"/>
                        </a:rPr>
                        <a:t>医療・福祉</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66FFFF"/>
                    </a:solidFill>
                  </a:tcPr>
                </a:tc>
                <a:tc>
                  <a:txBody>
                    <a:bodyPr/>
                    <a:lstStyle/>
                    <a:p>
                      <a:pPr algn="r" fontAlgn="ctr"/>
                      <a:r>
                        <a:rPr lang="en-US" altLang="ja-JP" sz="1400" b="1" u="none" strike="noStrike" dirty="0">
                          <a:effectLst/>
                          <a:latin typeface="游ゴシック" panose="020B0400000000000000" pitchFamily="50" charset="-128"/>
                          <a:ea typeface="游ゴシック" panose="020B0400000000000000" pitchFamily="50" charset="-128"/>
                        </a:rPr>
                        <a:t>4</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66FFFF"/>
                    </a:solidFill>
                  </a:tcPr>
                </a:tc>
                <a:extLst>
                  <a:ext uri="{0D108BD9-81ED-4DB2-BD59-A6C34878D82A}">
                    <a16:rowId xmlns:a16="http://schemas.microsoft.com/office/drawing/2014/main" val="2997606965"/>
                  </a:ext>
                </a:extLst>
              </a:tr>
              <a:tr h="331528">
                <a:tc>
                  <a:txBody>
                    <a:bodyPr/>
                    <a:lstStyle/>
                    <a:p>
                      <a:pPr algn="l" fontAlgn="ctr"/>
                      <a:r>
                        <a:rPr lang="ja-JP" altLang="en-US" sz="1400" b="1" u="none" strike="noStrike" dirty="0">
                          <a:effectLst/>
                          <a:latin typeface="游ゴシック" panose="020B0400000000000000" pitchFamily="50" charset="-128"/>
                          <a:ea typeface="游ゴシック" panose="020B0400000000000000" pitchFamily="50" charset="-128"/>
                        </a:rPr>
                        <a:t>教育・学習支援業</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FFC000"/>
                    </a:solidFill>
                  </a:tcPr>
                </a:tc>
                <a:tc>
                  <a:txBody>
                    <a:bodyPr/>
                    <a:lstStyle/>
                    <a:p>
                      <a:pPr algn="r" fontAlgn="ctr"/>
                      <a:r>
                        <a:rPr lang="en-US" altLang="ja-JP" sz="1400" b="1" u="none" strike="noStrike" dirty="0">
                          <a:effectLst/>
                          <a:latin typeface="游ゴシック" panose="020B0400000000000000" pitchFamily="50" charset="-128"/>
                          <a:ea typeface="游ゴシック" panose="020B0400000000000000" pitchFamily="50" charset="-128"/>
                        </a:rPr>
                        <a:t>4</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FFC000"/>
                    </a:solidFill>
                  </a:tcPr>
                </a:tc>
                <a:extLst>
                  <a:ext uri="{0D108BD9-81ED-4DB2-BD59-A6C34878D82A}">
                    <a16:rowId xmlns:a16="http://schemas.microsoft.com/office/drawing/2014/main" val="2283895156"/>
                  </a:ext>
                </a:extLst>
              </a:tr>
              <a:tr h="354393">
                <a:tc>
                  <a:txBody>
                    <a:bodyPr/>
                    <a:lstStyle/>
                    <a:p>
                      <a:pPr algn="l" fontAlgn="ctr"/>
                      <a:r>
                        <a:rPr lang="ja-JP" altLang="en-US" sz="1400" b="1" u="none" strike="noStrike" dirty="0">
                          <a:effectLst/>
                          <a:latin typeface="游ゴシック" panose="020B0400000000000000" pitchFamily="50" charset="-128"/>
                          <a:ea typeface="游ゴシック" panose="020B0400000000000000" pitchFamily="50" charset="-128"/>
                        </a:rPr>
                        <a:t>建設業 </a:t>
                      </a:r>
                      <a:endPar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92D050"/>
                    </a:solidFill>
                  </a:tcPr>
                </a:tc>
                <a:tc>
                  <a:txBody>
                    <a:bodyPr/>
                    <a:lstStyle/>
                    <a:p>
                      <a:pPr algn="r" fontAlgn="ctr"/>
                      <a:r>
                        <a:rPr lang="en-US" altLang="ja-JP" sz="1400" b="1" u="none" strike="noStrike" dirty="0">
                          <a:effectLst/>
                          <a:latin typeface="游ゴシック" panose="020B0400000000000000" pitchFamily="50" charset="-128"/>
                          <a:ea typeface="游ゴシック" panose="020B0400000000000000" pitchFamily="50" charset="-128"/>
                        </a:rPr>
                        <a:t>2</a:t>
                      </a:r>
                      <a:endParaRPr lang="en-US" altLang="ja-JP" sz="14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92D050"/>
                    </a:solidFill>
                  </a:tcPr>
                </a:tc>
                <a:extLst>
                  <a:ext uri="{0D108BD9-81ED-4DB2-BD59-A6C34878D82A}">
                    <a16:rowId xmlns:a16="http://schemas.microsoft.com/office/drawing/2014/main" val="3668699420"/>
                  </a:ext>
                </a:extLst>
              </a:tr>
              <a:tr h="354393">
                <a:tc>
                  <a:txBody>
                    <a:bodyPr/>
                    <a:lstStyle/>
                    <a:p>
                      <a:pPr algn="l" fontAlgn="ctr"/>
                      <a:r>
                        <a:rPr lang="zh-TW" altLang="en-US" sz="1400" b="1" u="none" strike="noStrike" dirty="0">
                          <a:solidFill>
                            <a:schemeClr val="bg1"/>
                          </a:solidFill>
                          <a:effectLst/>
                          <a:latin typeface="游ゴシック" panose="020B0400000000000000" pitchFamily="50" charset="-128"/>
                          <a:ea typeface="游ゴシック" panose="020B0400000000000000" pitchFamily="50" charset="-128"/>
                        </a:rPr>
                        <a:t>製造業（繊維）</a:t>
                      </a:r>
                      <a:endParaRPr lang="zh-TW"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2</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extLst>
                  <a:ext uri="{0D108BD9-81ED-4DB2-BD59-A6C34878D82A}">
                    <a16:rowId xmlns:a16="http://schemas.microsoft.com/office/drawing/2014/main" val="2652112009"/>
                  </a:ext>
                </a:extLst>
              </a:tr>
              <a:tr h="354393">
                <a:tc>
                  <a:txBody>
                    <a:bodyPr/>
                    <a:lstStyle/>
                    <a:p>
                      <a:pPr algn="l" fontAlgn="ctr"/>
                      <a:r>
                        <a:rPr lang="zh-TW" altLang="en-US" sz="1400" b="1" u="none" strike="noStrike">
                          <a:solidFill>
                            <a:schemeClr val="bg1"/>
                          </a:solidFill>
                          <a:effectLst/>
                          <a:latin typeface="游ゴシック" panose="020B0400000000000000" pitchFamily="50" charset="-128"/>
                          <a:ea typeface="游ゴシック" panose="020B0400000000000000" pitchFamily="50" charset="-128"/>
                        </a:rPr>
                        <a:t>製造業（食品）</a:t>
                      </a:r>
                      <a:endParaRPr lang="zh-TW" altLang="en-US" sz="1400" b="1" i="0" u="none" strike="noStrike">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2</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3">
                        <a:lumMod val="50000"/>
                      </a:schemeClr>
                    </a:solidFill>
                  </a:tcPr>
                </a:tc>
                <a:extLst>
                  <a:ext uri="{0D108BD9-81ED-4DB2-BD59-A6C34878D82A}">
                    <a16:rowId xmlns:a16="http://schemas.microsoft.com/office/drawing/2014/main" val="3879826525"/>
                  </a:ext>
                </a:extLst>
              </a:tr>
              <a:tr h="354393">
                <a:tc>
                  <a:txBody>
                    <a:bodyPr/>
                    <a:lstStyle/>
                    <a:p>
                      <a:pPr algn="l" fontAlgn="ctr"/>
                      <a:r>
                        <a:rPr lang="ja-JP" altLang="en-US" sz="1400" b="1" u="none" strike="noStrike" dirty="0">
                          <a:solidFill>
                            <a:schemeClr val="bg1"/>
                          </a:solidFill>
                          <a:effectLst/>
                          <a:latin typeface="游ゴシック" panose="020B0400000000000000" pitchFamily="50" charset="-128"/>
                          <a:ea typeface="游ゴシック" panose="020B0400000000000000" pitchFamily="50" charset="-128"/>
                        </a:rPr>
                        <a:t>情報通信業 </a:t>
                      </a:r>
                      <a:endParaRPr lang="ja-JP"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1">
                        <a:lumMod val="50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2</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accent1">
                        <a:lumMod val="50000"/>
                      </a:schemeClr>
                    </a:solidFill>
                  </a:tcPr>
                </a:tc>
                <a:extLst>
                  <a:ext uri="{0D108BD9-81ED-4DB2-BD59-A6C34878D82A}">
                    <a16:rowId xmlns:a16="http://schemas.microsoft.com/office/drawing/2014/main" val="760818258"/>
                  </a:ext>
                </a:extLst>
              </a:tr>
              <a:tr h="354393">
                <a:tc>
                  <a:txBody>
                    <a:bodyPr/>
                    <a:lstStyle/>
                    <a:p>
                      <a:pPr algn="l" fontAlgn="ctr"/>
                      <a:r>
                        <a:rPr lang="ja-JP" altLang="en-US" sz="1400" b="1" u="none" strike="noStrike" dirty="0">
                          <a:solidFill>
                            <a:schemeClr val="bg1"/>
                          </a:solidFill>
                          <a:effectLst/>
                          <a:latin typeface="游ゴシック" panose="020B0400000000000000" pitchFamily="50" charset="-128"/>
                          <a:ea typeface="游ゴシック" panose="020B0400000000000000" pitchFamily="50" charset="-128"/>
                        </a:rPr>
                        <a:t>農業，林業 </a:t>
                      </a:r>
                      <a:endParaRPr lang="ja-JP"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006600"/>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1</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006600"/>
                    </a:solidFill>
                  </a:tcPr>
                </a:tc>
                <a:extLst>
                  <a:ext uri="{0D108BD9-81ED-4DB2-BD59-A6C34878D82A}">
                    <a16:rowId xmlns:a16="http://schemas.microsoft.com/office/drawing/2014/main" val="1764811562"/>
                  </a:ext>
                </a:extLst>
              </a:tr>
              <a:tr h="354393">
                <a:tc>
                  <a:txBody>
                    <a:bodyPr/>
                    <a:lstStyle/>
                    <a:p>
                      <a:pPr algn="l" fontAlgn="ctr"/>
                      <a:r>
                        <a:rPr lang="ja-JP" altLang="en-US" sz="1400" b="1" u="none" strike="noStrike" dirty="0">
                          <a:solidFill>
                            <a:schemeClr val="bg1"/>
                          </a:solidFill>
                          <a:effectLst/>
                          <a:latin typeface="游ゴシック" panose="020B0400000000000000" pitchFamily="50" charset="-128"/>
                          <a:ea typeface="游ゴシック" panose="020B0400000000000000" pitchFamily="50" charset="-128"/>
                        </a:rPr>
                        <a:t>金融・保険業 </a:t>
                      </a:r>
                      <a:endParaRPr lang="ja-JP"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996633"/>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1</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rgbClr val="996633"/>
                    </a:solidFill>
                  </a:tcPr>
                </a:tc>
                <a:extLst>
                  <a:ext uri="{0D108BD9-81ED-4DB2-BD59-A6C34878D82A}">
                    <a16:rowId xmlns:a16="http://schemas.microsoft.com/office/drawing/2014/main" val="1023988521"/>
                  </a:ext>
                </a:extLst>
              </a:tr>
              <a:tr h="354393">
                <a:tc>
                  <a:txBody>
                    <a:bodyPr/>
                    <a:lstStyle/>
                    <a:p>
                      <a:pPr algn="l" fontAlgn="ctr"/>
                      <a:r>
                        <a:rPr lang="ja-JP" altLang="en-US" sz="1400" b="1" u="none" strike="noStrike">
                          <a:effectLst/>
                          <a:latin typeface="游ゴシック" panose="020B0400000000000000" pitchFamily="50" charset="-128"/>
                          <a:ea typeface="游ゴシック" panose="020B0400000000000000" pitchFamily="50" charset="-128"/>
                        </a:rPr>
                        <a:t>運輸業 </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tc>
                <a:tc>
                  <a:txBody>
                    <a:bodyPr/>
                    <a:lstStyle/>
                    <a:p>
                      <a:pPr algn="r" fontAlgn="ctr"/>
                      <a:r>
                        <a:rPr lang="en-US" altLang="ja-JP" sz="1400" b="1" u="none" strike="noStrike">
                          <a:effectLst/>
                          <a:latin typeface="游ゴシック" panose="020B0400000000000000" pitchFamily="50" charset="-128"/>
                          <a:ea typeface="游ゴシック" panose="020B0400000000000000" pitchFamily="50" charset="-128"/>
                        </a:rPr>
                        <a:t>0</a:t>
                      </a:r>
                      <a:endParaRPr lang="en-US" altLang="ja-JP"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tc>
                <a:extLst>
                  <a:ext uri="{0D108BD9-81ED-4DB2-BD59-A6C34878D82A}">
                    <a16:rowId xmlns:a16="http://schemas.microsoft.com/office/drawing/2014/main" val="3593834005"/>
                  </a:ext>
                </a:extLst>
              </a:tr>
              <a:tr h="354393">
                <a:tc>
                  <a:txBody>
                    <a:bodyPr/>
                    <a:lstStyle/>
                    <a:p>
                      <a:pPr algn="l" fontAlgn="ctr"/>
                      <a:r>
                        <a:rPr lang="ja-JP" altLang="en-US" sz="1400" b="1" u="none" strike="noStrike">
                          <a:effectLst/>
                          <a:latin typeface="游ゴシック" panose="020B0400000000000000" pitchFamily="50" charset="-128"/>
                          <a:ea typeface="游ゴシック" panose="020B0400000000000000" pitchFamily="50" charset="-128"/>
                        </a:rPr>
                        <a:t>不動産業</a:t>
                      </a:r>
                      <a:endParaRPr lang="ja-JP" altLang="en-US"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tc>
                <a:tc>
                  <a:txBody>
                    <a:bodyPr/>
                    <a:lstStyle/>
                    <a:p>
                      <a:pPr algn="r" fontAlgn="ctr"/>
                      <a:r>
                        <a:rPr lang="en-US" altLang="ja-JP" sz="1400" b="1" u="none" strike="noStrike">
                          <a:effectLst/>
                          <a:latin typeface="游ゴシック" panose="020B0400000000000000" pitchFamily="50" charset="-128"/>
                          <a:ea typeface="游ゴシック" panose="020B0400000000000000" pitchFamily="50" charset="-128"/>
                        </a:rPr>
                        <a:t>0</a:t>
                      </a:r>
                      <a:endParaRPr lang="en-US" altLang="ja-JP" sz="1400" b="1" i="0" u="none" strike="noStrike">
                        <a:solidFill>
                          <a:srgbClr val="000000"/>
                        </a:solidFill>
                        <a:effectLst/>
                        <a:latin typeface="游ゴシック" panose="020B0400000000000000" pitchFamily="50" charset="-128"/>
                        <a:ea typeface="游ゴシック" panose="020B0400000000000000" pitchFamily="50" charset="-128"/>
                      </a:endParaRPr>
                    </a:p>
                  </a:txBody>
                  <a:tcPr marL="7615" marR="7615" marT="7615" marB="0" anchor="ctr"/>
                </a:tc>
                <a:extLst>
                  <a:ext uri="{0D108BD9-81ED-4DB2-BD59-A6C34878D82A}">
                    <a16:rowId xmlns:a16="http://schemas.microsoft.com/office/drawing/2014/main" val="2576881766"/>
                  </a:ext>
                </a:extLst>
              </a:tr>
              <a:tr h="354393">
                <a:tc>
                  <a:txBody>
                    <a:bodyPr/>
                    <a:lstStyle/>
                    <a:p>
                      <a:pPr algn="l" fontAlgn="ctr"/>
                      <a:r>
                        <a:rPr lang="ja-JP" altLang="en-US" sz="1400" b="1" u="none" strike="noStrike" dirty="0">
                          <a:solidFill>
                            <a:schemeClr val="bg1"/>
                          </a:solidFill>
                          <a:effectLst/>
                          <a:latin typeface="游ゴシック" panose="020B0400000000000000" pitchFamily="50" charset="-128"/>
                          <a:ea typeface="游ゴシック" panose="020B0400000000000000" pitchFamily="50" charset="-128"/>
                        </a:rPr>
                        <a:t>その他  </a:t>
                      </a:r>
                      <a:endParaRPr lang="ja-JP" altLang="en-US"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tx1">
                        <a:lumMod val="85000"/>
                        <a:lumOff val="15000"/>
                      </a:schemeClr>
                    </a:solidFill>
                  </a:tcPr>
                </a:tc>
                <a:tc>
                  <a:txBody>
                    <a:bodyPr/>
                    <a:lstStyle/>
                    <a:p>
                      <a:pPr algn="r" fontAlgn="ctr"/>
                      <a:r>
                        <a:rPr lang="en-US" altLang="ja-JP" sz="1400" b="1" u="none" strike="noStrike" dirty="0">
                          <a:solidFill>
                            <a:schemeClr val="bg1"/>
                          </a:solidFill>
                          <a:effectLst/>
                          <a:latin typeface="游ゴシック" panose="020B0400000000000000" pitchFamily="50" charset="-128"/>
                          <a:ea typeface="游ゴシック" panose="020B0400000000000000" pitchFamily="50" charset="-128"/>
                        </a:rPr>
                        <a:t>4</a:t>
                      </a:r>
                      <a:endParaRPr lang="en-US" altLang="ja-JP" sz="1400" b="1" i="0" u="none" strike="noStrike" dirty="0">
                        <a:solidFill>
                          <a:schemeClr val="bg1"/>
                        </a:solidFill>
                        <a:effectLst/>
                        <a:latin typeface="游ゴシック" panose="020B0400000000000000" pitchFamily="50" charset="-128"/>
                        <a:ea typeface="游ゴシック" panose="020B0400000000000000" pitchFamily="50" charset="-128"/>
                      </a:endParaRPr>
                    </a:p>
                  </a:txBody>
                  <a:tcPr marL="7615" marR="7615" marT="7615" marB="0" anchor="ctr">
                    <a:solidFill>
                      <a:schemeClr val="tx1">
                        <a:lumMod val="85000"/>
                        <a:lumOff val="15000"/>
                      </a:schemeClr>
                    </a:solidFill>
                  </a:tcPr>
                </a:tc>
                <a:extLst>
                  <a:ext uri="{0D108BD9-81ED-4DB2-BD59-A6C34878D82A}">
                    <a16:rowId xmlns:a16="http://schemas.microsoft.com/office/drawing/2014/main" val="3398985810"/>
                  </a:ext>
                </a:extLst>
              </a:tr>
            </a:tbl>
          </a:graphicData>
        </a:graphic>
      </p:graphicFrame>
      <p:graphicFrame>
        <p:nvGraphicFramePr>
          <p:cNvPr id="8" name="グラフ 7">
            <a:extLst>
              <a:ext uri="{FF2B5EF4-FFF2-40B4-BE49-F238E27FC236}">
                <a16:creationId xmlns:a16="http://schemas.microsoft.com/office/drawing/2014/main" id="{4E8CD864-FE96-4353-9A16-5B058CD03012}"/>
              </a:ext>
            </a:extLst>
          </p:cNvPr>
          <p:cNvGraphicFramePr>
            <a:graphicFrameLocks/>
          </p:cNvGraphicFramePr>
          <p:nvPr>
            <p:extLst>
              <p:ext uri="{D42A27DB-BD31-4B8C-83A1-F6EECF244321}">
                <p14:modId xmlns:p14="http://schemas.microsoft.com/office/powerpoint/2010/main" val="1748354934"/>
              </p:ext>
            </p:extLst>
          </p:nvPr>
        </p:nvGraphicFramePr>
        <p:xfrm>
          <a:off x="4225837" y="1181099"/>
          <a:ext cx="7702732" cy="53764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4535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1FFF6-F5EB-43A5-B07F-B03D8E20F55F}"/>
              </a:ext>
            </a:extLst>
          </p:cNvPr>
          <p:cNvSpPr>
            <a:spLocks noGrp="1"/>
          </p:cNvSpPr>
          <p:nvPr>
            <p:ph type="title"/>
          </p:nvPr>
        </p:nvSpPr>
        <p:spPr>
          <a:xfrm>
            <a:off x="1451579" y="1170279"/>
            <a:ext cx="9603275" cy="1049235"/>
          </a:xfrm>
        </p:spPr>
        <p:txBody>
          <a:bodyPr/>
          <a:lstStyle/>
          <a:p>
            <a:r>
              <a:rPr lang="ja-JP" altLang="en-US" b="1" dirty="0">
                <a:latin typeface="HG丸ｺﾞｼｯｸM-PRO" panose="020F0600000000000000" pitchFamily="50" charset="-128"/>
                <a:ea typeface="HG丸ｺﾞｼｯｸM-PRO" panose="020F0600000000000000" pitchFamily="50" charset="-128"/>
              </a:rPr>
              <a:t>２．調査報告の主なポイント</a:t>
            </a:r>
            <a:br>
              <a:rPr lang="ja-JP" altLang="en-US" b="1" dirty="0">
                <a:latin typeface="HG丸ｺﾞｼｯｸM-PRO" panose="020F0600000000000000" pitchFamily="50" charset="-128"/>
                <a:ea typeface="HG丸ｺﾞｼｯｸM-PRO" panose="020F0600000000000000" pitchFamily="50" charset="-128"/>
              </a:rPr>
            </a:b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4A42354C-5F33-4053-9E2E-0B311D91B4CB}"/>
              </a:ext>
            </a:extLst>
          </p:cNvPr>
          <p:cNvSpPr>
            <a:spLocks noGrp="1"/>
          </p:cNvSpPr>
          <p:nvPr>
            <p:ph idx="1"/>
          </p:nvPr>
        </p:nvSpPr>
        <p:spPr>
          <a:xfrm>
            <a:off x="1451579" y="2015732"/>
            <a:ext cx="9603275" cy="3450613"/>
          </a:xfrm>
        </p:spPr>
        <p:txBody>
          <a:bodyPr>
            <a:normAutofit fontScale="92500" lnSpcReduction="20000"/>
          </a:bodyPr>
          <a:lstStyle/>
          <a:p>
            <a:pPr marL="0" indent="0">
              <a:buNone/>
            </a:pPr>
            <a:r>
              <a:rPr lang="ja-JP" altLang="en-US" dirty="0">
                <a:latin typeface="+mn-ea"/>
              </a:rPr>
              <a:t>ポイント①</a:t>
            </a:r>
            <a:r>
              <a:rPr lang="ja-JP" altLang="ja-JP" b="1" dirty="0">
                <a:latin typeface="+mn-ea"/>
              </a:rPr>
              <a:t>障害のある人とない人が共に働き活躍する多様性社会への変化について</a:t>
            </a:r>
            <a:endParaRPr lang="en-US" altLang="ja-JP" b="1" dirty="0">
              <a:latin typeface="+mn-ea"/>
            </a:endParaRPr>
          </a:p>
          <a:p>
            <a:pPr marL="0" indent="0">
              <a:buNone/>
            </a:pPr>
            <a:r>
              <a:rPr lang="ja-JP" altLang="en-US" dirty="0">
                <a:latin typeface="+mn-ea"/>
              </a:rPr>
              <a:t>ポイント②</a:t>
            </a:r>
            <a:r>
              <a:rPr lang="ja-JP" altLang="en-US" b="1" dirty="0">
                <a:latin typeface="+mn-ea"/>
              </a:rPr>
              <a:t>自社の障害者雇用率への関心・透明性について</a:t>
            </a:r>
            <a:endParaRPr lang="en-US" altLang="ja-JP" b="1" dirty="0">
              <a:latin typeface="+mn-ea"/>
            </a:endParaRPr>
          </a:p>
          <a:p>
            <a:pPr marL="0" indent="0">
              <a:buNone/>
            </a:pPr>
            <a:r>
              <a:rPr lang="ja-JP" altLang="en-US" dirty="0">
                <a:latin typeface="+mn-ea"/>
              </a:rPr>
              <a:t>ポイント③</a:t>
            </a:r>
            <a:r>
              <a:rPr lang="ja-JP" altLang="en-US" b="1" dirty="0">
                <a:latin typeface="+mn-ea"/>
              </a:rPr>
              <a:t>障害者雇用関連の取組への金融機関の融資及び購買促進について</a:t>
            </a:r>
            <a:endParaRPr lang="en-US" altLang="ja-JP" b="1" dirty="0">
              <a:latin typeface="+mn-ea"/>
            </a:endParaRPr>
          </a:p>
          <a:p>
            <a:pPr marL="0" indent="0">
              <a:buNone/>
            </a:pPr>
            <a:r>
              <a:rPr lang="ja-JP" altLang="en-US" dirty="0">
                <a:latin typeface="+mn-ea"/>
              </a:rPr>
              <a:t>ポイント④</a:t>
            </a:r>
            <a:r>
              <a:rPr lang="ja-JP" altLang="en-US" b="1" dirty="0">
                <a:latin typeface="+mn-ea"/>
              </a:rPr>
              <a:t>障害者雇用関連の取組の導入について</a:t>
            </a:r>
            <a:endParaRPr lang="en-US" altLang="ja-JP" b="1" dirty="0">
              <a:latin typeface="+mn-ea"/>
            </a:endParaRPr>
          </a:p>
          <a:p>
            <a:pPr marL="0" indent="0">
              <a:buNone/>
            </a:pPr>
            <a:r>
              <a:rPr lang="ja-JP" altLang="en-US" dirty="0">
                <a:latin typeface="+mn-ea"/>
              </a:rPr>
              <a:t>ポイント⑤</a:t>
            </a:r>
            <a:r>
              <a:rPr lang="ja-JP" altLang="ja-JP" b="1" dirty="0">
                <a:latin typeface="+mn-ea"/>
              </a:rPr>
              <a:t>障害のある人をはじめ</a:t>
            </a:r>
            <a:r>
              <a:rPr lang="ja-JP" altLang="en-US" b="1" dirty="0">
                <a:latin typeface="+mn-ea"/>
              </a:rPr>
              <a:t>多様</a:t>
            </a:r>
            <a:r>
              <a:rPr lang="ja-JP" altLang="ja-JP" b="1" dirty="0">
                <a:latin typeface="+mn-ea"/>
              </a:rPr>
              <a:t>な人材の活用をふまえた</a:t>
            </a:r>
            <a:r>
              <a:rPr lang="en-US" altLang="ja-JP" b="1" dirty="0">
                <a:latin typeface="+mn-ea"/>
              </a:rPr>
              <a:t>ESG</a:t>
            </a:r>
            <a:r>
              <a:rPr lang="ja-JP" altLang="en-US" b="1" dirty="0">
                <a:latin typeface="+mn-ea"/>
              </a:rPr>
              <a:t>投資について</a:t>
            </a:r>
            <a:endParaRPr lang="en-US" altLang="ja-JP" b="1" dirty="0">
              <a:latin typeface="+mn-ea"/>
            </a:endParaRPr>
          </a:p>
          <a:p>
            <a:pPr marL="0" indent="0">
              <a:buNone/>
            </a:pPr>
            <a:r>
              <a:rPr lang="ja-JP" altLang="en-US" dirty="0">
                <a:latin typeface="+mn-ea"/>
              </a:rPr>
              <a:t>ポイント⑥</a:t>
            </a:r>
            <a:r>
              <a:rPr lang="ja-JP" altLang="ja-JP" b="1" dirty="0">
                <a:latin typeface="+mn-ea"/>
              </a:rPr>
              <a:t>障害のある人</a:t>
            </a:r>
            <a:r>
              <a:rPr lang="ja-JP" altLang="en-US" b="1" dirty="0">
                <a:latin typeface="+mn-ea"/>
              </a:rPr>
              <a:t>をはじめ</a:t>
            </a:r>
            <a:r>
              <a:rPr lang="ja-JP" altLang="ja-JP" b="1" dirty="0">
                <a:latin typeface="+mn-ea"/>
              </a:rPr>
              <a:t>多様な人材の活躍によるイノベーション</a:t>
            </a:r>
            <a:r>
              <a:rPr lang="ja-JP" altLang="en-US" b="1" dirty="0">
                <a:latin typeface="+mn-ea"/>
              </a:rPr>
              <a:t>について</a:t>
            </a:r>
            <a:endParaRPr lang="en-US" altLang="ja-JP" b="1" dirty="0">
              <a:latin typeface="+mn-ea"/>
            </a:endParaRPr>
          </a:p>
          <a:p>
            <a:pPr marL="0" indent="0">
              <a:buNone/>
            </a:pPr>
            <a:r>
              <a:rPr lang="ja-JP" altLang="en-US" dirty="0">
                <a:latin typeface="+mn-ea"/>
              </a:rPr>
              <a:t>ポイント</a:t>
            </a:r>
            <a:r>
              <a:rPr lang="ja-JP" altLang="en-US" dirty="0">
                <a:latin typeface="ＭＳ Ｐゴシック" panose="020B0600070205080204" pitchFamily="50" charset="-128"/>
                <a:ea typeface="ＭＳ Ｐゴシック" panose="020B0600070205080204" pitchFamily="50" charset="-128"/>
              </a:rPr>
              <a:t>⑦</a:t>
            </a:r>
            <a:r>
              <a:rPr lang="ja-JP" altLang="ja-JP" b="1" dirty="0">
                <a:latin typeface="+mn-ea"/>
              </a:rPr>
              <a:t>障害のある人と</a:t>
            </a:r>
            <a:r>
              <a:rPr lang="ja-JP" altLang="en-US" b="1" dirty="0">
                <a:latin typeface="+mn-ea"/>
              </a:rPr>
              <a:t>ない人が</a:t>
            </a:r>
            <a:r>
              <a:rPr lang="ja-JP" altLang="ja-JP" b="1" dirty="0">
                <a:latin typeface="+mn-ea"/>
              </a:rPr>
              <a:t>共に働き活躍する多様性社会への対策</a:t>
            </a:r>
            <a:r>
              <a:rPr lang="ja-JP" altLang="en-US" b="1" dirty="0">
                <a:latin typeface="+mn-ea"/>
              </a:rPr>
              <a:t>で</a:t>
            </a:r>
            <a:r>
              <a:rPr lang="ja-JP" altLang="ja-JP" b="1" dirty="0">
                <a:latin typeface="+mn-ea"/>
              </a:rPr>
              <a:t>行政に期待</a:t>
            </a:r>
            <a:endParaRPr lang="en-US" altLang="ja-JP" b="1" dirty="0">
              <a:latin typeface="+mn-ea"/>
            </a:endParaRPr>
          </a:p>
          <a:p>
            <a:pPr marL="0" indent="0">
              <a:buNone/>
            </a:pPr>
            <a:r>
              <a:rPr lang="ja-JP" altLang="en-US" b="1" dirty="0">
                <a:latin typeface="+mn-ea"/>
              </a:rPr>
              <a:t>　　　　　</a:t>
            </a:r>
            <a:r>
              <a:rPr lang="ja-JP" altLang="ja-JP" b="1" dirty="0">
                <a:latin typeface="+mn-ea"/>
              </a:rPr>
              <a:t>する</a:t>
            </a:r>
            <a:r>
              <a:rPr lang="ja-JP" altLang="en-US" b="1" dirty="0">
                <a:latin typeface="+mn-ea"/>
              </a:rPr>
              <a:t>ことについて</a:t>
            </a:r>
            <a:endParaRPr lang="en-US" altLang="ja-JP" b="1" dirty="0">
              <a:latin typeface="+mn-ea"/>
            </a:endParaRPr>
          </a:p>
          <a:p>
            <a:pPr marL="0" indent="0">
              <a:buNone/>
            </a:pPr>
            <a:endParaRPr lang="en-US" altLang="ja-JP" b="1" dirty="0">
              <a:latin typeface="+mn-ea"/>
            </a:endParaRPr>
          </a:p>
          <a:p>
            <a:pPr marL="0" indent="0">
              <a:buNone/>
            </a:pPr>
            <a:endParaRPr lang="en-US" altLang="ja-JP" b="1" dirty="0">
              <a:latin typeface="+mn-ea"/>
            </a:endParaRPr>
          </a:p>
          <a:p>
            <a:pPr marL="0" indent="0">
              <a:buNone/>
            </a:pPr>
            <a:endParaRPr lang="en-US" altLang="ja-JP" b="1" dirty="0">
              <a:latin typeface="ＭＳ Ｐゴシック" panose="020B0600070205080204" pitchFamily="50" charset="-128"/>
              <a:ea typeface="ＭＳ Ｐゴシック" panose="020B0600070205080204" pitchFamily="50" charset="-128"/>
            </a:endParaRPr>
          </a:p>
          <a:p>
            <a:pPr marL="0" indent="0">
              <a:buNone/>
            </a:pPr>
            <a:endParaRPr lang="en-US" altLang="ja-JP" b="1" dirty="0"/>
          </a:p>
          <a:p>
            <a:pPr marL="0" indent="0">
              <a:buNone/>
            </a:pPr>
            <a:endParaRPr lang="ja-JP" altLang="ja-JP"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30013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a:extLst>
              <a:ext uri="{FF2B5EF4-FFF2-40B4-BE49-F238E27FC236}">
                <a16:creationId xmlns:a16="http://schemas.microsoft.com/office/drawing/2014/main" id="{FC13DDF0-C66C-4A32-AAAE-41675AE91B31}"/>
              </a:ext>
            </a:extLst>
          </p:cNvPr>
          <p:cNvSpPr>
            <a:spLocks noGrp="1"/>
          </p:cNvSpPr>
          <p:nvPr>
            <p:ph sz="half" idx="4294967295"/>
          </p:nvPr>
        </p:nvSpPr>
        <p:spPr>
          <a:xfrm>
            <a:off x="1045612" y="421690"/>
            <a:ext cx="9852025" cy="652462"/>
          </a:xfrm>
        </p:spPr>
        <p:txBody>
          <a:bodyPr>
            <a:normAutofit/>
          </a:bodyPr>
          <a:lstStyle/>
          <a:p>
            <a:pPr marL="0" indent="0">
              <a:buNone/>
            </a:pPr>
            <a:r>
              <a:rPr kumimoji="1" lang="ja-JP" altLang="en-US" dirty="0"/>
              <a:t>ポイント</a:t>
            </a:r>
            <a:r>
              <a:rPr kumimoji="1" lang="ja-JP" altLang="en-US" dirty="0">
                <a:latin typeface="ＭＳ Ｐゴシック" panose="020B0600070205080204" pitchFamily="50" charset="-128"/>
                <a:ea typeface="ＭＳ Ｐゴシック" panose="020B0600070205080204" pitchFamily="50" charset="-128"/>
              </a:rPr>
              <a:t>①</a:t>
            </a:r>
            <a:r>
              <a:rPr lang="ja-JP" altLang="ja-JP" b="1" dirty="0"/>
              <a:t>障害のある人とない人が共に働き活躍する多様性社会への変化について</a:t>
            </a:r>
            <a:endParaRPr lang="en-US" altLang="ja-JP" b="1" dirty="0"/>
          </a:p>
          <a:p>
            <a:pPr marL="0" indent="0">
              <a:buNone/>
            </a:pPr>
            <a:endParaRPr kumimoji="1" lang="ja-JP" altLang="en-US" dirty="0"/>
          </a:p>
        </p:txBody>
      </p:sp>
      <p:graphicFrame>
        <p:nvGraphicFramePr>
          <p:cNvPr id="10" name="コンテンツ プレースホルダー 9">
            <a:extLst>
              <a:ext uri="{FF2B5EF4-FFF2-40B4-BE49-F238E27FC236}">
                <a16:creationId xmlns:a16="http://schemas.microsoft.com/office/drawing/2014/main" id="{D0303044-A273-4004-BEEF-7C3039D506CC}"/>
              </a:ext>
            </a:extLst>
          </p:cNvPr>
          <p:cNvGraphicFramePr>
            <a:graphicFrameLocks noGrp="1"/>
          </p:cNvGraphicFramePr>
          <p:nvPr>
            <p:ph sz="half" idx="4294967295"/>
            <p:extLst>
              <p:ext uri="{D42A27DB-BD31-4B8C-83A1-F6EECF244321}">
                <p14:modId xmlns:p14="http://schemas.microsoft.com/office/powerpoint/2010/main" val="3662148058"/>
              </p:ext>
            </p:extLst>
          </p:nvPr>
        </p:nvGraphicFramePr>
        <p:xfrm>
          <a:off x="1045612" y="2194758"/>
          <a:ext cx="5050388" cy="4051296"/>
        </p:xfrm>
        <a:graphic>
          <a:graphicData uri="http://schemas.openxmlformats.org/drawingml/2006/table">
            <a:tbl>
              <a:tblPr firstRow="1" firstCol="1" bandRow="1">
                <a:tableStyleId>{5C22544A-7EE6-4342-B048-85BDC9FD1C3A}</a:tableStyleId>
              </a:tblPr>
              <a:tblGrid>
                <a:gridCol w="4434971">
                  <a:extLst>
                    <a:ext uri="{9D8B030D-6E8A-4147-A177-3AD203B41FA5}">
                      <a16:colId xmlns:a16="http://schemas.microsoft.com/office/drawing/2014/main" val="212825937"/>
                    </a:ext>
                  </a:extLst>
                </a:gridCol>
                <a:gridCol w="615417">
                  <a:extLst>
                    <a:ext uri="{9D8B030D-6E8A-4147-A177-3AD203B41FA5}">
                      <a16:colId xmlns:a16="http://schemas.microsoft.com/office/drawing/2014/main" val="2502900953"/>
                    </a:ext>
                  </a:extLst>
                </a:gridCol>
              </a:tblGrid>
              <a:tr h="791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0" dirty="0">
                          <a:solidFill>
                            <a:schemeClr val="bg1"/>
                          </a:solidFill>
                          <a:effectLst/>
                        </a:rPr>
                        <a:t>障害のある人とない人が共に働き活躍する多様性社会に向けた取組を進めている。</a:t>
                      </a:r>
                      <a:endParaRPr lang="ja-JP" altLang="ja-JP" sz="14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50000"/>
                      </a:schemeClr>
                    </a:solidFill>
                  </a:tcPr>
                </a:tc>
                <a:tc>
                  <a:txBody>
                    <a:bodyPr/>
                    <a:lstStyle/>
                    <a:p>
                      <a:pPr algn="ctr"/>
                      <a:r>
                        <a:rPr lang="en-US" sz="1400" b="1" kern="0" dirty="0">
                          <a:solidFill>
                            <a:schemeClr val="bg1"/>
                          </a:solidFill>
                          <a:effectLst/>
                        </a:rPr>
                        <a:t>2</a:t>
                      </a:r>
                      <a:r>
                        <a:rPr lang="en-US" altLang="ja-JP" sz="1400" b="1" kern="0" dirty="0">
                          <a:solidFill>
                            <a:schemeClr val="bg1"/>
                          </a:solidFill>
                          <a:effectLst/>
                        </a:rPr>
                        <a:t>7</a:t>
                      </a:r>
                      <a:endParaRPr lang="ja-JP" sz="1400" b="1"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50000"/>
                      </a:schemeClr>
                    </a:solidFill>
                  </a:tcPr>
                </a:tc>
                <a:extLst>
                  <a:ext uri="{0D108BD9-81ED-4DB2-BD59-A6C34878D82A}">
                    <a16:rowId xmlns:a16="http://schemas.microsoft.com/office/drawing/2014/main" val="864485153"/>
                  </a:ext>
                </a:extLst>
              </a:tr>
              <a:tr h="791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400" kern="0" dirty="0">
                          <a:solidFill>
                            <a:schemeClr val="accent1">
                              <a:lumMod val="50000"/>
                            </a:schemeClr>
                          </a:solidFill>
                          <a:effectLst/>
                        </a:rPr>
                        <a:t>今後，事業をするうえで，障害のある人とない人が共に働き活躍する多様性社会は必須だと考えている。 </a:t>
                      </a:r>
                      <a:endParaRPr lang="ja-JP" altLang="ja-JP" sz="14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40000"/>
                        <a:lumOff val="60000"/>
                      </a:schemeClr>
                    </a:solidFill>
                  </a:tcPr>
                </a:tc>
                <a:tc>
                  <a:txBody>
                    <a:bodyPr/>
                    <a:lstStyle/>
                    <a:p>
                      <a:pPr algn="ctr"/>
                      <a:r>
                        <a:rPr lang="en-US" sz="1400" b="1" kern="0" dirty="0">
                          <a:solidFill>
                            <a:schemeClr val="accent1">
                              <a:lumMod val="50000"/>
                            </a:schemeClr>
                          </a:solidFill>
                          <a:effectLst/>
                        </a:rPr>
                        <a:t>2</a:t>
                      </a:r>
                      <a:r>
                        <a:rPr lang="en-US" altLang="ja-JP" sz="1400" b="1" kern="0" dirty="0">
                          <a:solidFill>
                            <a:schemeClr val="accent1">
                              <a:lumMod val="50000"/>
                            </a:schemeClr>
                          </a:solidFill>
                          <a:effectLst/>
                        </a:rPr>
                        <a:t>6</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40000"/>
                        <a:lumOff val="60000"/>
                      </a:schemeClr>
                    </a:solidFill>
                  </a:tcPr>
                </a:tc>
                <a:extLst>
                  <a:ext uri="{0D108BD9-81ED-4DB2-BD59-A6C34878D82A}">
                    <a16:rowId xmlns:a16="http://schemas.microsoft.com/office/drawing/2014/main" val="2172669435"/>
                  </a:ext>
                </a:extLst>
              </a:tr>
              <a:tr h="791312">
                <a:tc>
                  <a:txBody>
                    <a:bodyPr/>
                    <a:lstStyle/>
                    <a:p>
                      <a:pPr algn="l"/>
                      <a:r>
                        <a:rPr lang="ja-JP" altLang="ja-JP" sz="1400" kern="0" dirty="0">
                          <a:solidFill>
                            <a:schemeClr val="accent1">
                              <a:lumMod val="50000"/>
                            </a:schemeClr>
                          </a:solidFill>
                          <a:effectLst/>
                        </a:rPr>
                        <a:t>障害のある人とない人が共に働き活躍する多様性社会に向けた動きが加速していることを感じている</a:t>
                      </a:r>
                      <a:endParaRPr lang="ja-JP" sz="14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2">
                        <a:lumMod val="40000"/>
                        <a:lumOff val="60000"/>
                      </a:schemeClr>
                    </a:solidFill>
                  </a:tcPr>
                </a:tc>
                <a:tc>
                  <a:txBody>
                    <a:bodyPr/>
                    <a:lstStyle/>
                    <a:p>
                      <a:pPr algn="ctr"/>
                      <a:r>
                        <a:rPr lang="en-US" altLang="ja-JP" sz="1400" b="1" kern="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rPr>
                        <a:t>22</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2">
                        <a:lumMod val="40000"/>
                        <a:lumOff val="60000"/>
                      </a:schemeClr>
                    </a:solidFill>
                  </a:tcPr>
                </a:tc>
                <a:extLst>
                  <a:ext uri="{0D108BD9-81ED-4DB2-BD59-A6C34878D82A}">
                    <a16:rowId xmlns:a16="http://schemas.microsoft.com/office/drawing/2014/main" val="1693106852"/>
                  </a:ext>
                </a:extLst>
              </a:tr>
              <a:tr h="886048">
                <a:tc>
                  <a:txBody>
                    <a:bodyPr/>
                    <a:lstStyle/>
                    <a:p>
                      <a:pPr algn="l"/>
                      <a:r>
                        <a:rPr lang="ja-JP" sz="1400" kern="0" dirty="0">
                          <a:solidFill>
                            <a:schemeClr val="accent1">
                              <a:lumMod val="50000"/>
                            </a:schemeClr>
                          </a:solidFill>
                          <a:effectLst/>
                        </a:rPr>
                        <a:t>障害のある人とない人が共に働き活躍する多様性社会に向けた取組を進める予定はない。</a:t>
                      </a:r>
                      <a:endParaRPr lang="ja-JP" sz="14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20000"/>
                        <a:lumOff val="80000"/>
                      </a:schemeClr>
                    </a:solidFill>
                  </a:tcPr>
                </a:tc>
                <a:tc>
                  <a:txBody>
                    <a:bodyPr/>
                    <a:lstStyle/>
                    <a:p>
                      <a:pPr algn="ctr"/>
                      <a:r>
                        <a:rPr lang="en-US" sz="1400" b="1" kern="0" dirty="0">
                          <a:solidFill>
                            <a:schemeClr val="accent1">
                              <a:lumMod val="50000"/>
                            </a:schemeClr>
                          </a:solidFill>
                          <a:effectLst/>
                        </a:rPr>
                        <a:t>2</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accent1">
                        <a:lumMod val="20000"/>
                        <a:lumOff val="80000"/>
                      </a:schemeClr>
                    </a:solidFill>
                  </a:tcPr>
                </a:tc>
                <a:extLst>
                  <a:ext uri="{0D108BD9-81ED-4DB2-BD59-A6C34878D82A}">
                    <a16:rowId xmlns:a16="http://schemas.microsoft.com/office/drawing/2014/main" val="3972668292"/>
                  </a:ext>
                </a:extLst>
              </a:tr>
              <a:tr h="791312">
                <a:tc>
                  <a:txBody>
                    <a:bodyPr/>
                    <a:lstStyle/>
                    <a:p>
                      <a:pPr algn="l"/>
                      <a:r>
                        <a:rPr lang="ja-JP" sz="1400" kern="0" dirty="0">
                          <a:solidFill>
                            <a:schemeClr val="accent1">
                              <a:lumMod val="50000"/>
                            </a:schemeClr>
                          </a:solidFill>
                          <a:effectLst/>
                        </a:rPr>
                        <a:t>その他（そこまで深く考えていなかった など）</a:t>
                      </a:r>
                      <a:endParaRPr lang="ja-JP" sz="1400"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bg1"/>
                    </a:solidFill>
                  </a:tcPr>
                </a:tc>
                <a:tc>
                  <a:txBody>
                    <a:bodyPr/>
                    <a:lstStyle/>
                    <a:p>
                      <a:pPr algn="ctr"/>
                      <a:r>
                        <a:rPr lang="en-US" sz="1400" b="1" kern="0" dirty="0">
                          <a:solidFill>
                            <a:schemeClr val="accent1">
                              <a:lumMod val="50000"/>
                            </a:schemeClr>
                          </a:solidFill>
                          <a:effectLst/>
                        </a:rPr>
                        <a:t>2</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45080" marR="45080" marT="0" marB="0" anchor="ctr">
                    <a:solidFill>
                      <a:schemeClr val="bg1"/>
                    </a:solidFill>
                  </a:tcPr>
                </a:tc>
                <a:extLst>
                  <a:ext uri="{0D108BD9-81ED-4DB2-BD59-A6C34878D82A}">
                    <a16:rowId xmlns:a16="http://schemas.microsoft.com/office/drawing/2014/main" val="398059967"/>
                  </a:ext>
                </a:extLst>
              </a:tr>
            </a:tbl>
          </a:graphicData>
        </a:graphic>
      </p:graphicFrame>
      <p:sp>
        <p:nvSpPr>
          <p:cNvPr id="11" name="テキスト ボックス 10">
            <a:extLst>
              <a:ext uri="{FF2B5EF4-FFF2-40B4-BE49-F238E27FC236}">
                <a16:creationId xmlns:a16="http://schemas.microsoft.com/office/drawing/2014/main" id="{65CF2C80-BBAB-4C4A-A3F6-2CBD4A76F04D}"/>
              </a:ext>
            </a:extLst>
          </p:cNvPr>
          <p:cNvSpPr txBox="1"/>
          <p:nvPr/>
        </p:nvSpPr>
        <p:spPr>
          <a:xfrm>
            <a:off x="999044" y="1054654"/>
            <a:ext cx="9678995" cy="830997"/>
          </a:xfrm>
          <a:prstGeom prst="rect">
            <a:avLst/>
          </a:prstGeom>
          <a:noFill/>
        </p:spPr>
        <p:txBody>
          <a:bodyPr wrap="square" rtlCol="0">
            <a:spAutoFit/>
          </a:bodyPr>
          <a:lstStyle/>
          <a:p>
            <a:r>
              <a:rPr kumimoji="1" lang="ja-JP" altLang="en-US" sz="1600" dirty="0"/>
              <a:t>障害のある人とない人が共に働き活躍する多様性社会に向けた取組を</a:t>
            </a:r>
            <a:r>
              <a:rPr kumimoji="1" lang="ja-JP" altLang="en-US" sz="1600" b="1" dirty="0"/>
              <a:t>「進めている」</a:t>
            </a:r>
            <a:r>
              <a:rPr kumimoji="1" lang="ja-JP" altLang="en-US" sz="1600" dirty="0"/>
              <a:t>事業者は</a:t>
            </a:r>
            <a:r>
              <a:rPr kumimoji="1" lang="en-US" altLang="ja-JP" sz="1600" b="1" dirty="0"/>
              <a:t>27</a:t>
            </a:r>
            <a:r>
              <a:rPr kumimoji="1" lang="ja-JP" altLang="en-US" sz="1600" b="1" dirty="0"/>
              <a:t>社</a:t>
            </a:r>
            <a:r>
              <a:rPr kumimoji="1" lang="ja-JP" altLang="en-US" sz="1600" dirty="0"/>
              <a:t>，</a:t>
            </a:r>
            <a:r>
              <a:rPr kumimoji="1" lang="ja-JP" altLang="en-US" sz="1600" b="1" dirty="0"/>
              <a:t>「必須だと考えている」</a:t>
            </a:r>
            <a:r>
              <a:rPr kumimoji="1" lang="ja-JP" altLang="en-US" sz="1600" dirty="0"/>
              <a:t>事業者は</a:t>
            </a:r>
            <a:r>
              <a:rPr kumimoji="1" lang="en-US" altLang="ja-JP" sz="1600" b="1" dirty="0"/>
              <a:t>26</a:t>
            </a:r>
            <a:r>
              <a:rPr kumimoji="1" lang="ja-JP" altLang="en-US" sz="1600" b="1" dirty="0"/>
              <a:t>社</a:t>
            </a:r>
            <a:r>
              <a:rPr kumimoji="1" lang="ja-JP" altLang="en-US" sz="1600" dirty="0"/>
              <a:t>，</a:t>
            </a:r>
            <a:r>
              <a:rPr kumimoji="1" lang="ja-JP" altLang="en-US" sz="1600" b="1" dirty="0"/>
              <a:t>「動きが加速していることを感じている」</a:t>
            </a:r>
            <a:r>
              <a:rPr kumimoji="1" lang="ja-JP" altLang="en-US" sz="1600" dirty="0"/>
              <a:t>事業者は</a:t>
            </a:r>
            <a:r>
              <a:rPr kumimoji="1" lang="en-US" altLang="ja-JP" sz="1600" b="1" dirty="0"/>
              <a:t>22</a:t>
            </a:r>
            <a:r>
              <a:rPr kumimoji="1" lang="ja-JP" altLang="en-US" sz="1600" b="1" dirty="0"/>
              <a:t>社</a:t>
            </a:r>
            <a:r>
              <a:rPr kumimoji="1" lang="ja-JP" altLang="en-US" sz="1600" dirty="0"/>
              <a:t>。</a:t>
            </a:r>
            <a:endParaRPr kumimoji="1" lang="en-US" altLang="ja-JP" sz="1600" dirty="0"/>
          </a:p>
          <a:p>
            <a:r>
              <a:rPr kumimoji="1" lang="ja-JP" altLang="en-US" sz="1600" dirty="0"/>
              <a:t>多様性社会に向けた変化を肯定的に捉える回答が全体の</a:t>
            </a:r>
            <a:r>
              <a:rPr kumimoji="1" lang="en-US" altLang="ja-JP" sz="1600" dirty="0"/>
              <a:t>94</a:t>
            </a:r>
            <a:r>
              <a:rPr kumimoji="1" lang="ja-JP" altLang="en-US" sz="1600" dirty="0"/>
              <a:t>％となった。</a:t>
            </a:r>
          </a:p>
        </p:txBody>
      </p:sp>
      <p:graphicFrame>
        <p:nvGraphicFramePr>
          <p:cNvPr id="14" name="グラフ 13">
            <a:extLst>
              <a:ext uri="{FF2B5EF4-FFF2-40B4-BE49-F238E27FC236}">
                <a16:creationId xmlns:a16="http://schemas.microsoft.com/office/drawing/2014/main" id="{3EB29CB4-4067-429A-96F8-F3C702F47331}"/>
              </a:ext>
            </a:extLst>
          </p:cNvPr>
          <p:cNvGraphicFramePr>
            <a:graphicFrameLocks/>
          </p:cNvGraphicFramePr>
          <p:nvPr>
            <p:extLst>
              <p:ext uri="{D42A27DB-BD31-4B8C-83A1-F6EECF244321}">
                <p14:modId xmlns:p14="http://schemas.microsoft.com/office/powerpoint/2010/main" val="2428110539"/>
              </p:ext>
            </p:extLst>
          </p:nvPr>
        </p:nvGraphicFramePr>
        <p:xfrm>
          <a:off x="6203852" y="1951212"/>
          <a:ext cx="4693785" cy="4294842"/>
        </p:xfrm>
        <a:graphic>
          <a:graphicData uri="http://schemas.openxmlformats.org/drawingml/2006/chart">
            <c:chart xmlns:c="http://schemas.openxmlformats.org/drawingml/2006/chart" xmlns:r="http://schemas.openxmlformats.org/officeDocument/2006/relationships" r:id="rId2"/>
          </a:graphicData>
        </a:graphic>
      </p:graphicFrame>
      <p:sp>
        <p:nvSpPr>
          <p:cNvPr id="2" name="正方形/長方形 1">
            <a:extLst>
              <a:ext uri="{FF2B5EF4-FFF2-40B4-BE49-F238E27FC236}">
                <a16:creationId xmlns:a16="http://schemas.microsoft.com/office/drawing/2014/main" id="{BE626144-E5E5-4BD0-9A9D-C923DA36F1DB}"/>
              </a:ext>
            </a:extLst>
          </p:cNvPr>
          <p:cNvSpPr/>
          <p:nvPr/>
        </p:nvSpPr>
        <p:spPr>
          <a:xfrm>
            <a:off x="1045612" y="809897"/>
            <a:ext cx="9678995" cy="179197"/>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2ACCED3E-9AF8-4C5D-BD8C-748EDB422569}"/>
              </a:ext>
            </a:extLst>
          </p:cNvPr>
          <p:cNvSpPr txBox="1"/>
          <p:nvPr/>
        </p:nvSpPr>
        <p:spPr>
          <a:xfrm>
            <a:off x="4562535" y="1886981"/>
            <a:ext cx="2302499" cy="307777"/>
          </a:xfrm>
          <a:prstGeom prst="rect">
            <a:avLst/>
          </a:prstGeom>
          <a:noFill/>
        </p:spPr>
        <p:txBody>
          <a:bodyPr wrap="square" rtlCol="0">
            <a:spAutoFit/>
          </a:bodyPr>
          <a:lstStyle/>
          <a:p>
            <a:r>
              <a:rPr kumimoji="1" lang="ja-JP" altLang="en-US" sz="1400" b="1" dirty="0"/>
              <a:t>（</a:t>
            </a:r>
            <a:r>
              <a:rPr kumimoji="1" lang="en-US" altLang="ja-JP" sz="1400" b="1" dirty="0"/>
              <a:t>※ </a:t>
            </a:r>
            <a:r>
              <a:rPr kumimoji="1" lang="ja-JP" altLang="en-US" sz="1400" b="1" dirty="0"/>
              <a:t>複数回答有）</a:t>
            </a:r>
          </a:p>
        </p:txBody>
      </p:sp>
    </p:spTree>
    <p:extLst>
      <p:ext uri="{BB962C8B-B14F-4D97-AF65-F5344CB8AC3E}">
        <p14:creationId xmlns:p14="http://schemas.microsoft.com/office/powerpoint/2010/main" val="1414532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424038" y="439622"/>
            <a:ext cx="9604375" cy="385762"/>
          </a:xfrm>
        </p:spPr>
        <p:txBody>
          <a:bodyPr>
            <a:noAutofit/>
          </a:bodyPr>
          <a:lstStyle/>
          <a:p>
            <a:pPr marL="0" indent="0">
              <a:buNone/>
            </a:pPr>
            <a:r>
              <a:rPr lang="ja-JP" altLang="en-US" dirty="0"/>
              <a:t>ポイント</a:t>
            </a:r>
            <a:r>
              <a:rPr lang="ja-JP" altLang="en-US" dirty="0">
                <a:latin typeface="ＭＳ Ｐゴシック" panose="020B0600070205080204" pitchFamily="50" charset="-128"/>
                <a:ea typeface="ＭＳ Ｐゴシック" panose="020B0600070205080204" pitchFamily="50" charset="-128"/>
              </a:rPr>
              <a:t>②</a:t>
            </a:r>
            <a:r>
              <a:rPr lang="ja-JP" altLang="en-US" b="1" dirty="0">
                <a:latin typeface="ＭＳ Ｐゴシック" panose="020B0600070205080204" pitchFamily="50" charset="-128"/>
                <a:ea typeface="ＭＳ Ｐゴシック" panose="020B0600070205080204" pitchFamily="50" charset="-128"/>
              </a:rPr>
              <a:t>自社の障害者雇用率への関心・透明性について</a:t>
            </a:r>
            <a:endParaRPr lang="en-US" altLang="ja-JP" b="1" dirty="0">
              <a:latin typeface="ＭＳ Ｐゴシック" panose="020B0600070205080204" pitchFamily="50" charset="-128"/>
              <a:ea typeface="ＭＳ Ｐゴシック" panose="020B0600070205080204" pitchFamily="50" charset="-128"/>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448349" y="1131606"/>
            <a:ext cx="9851022" cy="565832"/>
          </a:xfrm>
        </p:spPr>
        <p:txBody>
          <a:bodyPr>
            <a:noAutofit/>
          </a:bodyPr>
          <a:lstStyle/>
          <a:p>
            <a:pPr marL="0" indent="0">
              <a:buNone/>
            </a:pPr>
            <a:r>
              <a:rPr lang="ja-JP" altLang="en-US" sz="1600" dirty="0">
                <a:latin typeface="+mn-ea"/>
              </a:rPr>
              <a:t>障害者雇用率について，「</a:t>
            </a:r>
            <a:r>
              <a:rPr lang="ja-JP" altLang="en-US" sz="1600" b="1" dirty="0">
                <a:latin typeface="+mn-ea"/>
              </a:rPr>
              <a:t>把握している」事業者が５４社と</a:t>
            </a:r>
            <a:r>
              <a:rPr lang="ja-JP" altLang="en-US" sz="1600" dirty="0">
                <a:latin typeface="+mn-ea"/>
              </a:rPr>
              <a:t>全体の９６％</a:t>
            </a:r>
            <a:r>
              <a:rPr lang="ja-JP" altLang="en-US" sz="1600" b="1" dirty="0">
                <a:latin typeface="+mn-ea"/>
              </a:rPr>
              <a:t>，「把握していない」事業者</a:t>
            </a:r>
            <a:r>
              <a:rPr lang="ja-JP" altLang="en-US" sz="1600" dirty="0">
                <a:latin typeface="+mn-ea"/>
              </a:rPr>
              <a:t>は</a:t>
            </a:r>
            <a:r>
              <a:rPr lang="ja-JP" altLang="en-US" sz="1600" b="1" dirty="0">
                <a:latin typeface="+mn-ea"/>
              </a:rPr>
              <a:t>２社</a:t>
            </a:r>
            <a:r>
              <a:rPr lang="ja-JP" altLang="en-US" sz="1600" dirty="0">
                <a:latin typeface="+mn-ea"/>
              </a:rPr>
              <a:t>で全体の４％であった。</a:t>
            </a:r>
            <a:endParaRPr lang="en-US" altLang="ja-JP" sz="1600" dirty="0">
              <a:latin typeface="+mn-ea"/>
            </a:endParaRPr>
          </a:p>
        </p:txBody>
      </p:sp>
      <p:graphicFrame>
        <p:nvGraphicFramePr>
          <p:cNvPr id="5" name="表 4">
            <a:extLst>
              <a:ext uri="{FF2B5EF4-FFF2-40B4-BE49-F238E27FC236}">
                <a16:creationId xmlns:a16="http://schemas.microsoft.com/office/drawing/2014/main" id="{44E7692E-C180-49EA-8D07-B6A31884D35D}"/>
              </a:ext>
            </a:extLst>
          </p:cNvPr>
          <p:cNvGraphicFramePr>
            <a:graphicFrameLocks noGrp="1"/>
          </p:cNvGraphicFramePr>
          <p:nvPr>
            <p:extLst>
              <p:ext uri="{D42A27DB-BD31-4B8C-83A1-F6EECF244321}">
                <p14:modId xmlns:p14="http://schemas.microsoft.com/office/powerpoint/2010/main" val="645493662"/>
              </p:ext>
            </p:extLst>
          </p:nvPr>
        </p:nvGraphicFramePr>
        <p:xfrm>
          <a:off x="1522263" y="1870782"/>
          <a:ext cx="4094766" cy="1019906"/>
        </p:xfrm>
        <a:graphic>
          <a:graphicData uri="http://schemas.openxmlformats.org/drawingml/2006/table">
            <a:tbl>
              <a:tblPr firstRow="1" firstCol="1" bandRow="1">
                <a:tableStyleId>{5C22544A-7EE6-4342-B048-85BDC9FD1C3A}</a:tableStyleId>
              </a:tblPr>
              <a:tblGrid>
                <a:gridCol w="3509091">
                  <a:extLst>
                    <a:ext uri="{9D8B030D-6E8A-4147-A177-3AD203B41FA5}">
                      <a16:colId xmlns:a16="http://schemas.microsoft.com/office/drawing/2014/main" val="712910314"/>
                    </a:ext>
                  </a:extLst>
                </a:gridCol>
                <a:gridCol w="585675">
                  <a:extLst>
                    <a:ext uri="{9D8B030D-6E8A-4147-A177-3AD203B41FA5}">
                      <a16:colId xmlns:a16="http://schemas.microsoft.com/office/drawing/2014/main" val="2923335093"/>
                    </a:ext>
                  </a:extLst>
                </a:gridCol>
              </a:tblGrid>
              <a:tr h="509953">
                <a:tc>
                  <a:txBody>
                    <a:bodyPr/>
                    <a:lstStyle/>
                    <a:p>
                      <a:pPr algn="l"/>
                      <a:r>
                        <a:rPr lang="ja-JP" altLang="en-US" sz="1400" b="0" kern="0" dirty="0">
                          <a:solidFill>
                            <a:schemeClr val="bg1"/>
                          </a:solidFill>
                          <a:effectLst/>
                        </a:rPr>
                        <a:t>障害者雇用率を</a:t>
                      </a:r>
                      <a:r>
                        <a:rPr lang="ja-JP" sz="1400" b="1" kern="0" dirty="0">
                          <a:solidFill>
                            <a:schemeClr val="bg1"/>
                          </a:solidFill>
                          <a:effectLst/>
                        </a:rPr>
                        <a:t>把握している </a:t>
                      </a:r>
                      <a:endParaRPr lang="ja-JP" sz="1400" b="1"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50000"/>
                      </a:schemeClr>
                    </a:solidFill>
                  </a:tcPr>
                </a:tc>
                <a:tc>
                  <a:txBody>
                    <a:bodyPr/>
                    <a:lstStyle/>
                    <a:p>
                      <a:pPr algn="ctr"/>
                      <a:r>
                        <a:rPr lang="en-US" sz="1400" b="1" kern="0" dirty="0">
                          <a:solidFill>
                            <a:schemeClr val="bg1"/>
                          </a:solidFill>
                          <a:effectLst/>
                        </a:rPr>
                        <a:t>54</a:t>
                      </a:r>
                      <a:endParaRPr lang="ja-JP" sz="1400" b="1"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50000"/>
                      </a:schemeClr>
                    </a:solidFill>
                  </a:tcPr>
                </a:tc>
                <a:extLst>
                  <a:ext uri="{0D108BD9-81ED-4DB2-BD59-A6C34878D82A}">
                    <a16:rowId xmlns:a16="http://schemas.microsoft.com/office/drawing/2014/main" val="577388569"/>
                  </a:ext>
                </a:extLst>
              </a:tr>
              <a:tr h="509953">
                <a:tc>
                  <a:txBody>
                    <a:bodyPr/>
                    <a:lstStyle/>
                    <a:p>
                      <a:pPr algn="l"/>
                      <a:r>
                        <a:rPr lang="ja-JP" altLang="en-US" sz="1400" b="0" kern="0" dirty="0">
                          <a:solidFill>
                            <a:schemeClr val="accent1">
                              <a:lumMod val="50000"/>
                            </a:schemeClr>
                          </a:solidFill>
                          <a:effectLst/>
                        </a:rPr>
                        <a:t>障害者雇用率を</a:t>
                      </a:r>
                      <a:r>
                        <a:rPr lang="ja-JP" sz="1400" b="1" kern="0" dirty="0">
                          <a:solidFill>
                            <a:schemeClr val="accent1">
                              <a:lumMod val="50000"/>
                            </a:schemeClr>
                          </a:solidFill>
                          <a:effectLst/>
                        </a:rPr>
                        <a:t>把握していない </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tc>
                  <a:txBody>
                    <a:bodyPr/>
                    <a:lstStyle/>
                    <a:p>
                      <a:pPr algn="ctr"/>
                      <a:r>
                        <a:rPr lang="en-US" sz="1400" b="1" kern="0" dirty="0">
                          <a:solidFill>
                            <a:schemeClr val="accent1">
                              <a:lumMod val="50000"/>
                            </a:schemeClr>
                          </a:solidFill>
                          <a:effectLst/>
                        </a:rPr>
                        <a:t>2</a:t>
                      </a:r>
                      <a:endParaRPr lang="ja-JP" sz="1400" b="1" kern="100" dirty="0">
                        <a:solidFill>
                          <a:schemeClr val="accent1">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extLst>
                  <a:ext uri="{0D108BD9-81ED-4DB2-BD59-A6C34878D82A}">
                    <a16:rowId xmlns:a16="http://schemas.microsoft.com/office/drawing/2014/main" val="1920804284"/>
                  </a:ext>
                </a:extLst>
              </a:tr>
            </a:tbl>
          </a:graphicData>
        </a:graphic>
      </p:graphicFrame>
      <p:graphicFrame>
        <p:nvGraphicFramePr>
          <p:cNvPr id="6" name="グラフ 5">
            <a:extLst>
              <a:ext uri="{FF2B5EF4-FFF2-40B4-BE49-F238E27FC236}">
                <a16:creationId xmlns:a16="http://schemas.microsoft.com/office/drawing/2014/main" id="{E448E41C-DDCC-4DCD-879B-8B011BC776DD}"/>
              </a:ext>
            </a:extLst>
          </p:cNvPr>
          <p:cNvGraphicFramePr/>
          <p:nvPr>
            <p:extLst>
              <p:ext uri="{D42A27DB-BD31-4B8C-83A1-F6EECF244321}">
                <p14:modId xmlns:p14="http://schemas.microsoft.com/office/powerpoint/2010/main" val="2650581755"/>
              </p:ext>
            </p:extLst>
          </p:nvPr>
        </p:nvGraphicFramePr>
        <p:xfrm>
          <a:off x="5919485" y="1081766"/>
          <a:ext cx="4750252" cy="2122981"/>
        </p:xfrm>
        <a:graphic>
          <a:graphicData uri="http://schemas.openxmlformats.org/drawingml/2006/chart">
            <c:chart xmlns:c="http://schemas.openxmlformats.org/drawingml/2006/chart" xmlns:r="http://schemas.openxmlformats.org/officeDocument/2006/relationships" r:id="rId2"/>
          </a:graphicData>
        </a:graphic>
      </p:graphicFrame>
      <p:sp>
        <p:nvSpPr>
          <p:cNvPr id="8" name="コンテンツ プレースホルダー 3">
            <a:extLst>
              <a:ext uri="{FF2B5EF4-FFF2-40B4-BE49-F238E27FC236}">
                <a16:creationId xmlns:a16="http://schemas.microsoft.com/office/drawing/2014/main" id="{4129D249-6DDF-4350-990D-B4740B846C18}"/>
              </a:ext>
            </a:extLst>
          </p:cNvPr>
          <p:cNvSpPr txBox="1">
            <a:spLocks/>
          </p:cNvSpPr>
          <p:nvPr/>
        </p:nvSpPr>
        <p:spPr>
          <a:xfrm>
            <a:off x="1424038" y="3204748"/>
            <a:ext cx="10005962" cy="9167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a:lstStyle>
          <a:p>
            <a:pPr marL="0" indent="0">
              <a:buFont typeface="Arial" panose="020B0604020202020204" pitchFamily="34" charset="0"/>
              <a:buNone/>
            </a:pPr>
            <a:r>
              <a:rPr lang="ja-JP" altLang="en-US" sz="1600" dirty="0">
                <a:latin typeface="+mn-ea"/>
              </a:rPr>
              <a:t>障害者雇用の「</a:t>
            </a:r>
            <a:r>
              <a:rPr lang="ja-JP" altLang="en-US" sz="1600" b="1" dirty="0">
                <a:latin typeface="+mn-ea"/>
              </a:rPr>
              <a:t>目標を設定している」事業者は２６社，</a:t>
            </a:r>
            <a:r>
              <a:rPr lang="ja-JP" altLang="en-US" sz="1600" dirty="0">
                <a:latin typeface="+mn-ea"/>
              </a:rPr>
              <a:t>その内，対外的に「</a:t>
            </a:r>
            <a:r>
              <a:rPr lang="ja-JP" altLang="en-US" sz="1600" b="1" dirty="0">
                <a:latin typeface="+mn-ea"/>
              </a:rPr>
              <a:t>公表している」事業者は５社。「目標を設定していない」事業者は３０社</a:t>
            </a:r>
            <a:r>
              <a:rPr lang="ja-JP" altLang="en-US" sz="1600" dirty="0">
                <a:latin typeface="+mn-ea"/>
              </a:rPr>
              <a:t>，その内，「</a:t>
            </a:r>
            <a:r>
              <a:rPr lang="ja-JP" altLang="en-US" sz="1600" b="1" dirty="0">
                <a:latin typeface="+mn-ea"/>
              </a:rPr>
              <a:t>目標の設定を予定していない」事業者は２３社</a:t>
            </a:r>
            <a:r>
              <a:rPr lang="ja-JP" altLang="en-US" sz="1600" dirty="0">
                <a:latin typeface="+mn-ea"/>
              </a:rPr>
              <a:t>で，目標設定ができている事業者は全体の４６％と約半数で，公表している事業者はわずか９％であった。</a:t>
            </a:r>
            <a:endParaRPr lang="en-US" altLang="ja-JP" sz="1600" dirty="0">
              <a:latin typeface="+mn-ea"/>
            </a:endParaRPr>
          </a:p>
          <a:p>
            <a:pPr marL="0" indent="0">
              <a:buFont typeface="Arial" panose="020B0604020202020204" pitchFamily="34" charset="0"/>
              <a:buNone/>
            </a:pPr>
            <a:endParaRPr lang="ja-JP" altLang="en-US" sz="2400" dirty="0"/>
          </a:p>
        </p:txBody>
      </p:sp>
      <p:graphicFrame>
        <p:nvGraphicFramePr>
          <p:cNvPr id="9" name="表 8">
            <a:extLst>
              <a:ext uri="{FF2B5EF4-FFF2-40B4-BE49-F238E27FC236}">
                <a16:creationId xmlns:a16="http://schemas.microsoft.com/office/drawing/2014/main" id="{A67DE1C9-5EAF-467B-8FC9-87DB85509F1A}"/>
              </a:ext>
            </a:extLst>
          </p:cNvPr>
          <p:cNvGraphicFramePr>
            <a:graphicFrameLocks noGrp="1"/>
          </p:cNvGraphicFramePr>
          <p:nvPr>
            <p:extLst>
              <p:ext uri="{D42A27DB-BD31-4B8C-83A1-F6EECF244321}">
                <p14:modId xmlns:p14="http://schemas.microsoft.com/office/powerpoint/2010/main" val="3748064814"/>
              </p:ext>
            </p:extLst>
          </p:nvPr>
        </p:nvGraphicFramePr>
        <p:xfrm>
          <a:off x="1522263" y="4076802"/>
          <a:ext cx="4527110" cy="2213920"/>
        </p:xfrm>
        <a:graphic>
          <a:graphicData uri="http://schemas.openxmlformats.org/drawingml/2006/table">
            <a:tbl>
              <a:tblPr firstRow="1" firstCol="1" bandRow="1">
                <a:tableStyleId>{5C22544A-7EE6-4342-B048-85BDC9FD1C3A}</a:tableStyleId>
              </a:tblPr>
              <a:tblGrid>
                <a:gridCol w="4013545">
                  <a:extLst>
                    <a:ext uri="{9D8B030D-6E8A-4147-A177-3AD203B41FA5}">
                      <a16:colId xmlns:a16="http://schemas.microsoft.com/office/drawing/2014/main" val="3295076239"/>
                    </a:ext>
                  </a:extLst>
                </a:gridCol>
                <a:gridCol w="513565">
                  <a:extLst>
                    <a:ext uri="{9D8B030D-6E8A-4147-A177-3AD203B41FA5}">
                      <a16:colId xmlns:a16="http://schemas.microsoft.com/office/drawing/2014/main" val="2841669830"/>
                    </a:ext>
                  </a:extLst>
                </a:gridCol>
              </a:tblGrid>
              <a:tr h="553480">
                <a:tc>
                  <a:txBody>
                    <a:bodyPr/>
                    <a:lstStyle/>
                    <a:p>
                      <a:pPr algn="l"/>
                      <a:r>
                        <a:rPr lang="ja-JP" sz="1400" b="0" kern="0" dirty="0">
                          <a:effectLst/>
                          <a:latin typeface="+mn-ea"/>
                          <a:ea typeface="+mn-ea"/>
                        </a:rPr>
                        <a:t>雇用目標を</a:t>
                      </a:r>
                      <a:r>
                        <a:rPr lang="ja-JP" sz="1400" kern="0" dirty="0">
                          <a:effectLst/>
                          <a:latin typeface="+mn-ea"/>
                          <a:ea typeface="+mn-ea"/>
                        </a:rPr>
                        <a:t>設定し，公表している。 </a:t>
                      </a:r>
                      <a:endParaRPr lang="ja-JP" sz="1400" kern="100" dirty="0">
                        <a:effectLst/>
                        <a:latin typeface="+mn-ea"/>
                        <a:ea typeface="+mn-ea"/>
                        <a:cs typeface="Times New Roman" panose="02020603050405020304" pitchFamily="18" charset="0"/>
                      </a:endParaRPr>
                    </a:p>
                  </a:txBody>
                  <a:tcPr marL="62865" marR="62865" marT="0" marB="0" anchor="ctr">
                    <a:solidFill>
                      <a:schemeClr val="accent1">
                        <a:lumMod val="75000"/>
                      </a:schemeClr>
                    </a:solidFill>
                  </a:tcPr>
                </a:tc>
                <a:tc>
                  <a:txBody>
                    <a:bodyPr/>
                    <a:lstStyle/>
                    <a:p>
                      <a:pPr algn="ctr"/>
                      <a:r>
                        <a:rPr lang="en-US" sz="1400" kern="0" dirty="0">
                          <a:effectLst/>
                          <a:latin typeface="+mn-ea"/>
                          <a:ea typeface="+mn-ea"/>
                        </a:rPr>
                        <a:t>5</a:t>
                      </a:r>
                      <a:endParaRPr lang="ja-JP" sz="1400" kern="100" dirty="0">
                        <a:effectLst/>
                        <a:latin typeface="+mn-ea"/>
                        <a:ea typeface="+mn-ea"/>
                        <a:cs typeface="Times New Roman" panose="02020603050405020304" pitchFamily="18" charset="0"/>
                      </a:endParaRPr>
                    </a:p>
                  </a:txBody>
                  <a:tcPr marL="62865" marR="62865" marT="0" marB="0" anchor="ctr">
                    <a:solidFill>
                      <a:schemeClr val="accent1">
                        <a:lumMod val="75000"/>
                      </a:schemeClr>
                    </a:solidFill>
                  </a:tcPr>
                </a:tc>
                <a:extLst>
                  <a:ext uri="{0D108BD9-81ED-4DB2-BD59-A6C34878D82A}">
                    <a16:rowId xmlns:a16="http://schemas.microsoft.com/office/drawing/2014/main" val="1563056674"/>
                  </a:ext>
                </a:extLst>
              </a:tr>
              <a:tr h="553480">
                <a:tc>
                  <a:txBody>
                    <a:bodyPr/>
                    <a:lstStyle/>
                    <a:p>
                      <a:pPr algn="l"/>
                      <a:r>
                        <a:rPr lang="ja-JP" sz="1400" b="0" kern="0" dirty="0">
                          <a:solidFill>
                            <a:schemeClr val="accent1">
                              <a:lumMod val="50000"/>
                            </a:schemeClr>
                          </a:solidFill>
                          <a:effectLst/>
                          <a:latin typeface="+mn-ea"/>
                          <a:ea typeface="+mn-ea"/>
                        </a:rPr>
                        <a:t>雇用目標を</a:t>
                      </a:r>
                      <a:r>
                        <a:rPr lang="ja-JP" sz="1400" kern="0" dirty="0">
                          <a:solidFill>
                            <a:schemeClr val="accent1">
                              <a:lumMod val="50000"/>
                            </a:schemeClr>
                          </a:solidFill>
                          <a:effectLst/>
                          <a:latin typeface="+mn-ea"/>
                          <a:ea typeface="+mn-ea"/>
                        </a:rPr>
                        <a:t>設定しているが，公表していない。 </a:t>
                      </a:r>
                      <a:endParaRPr lang="ja-JP" sz="1400" kern="100" dirty="0">
                        <a:solidFill>
                          <a:schemeClr val="accent1">
                            <a:lumMod val="50000"/>
                          </a:schemeClr>
                        </a:solidFill>
                        <a:effectLst/>
                        <a:latin typeface="+mn-ea"/>
                        <a:ea typeface="+mn-ea"/>
                        <a:cs typeface="Times New Roman" panose="02020603050405020304" pitchFamily="18" charset="0"/>
                      </a:endParaRPr>
                    </a:p>
                  </a:txBody>
                  <a:tcPr marL="62865" marR="62865" marT="0" marB="0" anchor="ctr">
                    <a:solidFill>
                      <a:schemeClr val="accent1">
                        <a:lumMod val="20000"/>
                        <a:lumOff val="80000"/>
                      </a:schemeClr>
                    </a:solidFill>
                  </a:tcPr>
                </a:tc>
                <a:tc>
                  <a:txBody>
                    <a:bodyPr/>
                    <a:lstStyle/>
                    <a:p>
                      <a:pPr algn="ctr"/>
                      <a:r>
                        <a:rPr lang="en-US" sz="1400" b="1" kern="0" dirty="0">
                          <a:solidFill>
                            <a:schemeClr val="accent1">
                              <a:lumMod val="50000"/>
                            </a:schemeClr>
                          </a:solidFill>
                          <a:effectLst/>
                          <a:latin typeface="+mn-ea"/>
                          <a:ea typeface="+mn-ea"/>
                        </a:rPr>
                        <a:t>21</a:t>
                      </a:r>
                      <a:endParaRPr lang="ja-JP" sz="1400" b="1" kern="100" dirty="0">
                        <a:solidFill>
                          <a:schemeClr val="accent1">
                            <a:lumMod val="50000"/>
                          </a:schemeClr>
                        </a:solidFill>
                        <a:effectLst/>
                        <a:latin typeface="+mn-ea"/>
                        <a:ea typeface="+mn-ea"/>
                        <a:cs typeface="Times New Roman" panose="02020603050405020304" pitchFamily="18" charset="0"/>
                      </a:endParaRPr>
                    </a:p>
                  </a:txBody>
                  <a:tcPr marL="62865" marR="62865" marT="0" marB="0" anchor="ctr">
                    <a:solidFill>
                      <a:schemeClr val="accent1">
                        <a:lumMod val="20000"/>
                        <a:lumOff val="80000"/>
                      </a:schemeClr>
                    </a:solidFill>
                  </a:tcPr>
                </a:tc>
                <a:extLst>
                  <a:ext uri="{0D108BD9-81ED-4DB2-BD59-A6C34878D82A}">
                    <a16:rowId xmlns:a16="http://schemas.microsoft.com/office/drawing/2014/main" val="1095030955"/>
                  </a:ext>
                </a:extLst>
              </a:tr>
              <a:tr h="553480">
                <a:tc>
                  <a:txBody>
                    <a:bodyPr/>
                    <a:lstStyle/>
                    <a:p>
                      <a:pPr algn="l"/>
                      <a:r>
                        <a:rPr lang="ja-JP" sz="1400" b="0" kern="0" dirty="0">
                          <a:solidFill>
                            <a:schemeClr val="accent3">
                              <a:lumMod val="50000"/>
                            </a:schemeClr>
                          </a:solidFill>
                          <a:effectLst/>
                          <a:latin typeface="+mn-ea"/>
                          <a:ea typeface="+mn-ea"/>
                        </a:rPr>
                        <a:t>雇用目標の</a:t>
                      </a:r>
                      <a:r>
                        <a:rPr lang="ja-JP" sz="1400" kern="0" dirty="0">
                          <a:solidFill>
                            <a:schemeClr val="accent3">
                              <a:lumMod val="50000"/>
                            </a:schemeClr>
                          </a:solidFill>
                          <a:effectLst/>
                          <a:latin typeface="+mn-ea"/>
                          <a:ea typeface="+mn-ea"/>
                        </a:rPr>
                        <a:t>設定を検討している。 </a:t>
                      </a:r>
                      <a:endParaRPr lang="ja-JP" sz="1400" kern="100" dirty="0">
                        <a:solidFill>
                          <a:schemeClr val="accent3">
                            <a:lumMod val="50000"/>
                          </a:schemeClr>
                        </a:solidFill>
                        <a:effectLst/>
                        <a:latin typeface="+mn-ea"/>
                        <a:ea typeface="+mn-ea"/>
                        <a:cs typeface="Times New Roman" panose="02020603050405020304" pitchFamily="18" charset="0"/>
                      </a:endParaRPr>
                    </a:p>
                  </a:txBody>
                  <a:tcPr marL="62865" marR="62865" marT="0" marB="0" anchor="ctr">
                    <a:solidFill>
                      <a:schemeClr val="accent3">
                        <a:lumMod val="40000"/>
                        <a:lumOff val="60000"/>
                      </a:schemeClr>
                    </a:solidFill>
                  </a:tcPr>
                </a:tc>
                <a:tc>
                  <a:txBody>
                    <a:bodyPr/>
                    <a:lstStyle/>
                    <a:p>
                      <a:pPr algn="ctr"/>
                      <a:r>
                        <a:rPr lang="en-US" sz="1400" b="1" kern="0" dirty="0">
                          <a:solidFill>
                            <a:schemeClr val="accent3">
                              <a:lumMod val="50000"/>
                            </a:schemeClr>
                          </a:solidFill>
                          <a:effectLst/>
                          <a:latin typeface="+mn-ea"/>
                          <a:ea typeface="+mn-ea"/>
                        </a:rPr>
                        <a:t>7</a:t>
                      </a:r>
                      <a:endParaRPr lang="ja-JP" sz="1400" b="1" kern="100" dirty="0">
                        <a:solidFill>
                          <a:schemeClr val="accent3">
                            <a:lumMod val="50000"/>
                          </a:schemeClr>
                        </a:solidFill>
                        <a:effectLst/>
                        <a:latin typeface="+mn-ea"/>
                        <a:ea typeface="+mn-ea"/>
                        <a:cs typeface="Times New Roman" panose="02020603050405020304" pitchFamily="18" charset="0"/>
                      </a:endParaRPr>
                    </a:p>
                  </a:txBody>
                  <a:tcPr marL="62865" marR="62865" marT="0" marB="0" anchor="ctr">
                    <a:solidFill>
                      <a:schemeClr val="accent3">
                        <a:lumMod val="40000"/>
                        <a:lumOff val="60000"/>
                      </a:schemeClr>
                    </a:solidFill>
                  </a:tcPr>
                </a:tc>
                <a:extLst>
                  <a:ext uri="{0D108BD9-81ED-4DB2-BD59-A6C34878D82A}">
                    <a16:rowId xmlns:a16="http://schemas.microsoft.com/office/drawing/2014/main" val="2228692935"/>
                  </a:ext>
                </a:extLst>
              </a:tr>
              <a:tr h="553480">
                <a:tc>
                  <a:txBody>
                    <a:bodyPr/>
                    <a:lstStyle/>
                    <a:p>
                      <a:pPr algn="l"/>
                      <a:r>
                        <a:rPr lang="ja-JP" sz="1400" b="0" kern="0" dirty="0">
                          <a:effectLst/>
                          <a:latin typeface="+mn-ea"/>
                          <a:ea typeface="+mn-ea"/>
                        </a:rPr>
                        <a:t>雇用目標の</a:t>
                      </a:r>
                      <a:r>
                        <a:rPr lang="ja-JP" sz="1400" kern="0" dirty="0">
                          <a:effectLst/>
                          <a:latin typeface="+mn-ea"/>
                          <a:ea typeface="+mn-ea"/>
                        </a:rPr>
                        <a:t>設定・公表</a:t>
                      </a:r>
                      <a:r>
                        <a:rPr lang="ja-JP" altLang="en-US" sz="1400" kern="0" dirty="0">
                          <a:effectLst/>
                          <a:latin typeface="+mn-ea"/>
                          <a:ea typeface="+mn-ea"/>
                        </a:rPr>
                        <a:t>を</a:t>
                      </a:r>
                      <a:r>
                        <a:rPr lang="ja-JP" sz="1400" kern="0" dirty="0">
                          <a:effectLst/>
                          <a:latin typeface="+mn-ea"/>
                          <a:ea typeface="+mn-ea"/>
                        </a:rPr>
                        <a:t>予定していない。 </a:t>
                      </a:r>
                      <a:endParaRPr lang="ja-JP" sz="1400" kern="100" dirty="0">
                        <a:effectLst/>
                        <a:latin typeface="+mn-ea"/>
                        <a:ea typeface="+mn-ea"/>
                        <a:cs typeface="Times New Roman" panose="02020603050405020304" pitchFamily="18" charset="0"/>
                      </a:endParaRPr>
                    </a:p>
                  </a:txBody>
                  <a:tcPr marL="62865" marR="62865" marT="0" marB="0" anchor="ctr">
                    <a:solidFill>
                      <a:schemeClr val="accent3">
                        <a:lumMod val="50000"/>
                      </a:schemeClr>
                    </a:solidFill>
                  </a:tcPr>
                </a:tc>
                <a:tc>
                  <a:txBody>
                    <a:bodyPr/>
                    <a:lstStyle/>
                    <a:p>
                      <a:pPr algn="ctr"/>
                      <a:r>
                        <a:rPr lang="en-US" sz="1400" b="1" kern="0" dirty="0">
                          <a:solidFill>
                            <a:schemeClr val="bg1"/>
                          </a:solidFill>
                          <a:effectLst/>
                          <a:latin typeface="+mn-ea"/>
                          <a:ea typeface="+mn-ea"/>
                        </a:rPr>
                        <a:t>23</a:t>
                      </a:r>
                      <a:endParaRPr lang="ja-JP" sz="1400" b="1" kern="100" dirty="0">
                        <a:solidFill>
                          <a:schemeClr val="bg1"/>
                        </a:solidFill>
                        <a:effectLst/>
                        <a:latin typeface="+mn-ea"/>
                        <a:ea typeface="+mn-ea"/>
                        <a:cs typeface="Times New Roman" panose="02020603050405020304" pitchFamily="18" charset="0"/>
                      </a:endParaRPr>
                    </a:p>
                  </a:txBody>
                  <a:tcPr marL="62865" marR="62865" marT="0" marB="0" anchor="ctr">
                    <a:solidFill>
                      <a:schemeClr val="accent3">
                        <a:lumMod val="50000"/>
                      </a:schemeClr>
                    </a:solidFill>
                  </a:tcPr>
                </a:tc>
                <a:extLst>
                  <a:ext uri="{0D108BD9-81ED-4DB2-BD59-A6C34878D82A}">
                    <a16:rowId xmlns:a16="http://schemas.microsoft.com/office/drawing/2014/main" val="3503259761"/>
                  </a:ext>
                </a:extLst>
              </a:tr>
            </a:tbl>
          </a:graphicData>
        </a:graphic>
      </p:graphicFrame>
      <p:graphicFrame>
        <p:nvGraphicFramePr>
          <p:cNvPr id="10" name="グラフ 9">
            <a:extLst>
              <a:ext uri="{FF2B5EF4-FFF2-40B4-BE49-F238E27FC236}">
                <a16:creationId xmlns:a16="http://schemas.microsoft.com/office/drawing/2014/main" id="{FBD262AF-8F79-433E-98C7-6FA30E95C0CB}"/>
              </a:ext>
            </a:extLst>
          </p:cNvPr>
          <p:cNvGraphicFramePr/>
          <p:nvPr>
            <p:extLst>
              <p:ext uri="{D42A27DB-BD31-4B8C-83A1-F6EECF244321}">
                <p14:modId xmlns:p14="http://schemas.microsoft.com/office/powerpoint/2010/main" val="1451967377"/>
              </p:ext>
            </p:extLst>
          </p:nvPr>
        </p:nvGraphicFramePr>
        <p:xfrm>
          <a:off x="6226225" y="3970272"/>
          <a:ext cx="5431061" cy="2406924"/>
        </p:xfrm>
        <a:graphic>
          <a:graphicData uri="http://schemas.openxmlformats.org/drawingml/2006/chart">
            <c:chart xmlns:c="http://schemas.openxmlformats.org/drawingml/2006/chart" xmlns:r="http://schemas.openxmlformats.org/officeDocument/2006/relationships" r:id="rId3"/>
          </a:graphicData>
        </a:graphic>
      </p:graphicFrame>
      <p:sp>
        <p:nvSpPr>
          <p:cNvPr id="11" name="正方形/長方形 10">
            <a:extLst>
              <a:ext uri="{FF2B5EF4-FFF2-40B4-BE49-F238E27FC236}">
                <a16:creationId xmlns:a16="http://schemas.microsoft.com/office/drawing/2014/main" id="{A828ED2A-185F-4B3B-B6A3-EA7F3377D738}"/>
              </a:ext>
            </a:extLst>
          </p:cNvPr>
          <p:cNvSpPr/>
          <p:nvPr/>
        </p:nvSpPr>
        <p:spPr>
          <a:xfrm>
            <a:off x="1487538" y="902570"/>
            <a:ext cx="9678995" cy="179197"/>
          </a:xfrm>
          <a:prstGeom prst="rect">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4974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2D3D4E7-DBDD-4F01-9643-205345500A2B}"/>
              </a:ext>
            </a:extLst>
          </p:cNvPr>
          <p:cNvSpPr>
            <a:spLocks noGrp="1"/>
          </p:cNvSpPr>
          <p:nvPr>
            <p:ph sz="half" idx="4294967295"/>
          </p:nvPr>
        </p:nvSpPr>
        <p:spPr>
          <a:xfrm>
            <a:off x="1477108" y="432335"/>
            <a:ext cx="9604375" cy="385762"/>
          </a:xfrm>
        </p:spPr>
        <p:txBody>
          <a:bodyPr>
            <a:noAutofit/>
          </a:bodyPr>
          <a:lstStyle/>
          <a:p>
            <a:pPr marL="0" indent="0">
              <a:buNone/>
            </a:pPr>
            <a:r>
              <a:rPr lang="ja-JP" altLang="en-US" dirty="0"/>
              <a:t>ポイント</a:t>
            </a:r>
            <a:r>
              <a:rPr lang="ja-JP" altLang="en-US" dirty="0">
                <a:latin typeface="ＭＳ Ｐゴシック" panose="020B0600070205080204" pitchFamily="50" charset="-128"/>
                <a:ea typeface="ＭＳ Ｐゴシック" panose="020B0600070205080204" pitchFamily="50" charset="-128"/>
              </a:rPr>
              <a:t>③</a:t>
            </a:r>
            <a:r>
              <a:rPr lang="ja-JP" altLang="en-US" b="1" dirty="0">
                <a:latin typeface="ＭＳ Ｐゴシック" panose="020B0600070205080204" pitchFamily="50" charset="-128"/>
                <a:ea typeface="ＭＳ Ｐゴシック" panose="020B0600070205080204" pitchFamily="50" charset="-128"/>
              </a:rPr>
              <a:t>障害者雇用関連の取組への金融機関の融資及び購買促進について</a:t>
            </a:r>
            <a:endParaRPr lang="en-US" altLang="ja-JP" b="1" dirty="0">
              <a:latin typeface="ＭＳ Ｐゴシック" panose="020B0600070205080204" pitchFamily="50" charset="-128"/>
              <a:ea typeface="ＭＳ Ｐゴシック" panose="020B0600070205080204" pitchFamily="50" charset="-128"/>
            </a:endParaRPr>
          </a:p>
        </p:txBody>
      </p:sp>
      <p:sp>
        <p:nvSpPr>
          <p:cNvPr id="4" name="コンテンツ プレースホルダー 3">
            <a:extLst>
              <a:ext uri="{FF2B5EF4-FFF2-40B4-BE49-F238E27FC236}">
                <a16:creationId xmlns:a16="http://schemas.microsoft.com/office/drawing/2014/main" id="{62FD5301-80EA-4AA7-984A-A1D2F4C47BA9}"/>
              </a:ext>
            </a:extLst>
          </p:cNvPr>
          <p:cNvSpPr>
            <a:spLocks noGrp="1"/>
          </p:cNvSpPr>
          <p:nvPr>
            <p:ph sz="half" idx="4294967295"/>
          </p:nvPr>
        </p:nvSpPr>
        <p:spPr>
          <a:xfrm>
            <a:off x="1477108" y="1266445"/>
            <a:ext cx="9774237" cy="1103312"/>
          </a:xfrm>
        </p:spPr>
        <p:txBody>
          <a:bodyPr>
            <a:noAutofit/>
          </a:bodyPr>
          <a:lstStyle/>
          <a:p>
            <a:pPr marL="0" indent="0">
              <a:buNone/>
            </a:pPr>
            <a:r>
              <a:rPr lang="ja-JP" altLang="en-US" sz="1600" dirty="0">
                <a:latin typeface="+mn-ea"/>
              </a:rPr>
              <a:t>障害者雇用に関連する取組によって，</a:t>
            </a:r>
            <a:r>
              <a:rPr lang="ja-JP" altLang="en-US" sz="1600" b="1" dirty="0">
                <a:latin typeface="+mn-ea"/>
              </a:rPr>
              <a:t>「金融機関から融資を受けやすくなったと感じた」</a:t>
            </a:r>
            <a:r>
              <a:rPr lang="ja-JP" altLang="en-US" sz="1600" dirty="0">
                <a:latin typeface="+mn-ea"/>
              </a:rPr>
              <a:t>事業者は</a:t>
            </a:r>
            <a:r>
              <a:rPr lang="ja-JP" altLang="en-US" sz="1600" b="1" dirty="0">
                <a:latin typeface="+mn-ea"/>
              </a:rPr>
              <a:t>１社，２３社</a:t>
            </a:r>
            <a:r>
              <a:rPr lang="ja-JP" altLang="en-US" sz="1600" dirty="0">
                <a:latin typeface="+mn-ea"/>
              </a:rPr>
              <a:t>が</a:t>
            </a:r>
            <a:r>
              <a:rPr lang="ja-JP" altLang="en-US" sz="1600" b="1" dirty="0">
                <a:latin typeface="+mn-ea"/>
              </a:rPr>
              <a:t>「融資を受けやすくなったと感じたことは無い」</a:t>
            </a:r>
            <a:r>
              <a:rPr lang="ja-JP" altLang="en-US" sz="1600" dirty="0">
                <a:latin typeface="+mn-ea"/>
              </a:rPr>
              <a:t>と回答。また，</a:t>
            </a:r>
            <a:r>
              <a:rPr lang="ja-JP" altLang="en-US" sz="1600" b="1" dirty="0">
                <a:latin typeface="+mn-ea"/>
              </a:rPr>
              <a:t>「購買促進に繋がったことがある」</a:t>
            </a:r>
            <a:r>
              <a:rPr lang="ja-JP" altLang="en-US" sz="1600" dirty="0">
                <a:latin typeface="+mn-ea"/>
              </a:rPr>
              <a:t>事業者は</a:t>
            </a:r>
            <a:r>
              <a:rPr lang="ja-JP" altLang="en-US" sz="1600" b="1" dirty="0">
                <a:latin typeface="+mn-ea"/>
              </a:rPr>
              <a:t>１社，３３社が「購買促進に繋がったことはない」</a:t>
            </a:r>
            <a:r>
              <a:rPr lang="ja-JP" altLang="en-US" sz="1600" dirty="0">
                <a:latin typeface="+mn-ea"/>
              </a:rPr>
              <a:t>と回答。その他意見では，「</a:t>
            </a:r>
            <a:r>
              <a:rPr lang="ja-JP" altLang="ja-JP" sz="1600" dirty="0"/>
              <a:t>障害者雇用の実績がない</a:t>
            </a:r>
            <a:r>
              <a:rPr lang="ja-JP" altLang="en-US" sz="1600" dirty="0"/>
              <a:t>ため回答できない」，「融資や購買促進について回答できる部署ではない」などがあった</a:t>
            </a:r>
            <a:r>
              <a:rPr lang="ja-JP" altLang="ja-JP" sz="1600" dirty="0"/>
              <a:t>。</a:t>
            </a:r>
          </a:p>
          <a:p>
            <a:pPr marL="0" indent="0">
              <a:buNone/>
            </a:pPr>
            <a:endParaRPr lang="en-US" altLang="ja-JP" sz="1600" dirty="0">
              <a:latin typeface="+mn-ea"/>
            </a:endParaRPr>
          </a:p>
        </p:txBody>
      </p:sp>
      <p:graphicFrame>
        <p:nvGraphicFramePr>
          <p:cNvPr id="7" name="表 6">
            <a:extLst>
              <a:ext uri="{FF2B5EF4-FFF2-40B4-BE49-F238E27FC236}">
                <a16:creationId xmlns:a16="http://schemas.microsoft.com/office/drawing/2014/main" id="{BB762490-FF74-400F-8EB8-77284ACC5F5F}"/>
              </a:ext>
            </a:extLst>
          </p:cNvPr>
          <p:cNvGraphicFramePr>
            <a:graphicFrameLocks noGrp="1"/>
          </p:cNvGraphicFramePr>
          <p:nvPr>
            <p:extLst>
              <p:ext uri="{D42A27DB-BD31-4B8C-83A1-F6EECF244321}">
                <p14:modId xmlns:p14="http://schemas.microsoft.com/office/powerpoint/2010/main" val="1597459123"/>
              </p:ext>
            </p:extLst>
          </p:nvPr>
        </p:nvGraphicFramePr>
        <p:xfrm>
          <a:off x="1487538" y="2793282"/>
          <a:ext cx="4699614" cy="2711445"/>
        </p:xfrm>
        <a:graphic>
          <a:graphicData uri="http://schemas.openxmlformats.org/drawingml/2006/table">
            <a:tbl>
              <a:tblPr firstRow="1" firstCol="1" bandRow="1">
                <a:tableStyleId>{5C22544A-7EE6-4342-B048-85BDC9FD1C3A}</a:tableStyleId>
              </a:tblPr>
              <a:tblGrid>
                <a:gridCol w="3842396">
                  <a:extLst>
                    <a:ext uri="{9D8B030D-6E8A-4147-A177-3AD203B41FA5}">
                      <a16:colId xmlns:a16="http://schemas.microsoft.com/office/drawing/2014/main" val="874735089"/>
                    </a:ext>
                  </a:extLst>
                </a:gridCol>
                <a:gridCol w="857218">
                  <a:extLst>
                    <a:ext uri="{9D8B030D-6E8A-4147-A177-3AD203B41FA5}">
                      <a16:colId xmlns:a16="http://schemas.microsoft.com/office/drawing/2014/main" val="1717163814"/>
                    </a:ext>
                  </a:extLst>
                </a:gridCol>
              </a:tblGrid>
              <a:tr h="542289">
                <a:tc>
                  <a:txBody>
                    <a:bodyPr/>
                    <a:lstStyle/>
                    <a:p>
                      <a:pPr algn="l"/>
                      <a:r>
                        <a:rPr lang="ja-JP" sz="1400" kern="0" dirty="0">
                          <a:effectLst/>
                        </a:rPr>
                        <a:t>融資を受けやすくなったと感じたことがある。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75000"/>
                      </a:schemeClr>
                    </a:solidFill>
                  </a:tcPr>
                </a:tc>
                <a:tc>
                  <a:txBody>
                    <a:bodyPr/>
                    <a:lstStyle/>
                    <a:p>
                      <a:pPr algn="ctr"/>
                      <a:r>
                        <a:rPr lang="en-US" sz="1400" kern="0" dirty="0">
                          <a:effectLst/>
                        </a:rPr>
                        <a:t>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75000"/>
                      </a:schemeClr>
                    </a:solidFill>
                  </a:tcPr>
                </a:tc>
                <a:extLst>
                  <a:ext uri="{0D108BD9-81ED-4DB2-BD59-A6C34878D82A}">
                    <a16:rowId xmlns:a16="http://schemas.microsoft.com/office/drawing/2014/main" val="198444634"/>
                  </a:ext>
                </a:extLst>
              </a:tr>
              <a:tr h="542289">
                <a:tc>
                  <a:txBody>
                    <a:bodyPr/>
                    <a:lstStyle/>
                    <a:p>
                      <a:pPr algn="l"/>
                      <a:r>
                        <a:rPr lang="ja-JP" sz="1400" kern="0">
                          <a:solidFill>
                            <a:schemeClr val="accent1">
                              <a:lumMod val="75000"/>
                            </a:schemeClr>
                          </a:solidFill>
                          <a:effectLst/>
                        </a:rPr>
                        <a:t>融資を受けやすくなったと感じたことは無い。 </a:t>
                      </a:r>
                      <a:endParaRPr lang="ja-JP" sz="1400" kern="100">
                        <a:solidFill>
                          <a:schemeClr val="accent1">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tc>
                  <a:txBody>
                    <a:bodyPr/>
                    <a:lstStyle/>
                    <a:p>
                      <a:pPr algn="ctr"/>
                      <a:r>
                        <a:rPr lang="en-US" sz="1400" kern="0" dirty="0">
                          <a:solidFill>
                            <a:schemeClr val="accent1">
                              <a:lumMod val="75000"/>
                            </a:schemeClr>
                          </a:solidFill>
                          <a:effectLst/>
                        </a:rPr>
                        <a:t>23</a:t>
                      </a:r>
                      <a:endParaRPr lang="ja-JP" sz="1400" kern="100" dirty="0">
                        <a:solidFill>
                          <a:schemeClr val="accent1">
                            <a:lumMod val="75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1">
                        <a:lumMod val="20000"/>
                        <a:lumOff val="80000"/>
                      </a:schemeClr>
                    </a:solidFill>
                  </a:tcPr>
                </a:tc>
                <a:extLst>
                  <a:ext uri="{0D108BD9-81ED-4DB2-BD59-A6C34878D82A}">
                    <a16:rowId xmlns:a16="http://schemas.microsoft.com/office/drawing/2014/main" val="781634341"/>
                  </a:ext>
                </a:extLst>
              </a:tr>
              <a:tr h="542289">
                <a:tc>
                  <a:txBody>
                    <a:bodyPr/>
                    <a:lstStyle/>
                    <a:p>
                      <a:pPr algn="l"/>
                      <a:r>
                        <a:rPr lang="ja-JP" sz="1400" kern="0" dirty="0">
                          <a:solidFill>
                            <a:schemeClr val="accent3">
                              <a:lumMod val="50000"/>
                            </a:schemeClr>
                          </a:solidFill>
                          <a:effectLst/>
                        </a:rPr>
                        <a:t>購買促進に繋がったと感じたことがある。 </a:t>
                      </a:r>
                      <a:endParaRPr lang="ja-JP" sz="1400" kern="100" dirty="0">
                        <a:solidFill>
                          <a:schemeClr val="accent3">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40000"/>
                        <a:lumOff val="60000"/>
                      </a:schemeClr>
                    </a:solidFill>
                  </a:tcPr>
                </a:tc>
                <a:tc>
                  <a:txBody>
                    <a:bodyPr/>
                    <a:lstStyle/>
                    <a:p>
                      <a:pPr algn="ctr"/>
                      <a:r>
                        <a:rPr lang="en-US" sz="1400" kern="0" dirty="0">
                          <a:solidFill>
                            <a:schemeClr val="accent3">
                              <a:lumMod val="50000"/>
                            </a:schemeClr>
                          </a:solidFill>
                          <a:effectLst/>
                        </a:rPr>
                        <a:t>1</a:t>
                      </a:r>
                      <a:endParaRPr lang="ja-JP" sz="1400" kern="100" dirty="0">
                        <a:solidFill>
                          <a:schemeClr val="accent3">
                            <a:lumMod val="50000"/>
                          </a:schemeClr>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40000"/>
                        <a:lumOff val="60000"/>
                      </a:schemeClr>
                    </a:solidFill>
                  </a:tcPr>
                </a:tc>
                <a:extLst>
                  <a:ext uri="{0D108BD9-81ED-4DB2-BD59-A6C34878D82A}">
                    <a16:rowId xmlns:a16="http://schemas.microsoft.com/office/drawing/2014/main" val="892643096"/>
                  </a:ext>
                </a:extLst>
              </a:tr>
              <a:tr h="542289">
                <a:tc>
                  <a:txBody>
                    <a:bodyPr/>
                    <a:lstStyle/>
                    <a:p>
                      <a:pPr algn="l"/>
                      <a:r>
                        <a:rPr lang="ja-JP" sz="1400" kern="0" dirty="0">
                          <a:effectLst/>
                        </a:rPr>
                        <a:t>購買促進に繋がったと感じたことはない。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50000"/>
                      </a:schemeClr>
                    </a:solidFill>
                  </a:tcPr>
                </a:tc>
                <a:tc>
                  <a:txBody>
                    <a:bodyPr/>
                    <a:lstStyle/>
                    <a:p>
                      <a:pPr algn="ctr"/>
                      <a:r>
                        <a:rPr lang="en-US" sz="1400" kern="0" dirty="0">
                          <a:effectLst/>
                        </a:rPr>
                        <a:t>33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3">
                        <a:lumMod val="50000"/>
                      </a:schemeClr>
                    </a:solidFill>
                  </a:tcPr>
                </a:tc>
                <a:extLst>
                  <a:ext uri="{0D108BD9-81ED-4DB2-BD59-A6C34878D82A}">
                    <a16:rowId xmlns:a16="http://schemas.microsoft.com/office/drawing/2014/main" val="1955070721"/>
                  </a:ext>
                </a:extLst>
              </a:tr>
              <a:tr h="542289">
                <a:tc>
                  <a:txBody>
                    <a:bodyPr/>
                    <a:lstStyle/>
                    <a:p>
                      <a:pPr algn="l"/>
                      <a:r>
                        <a:rPr lang="ja-JP" sz="1400" kern="0" dirty="0">
                          <a:effectLst/>
                        </a:rPr>
                        <a:t>その他</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50000"/>
                      </a:schemeClr>
                    </a:solidFill>
                  </a:tcPr>
                </a:tc>
                <a:tc>
                  <a:txBody>
                    <a:bodyPr/>
                    <a:lstStyle/>
                    <a:p>
                      <a:pPr algn="ctr"/>
                      <a:r>
                        <a:rPr lang="en-US" sz="1400" kern="0" dirty="0">
                          <a:effectLst/>
                        </a:rPr>
                        <a:t>14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solidFill>
                      <a:schemeClr val="accent4">
                        <a:lumMod val="50000"/>
                      </a:schemeClr>
                    </a:solidFill>
                  </a:tcPr>
                </a:tc>
                <a:extLst>
                  <a:ext uri="{0D108BD9-81ED-4DB2-BD59-A6C34878D82A}">
                    <a16:rowId xmlns:a16="http://schemas.microsoft.com/office/drawing/2014/main" val="3984138634"/>
                  </a:ext>
                </a:extLst>
              </a:tr>
            </a:tbl>
          </a:graphicData>
        </a:graphic>
      </p:graphicFrame>
      <p:graphicFrame>
        <p:nvGraphicFramePr>
          <p:cNvPr id="11" name="グラフ 10">
            <a:extLst>
              <a:ext uri="{FF2B5EF4-FFF2-40B4-BE49-F238E27FC236}">
                <a16:creationId xmlns:a16="http://schemas.microsoft.com/office/drawing/2014/main" id="{43154A58-D612-4F58-AE47-835546B1BCBD}"/>
              </a:ext>
            </a:extLst>
          </p:cNvPr>
          <p:cNvGraphicFramePr/>
          <p:nvPr>
            <p:extLst>
              <p:ext uri="{D42A27DB-BD31-4B8C-83A1-F6EECF244321}">
                <p14:modId xmlns:p14="http://schemas.microsoft.com/office/powerpoint/2010/main" val="979279477"/>
              </p:ext>
            </p:extLst>
          </p:nvPr>
        </p:nvGraphicFramePr>
        <p:xfrm>
          <a:off x="5496447" y="2619749"/>
          <a:ext cx="6416879" cy="3805915"/>
        </p:xfrm>
        <a:graphic>
          <a:graphicData uri="http://schemas.openxmlformats.org/drawingml/2006/chart">
            <c:chart xmlns:c="http://schemas.openxmlformats.org/drawingml/2006/chart" xmlns:r="http://schemas.openxmlformats.org/officeDocument/2006/relationships" r:id="rId2"/>
          </a:graphicData>
        </a:graphic>
      </p:graphicFrame>
      <p:sp>
        <p:nvSpPr>
          <p:cNvPr id="14" name="正方形/長方形 13">
            <a:extLst>
              <a:ext uri="{FF2B5EF4-FFF2-40B4-BE49-F238E27FC236}">
                <a16:creationId xmlns:a16="http://schemas.microsoft.com/office/drawing/2014/main" id="{2C9458A9-5677-4529-874F-03DF71886E0B}"/>
              </a:ext>
            </a:extLst>
          </p:cNvPr>
          <p:cNvSpPr/>
          <p:nvPr/>
        </p:nvSpPr>
        <p:spPr>
          <a:xfrm>
            <a:off x="1487538" y="902570"/>
            <a:ext cx="9678995" cy="179197"/>
          </a:xfrm>
          <a:prstGeom prst="rect">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F540FF6-E01E-46B8-B4FC-4D70B378C799}"/>
              </a:ext>
            </a:extLst>
          </p:cNvPr>
          <p:cNvSpPr txBox="1"/>
          <p:nvPr/>
        </p:nvSpPr>
        <p:spPr>
          <a:xfrm>
            <a:off x="4689144" y="2485505"/>
            <a:ext cx="2302499" cy="307777"/>
          </a:xfrm>
          <a:prstGeom prst="rect">
            <a:avLst/>
          </a:prstGeom>
          <a:noFill/>
        </p:spPr>
        <p:txBody>
          <a:bodyPr wrap="square" rtlCol="0">
            <a:spAutoFit/>
          </a:bodyPr>
          <a:lstStyle/>
          <a:p>
            <a:r>
              <a:rPr kumimoji="1" lang="ja-JP" altLang="en-US" sz="1400" b="1" dirty="0"/>
              <a:t>（</a:t>
            </a:r>
            <a:r>
              <a:rPr kumimoji="1" lang="en-US" altLang="ja-JP" sz="1400" b="1" dirty="0"/>
              <a:t>※ </a:t>
            </a:r>
            <a:r>
              <a:rPr kumimoji="1" lang="ja-JP" altLang="en-US" sz="1400" b="1" dirty="0"/>
              <a:t>複数回答有）</a:t>
            </a:r>
          </a:p>
        </p:txBody>
      </p:sp>
    </p:spTree>
    <p:extLst>
      <p:ext uri="{BB962C8B-B14F-4D97-AF65-F5344CB8AC3E}">
        <p14:creationId xmlns:p14="http://schemas.microsoft.com/office/powerpoint/2010/main" val="2888466749"/>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73</TotalTime>
  <Words>2745</Words>
  <Application>Microsoft Office PowerPoint</Application>
  <PresentationFormat>ワイド画面</PresentationFormat>
  <Paragraphs>246</Paragraphs>
  <Slides>14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14</vt:i4>
      </vt:variant>
    </vt:vector>
  </HeadingPairs>
  <TitlesOfParts>
    <vt:vector size="24" baseType="lpstr">
      <vt:lpstr>HGｺﾞｼｯｸE</vt:lpstr>
      <vt:lpstr>HG丸ｺﾞｼｯｸM-PRO</vt:lpstr>
      <vt:lpstr>HG明朝B</vt:lpstr>
      <vt:lpstr>ＭＳ Ｐゴシック</vt:lpstr>
      <vt:lpstr>游ゴシック</vt:lpstr>
      <vt:lpstr>游明朝 Demibold</vt:lpstr>
      <vt:lpstr>Arial</vt:lpstr>
      <vt:lpstr>Century</vt:lpstr>
      <vt:lpstr>Gill Sans MT</vt:lpstr>
      <vt:lpstr>ギャラリー</vt:lpstr>
      <vt:lpstr>  障害のある人とない人が共に働き活躍する多様性社会に向けた 「地域企業の障害者雇用に関連する取組 アンケート調査」報告</vt:lpstr>
      <vt:lpstr>１．調査概要</vt:lpstr>
      <vt:lpstr>PowerPoint プレゼンテーション</vt:lpstr>
      <vt:lpstr>PowerPoint プレゼンテーション</vt:lpstr>
      <vt:lpstr>PowerPoint プレゼンテーション</vt:lpstr>
      <vt:lpstr>２．調査報告の主なポイント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京都市の障害のある人とない人が共に働き活躍する多様性社会に向けた 地域企業への取組について，御意見，御要望について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障害のある人とない人が共に働き活躍する多様性社会に向けた 「地域企業の障害者雇用に関連する取組 アンケート調査」報告</dc:title>
  <dc:creator>syurou</dc:creator>
  <cp:lastModifiedBy>syurou</cp:lastModifiedBy>
  <cp:revision>11</cp:revision>
  <cp:lastPrinted>2021-11-16T05:50:11Z</cp:lastPrinted>
  <dcterms:created xsi:type="dcterms:W3CDTF">2021-11-15T06:50:46Z</dcterms:created>
  <dcterms:modified xsi:type="dcterms:W3CDTF">2021-11-22T00:44:25Z</dcterms:modified>
</cp:coreProperties>
</file>