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7561263" cy="10693400"/>
  <p:notesSz cx="6735763" cy="986948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8" autoAdjust="0"/>
    <p:restoredTop sz="89590" autoAdjust="0"/>
  </p:normalViewPr>
  <p:slideViewPr>
    <p:cSldViewPr showGuides="1">
      <p:cViewPr>
        <p:scale>
          <a:sx n="75" d="100"/>
          <a:sy n="75" d="100"/>
        </p:scale>
        <p:origin x="648" y="-414"/>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5"/>
            <a:ext cx="2918831" cy="493472"/>
          </a:xfrm>
          <a:prstGeom prst="rect">
            <a:avLst/>
          </a:prstGeom>
        </p:spPr>
        <p:txBody>
          <a:bodyPr vert="horz" lIns="90539" tIns="45274" rIns="90539" bIns="45274" rtlCol="0"/>
          <a:lstStyle>
            <a:lvl1pPr algn="l">
              <a:defRPr sz="1400"/>
            </a:lvl1pPr>
          </a:lstStyle>
          <a:p>
            <a:endParaRPr kumimoji="1" lang="ja-JP" altLang="en-US"/>
          </a:p>
        </p:txBody>
      </p:sp>
      <p:sp>
        <p:nvSpPr>
          <p:cNvPr id="3" name="日付プレースホルダー 2"/>
          <p:cNvSpPr>
            <a:spLocks noGrp="1"/>
          </p:cNvSpPr>
          <p:nvPr>
            <p:ph type="dt" idx="1"/>
          </p:nvPr>
        </p:nvSpPr>
        <p:spPr>
          <a:xfrm>
            <a:off x="3815383" y="15"/>
            <a:ext cx="2918831" cy="493472"/>
          </a:xfrm>
          <a:prstGeom prst="rect">
            <a:avLst/>
          </a:prstGeom>
        </p:spPr>
        <p:txBody>
          <a:bodyPr vert="horz" lIns="90539" tIns="45274" rIns="90539" bIns="45274" rtlCol="0"/>
          <a:lstStyle>
            <a:lvl1pPr algn="r">
              <a:defRPr sz="1400"/>
            </a:lvl1pPr>
          </a:lstStyle>
          <a:p>
            <a:fld id="{4692FE5D-00F7-42DE-AA22-8FF1BA9CFB36}" type="datetimeFigureOut">
              <a:rPr kumimoji="1" lang="ja-JP" altLang="en-US" smtClean="0"/>
              <a:t>2021/6/24</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4613" cy="3702050"/>
          </a:xfrm>
          <a:prstGeom prst="rect">
            <a:avLst/>
          </a:prstGeom>
          <a:noFill/>
          <a:ln w="12700">
            <a:solidFill>
              <a:prstClr val="black"/>
            </a:solidFill>
          </a:ln>
        </p:spPr>
        <p:txBody>
          <a:bodyPr vert="horz" lIns="90539" tIns="45274" rIns="90539" bIns="45274" rtlCol="0" anchor="ctr"/>
          <a:lstStyle/>
          <a:p>
            <a:endParaRPr lang="ja-JP" altLang="en-US"/>
          </a:p>
        </p:txBody>
      </p:sp>
      <p:sp>
        <p:nvSpPr>
          <p:cNvPr id="5" name="ノート プレースホルダー 4"/>
          <p:cNvSpPr>
            <a:spLocks noGrp="1"/>
          </p:cNvSpPr>
          <p:nvPr>
            <p:ph type="body" sz="quarter" idx="3"/>
          </p:nvPr>
        </p:nvSpPr>
        <p:spPr>
          <a:xfrm>
            <a:off x="673577" y="4688010"/>
            <a:ext cx="5388610" cy="4441269"/>
          </a:xfrm>
          <a:prstGeom prst="rect">
            <a:avLst/>
          </a:prstGeom>
        </p:spPr>
        <p:txBody>
          <a:bodyPr vert="horz" lIns="90539" tIns="45274" rIns="90539" bIns="4527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374314"/>
            <a:ext cx="2918831" cy="493472"/>
          </a:xfrm>
          <a:prstGeom prst="rect">
            <a:avLst/>
          </a:prstGeom>
        </p:spPr>
        <p:txBody>
          <a:bodyPr vert="horz" lIns="90539" tIns="45274" rIns="90539" bIns="45274"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15383" y="9374314"/>
            <a:ext cx="2918831" cy="493472"/>
          </a:xfrm>
          <a:prstGeom prst="rect">
            <a:avLst/>
          </a:prstGeom>
        </p:spPr>
        <p:txBody>
          <a:bodyPr vert="horz" lIns="90539" tIns="45274" rIns="90539" bIns="45274"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60575" y="739775"/>
            <a:ext cx="2614613"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2021/6/24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57495" y="769866"/>
            <a:ext cx="7446269" cy="4508499"/>
          </a:xfrm>
          <a:noFill/>
          <a:ln w="76200">
            <a:noFill/>
          </a:ln>
        </p:spPr>
        <p:txBody>
          <a:bodyPr>
            <a:noAutofit/>
          </a:bodyPr>
          <a:lstStyle/>
          <a:p>
            <a:r>
              <a:rPr lang="ja-JP" altLang="en-US" sz="4000" b="1" dirty="0">
                <a:ln w="25400">
                  <a:solidFill>
                    <a:schemeClr val="tx1"/>
                  </a:solidFill>
                </a:ln>
                <a:latin typeface="メイリオ" panose="020B0604030504040204" pitchFamily="50" charset="-128"/>
                <a:ea typeface="メイリオ" panose="020B0604030504040204" pitchFamily="50" charset="-128"/>
              </a:rPr>
              <a:t>周囲に迷惑となる</a:t>
            </a:r>
            <a:br>
              <a:rPr lang="en-US" altLang="ja-JP" sz="4400" b="1" dirty="0">
                <a:ln w="25400">
                  <a:solidFill>
                    <a:schemeClr val="tx1"/>
                  </a:solidFill>
                </a:ln>
                <a:latin typeface="メイリオ" panose="020B0604030504040204" pitchFamily="50" charset="-128"/>
                <a:ea typeface="メイリオ" panose="020B0604030504040204" pitchFamily="50" charset="-128"/>
              </a:rPr>
            </a:br>
            <a:r>
              <a:rPr lang="ja-JP" altLang="en-US" sz="88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ハト</a:t>
            </a:r>
            <a:r>
              <a:rPr lang="ja-JP" altLang="en-US" sz="3600" b="1" dirty="0">
                <a:ln w="25400">
                  <a:solidFill>
                    <a:schemeClr val="tx1"/>
                  </a:solidFill>
                  <a:prstDash val="solid"/>
                </a:ln>
                <a:latin typeface="メイリオ" panose="020B0604030504040204" pitchFamily="50" charset="-128"/>
                <a:ea typeface="メイリオ" panose="020B0604030504040204" pitchFamily="50" charset="-128"/>
              </a:rPr>
              <a:t>・</a:t>
            </a:r>
            <a:r>
              <a:rPr lang="ja-JP" altLang="en-US" sz="88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スズメ</a:t>
            </a:r>
            <a:r>
              <a:rPr lang="ja-JP" altLang="en-US" sz="2800" b="1" dirty="0">
                <a:ln w="25400">
                  <a:solidFill>
                    <a:schemeClr val="tx1"/>
                  </a:solidFill>
                  <a:prstDash val="solid"/>
                </a:ln>
                <a:latin typeface="メイリオ" panose="020B0604030504040204" pitchFamily="50" charset="-128"/>
                <a:ea typeface="メイリオ" panose="020B0604030504040204" pitchFamily="50" charset="-128"/>
              </a:rPr>
              <a:t>など</a:t>
            </a:r>
            <a:br>
              <a:rPr lang="en-US" altLang="ja-JP" sz="72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br>
            <a:r>
              <a:rPr lang="ja-JP" altLang="en-US" sz="4000" b="1" dirty="0">
                <a:ln w="25400">
                  <a:solidFill>
                    <a:schemeClr val="tx1"/>
                  </a:solidFill>
                </a:ln>
                <a:latin typeface="メイリオ" panose="020B0604030504040204" pitchFamily="50" charset="-128"/>
                <a:ea typeface="メイリオ" panose="020B0604030504040204" pitchFamily="50" charset="-128"/>
              </a:rPr>
              <a:t>身近な動物への</a:t>
            </a:r>
            <a:r>
              <a:rPr lang="ja-JP" altLang="en-US" sz="72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やり</a:t>
            </a:r>
            <a:br>
              <a:rPr lang="en-US" altLang="ja-JP" sz="5400" b="1" dirty="0">
                <a:ln w="25400">
                  <a:solidFill>
                    <a:schemeClr val="tx1"/>
                  </a:solidFill>
                  <a:prstDash val="solid"/>
                </a:ln>
                <a:latin typeface="メイリオ" panose="020B0604030504040204" pitchFamily="50" charset="-128"/>
                <a:ea typeface="メイリオ" panose="020B0604030504040204" pitchFamily="50" charset="-128"/>
              </a:rPr>
            </a:br>
            <a:r>
              <a:rPr lang="ja-JP" altLang="en-US" sz="4400" b="1" dirty="0">
                <a:ln w="25400">
                  <a:solidFill>
                    <a:schemeClr val="tx1"/>
                  </a:solidFill>
                  <a:prstDash val="solid"/>
                </a:ln>
                <a:latin typeface="メイリオ" panose="020B0604030504040204" pitchFamily="50" charset="-128"/>
                <a:ea typeface="メイリオ" panose="020B0604030504040204" pitchFamily="50" charset="-128"/>
              </a:rPr>
              <a:t>は</a:t>
            </a:r>
            <a:r>
              <a:rPr lang="ja-JP" altLang="en-US" sz="88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やめて</a:t>
            </a:r>
            <a:r>
              <a:rPr lang="ja-JP" altLang="en-US" sz="4000" b="1" dirty="0">
                <a:ln w="25400">
                  <a:solidFill>
                    <a:schemeClr val="tx1"/>
                  </a:solidFill>
                  <a:prstDash val="solid"/>
                </a:ln>
                <a:latin typeface="メイリオ" panose="020B0604030504040204" pitchFamily="50" charset="-128"/>
                <a:ea typeface="メイリオ" panose="020B0604030504040204" pitchFamily="50" charset="-128"/>
              </a:rPr>
              <a:t>ください</a:t>
            </a:r>
            <a:endParaRPr lang="ja-JP" altLang="en-US" sz="72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メイリオ" panose="020B0604030504040204" pitchFamily="50" charset="-128"/>
                <a:ea typeface="メイリオ" panose="020B0604030504040204" pitchFamily="50" charset="-128"/>
              </a:rPr>
              <a:t>○○町内会　　連絡先：〇〇ー〇〇〇〇ー〇〇〇〇</a:t>
            </a:r>
          </a:p>
        </p:txBody>
      </p:sp>
      <p:sp>
        <p:nvSpPr>
          <p:cNvPr id="5" name="角丸四角形 4"/>
          <p:cNvSpPr/>
          <p:nvPr/>
        </p:nvSpPr>
        <p:spPr>
          <a:xfrm>
            <a:off x="192476" y="261508"/>
            <a:ext cx="7138800" cy="41812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ln w="0"/>
                <a:solidFill>
                  <a:schemeClr val="tx1"/>
                </a:solidFill>
                <a:latin typeface="メイリオ" panose="020B0604030504040204" pitchFamily="50" charset="-128"/>
                <a:ea typeface="メイリオ" panose="020B0604030504040204" pitchFamily="50" charset="-128"/>
              </a:rPr>
              <a:t>○○町内会から</a:t>
            </a:r>
            <a:r>
              <a:rPr kumimoji="1" lang="ja-JP" altLang="en-US" sz="1800" b="1" dirty="0">
                <a:ln w="0"/>
                <a:solidFill>
                  <a:schemeClr val="tx1"/>
                </a:solidFill>
                <a:latin typeface="メイリオ" panose="020B0604030504040204" pitchFamily="50" charset="-128"/>
                <a:ea typeface="メイリオ" panose="020B0604030504040204" pitchFamily="50" charset="-128"/>
              </a:rPr>
              <a:t>のお願い</a:t>
            </a:r>
          </a:p>
        </p:txBody>
      </p:sp>
      <p:sp>
        <p:nvSpPr>
          <p:cNvPr id="20" name="角丸四角形 4">
            <a:extLst>
              <a:ext uri="{FF2B5EF4-FFF2-40B4-BE49-F238E27FC236}">
                <a16:creationId xmlns:a16="http://schemas.microsoft.com/office/drawing/2014/main" id="{E718F7AB-F167-402C-8F48-D67555D3A549}"/>
              </a:ext>
            </a:extLst>
          </p:cNvPr>
          <p:cNvSpPr/>
          <p:nvPr/>
        </p:nvSpPr>
        <p:spPr>
          <a:xfrm>
            <a:off x="490603" y="7651157"/>
            <a:ext cx="6580051" cy="2328859"/>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800" dirty="0">
                <a:ln w="0"/>
                <a:solidFill>
                  <a:schemeClr val="tx1"/>
                </a:solidFill>
                <a:latin typeface="メイリオ" panose="020B0604030504040204" pitchFamily="50" charset="-128"/>
                <a:ea typeface="メイリオ" panose="020B0604030504040204" pitchFamily="50" charset="-128"/>
              </a:rPr>
              <a:t>『</a:t>
            </a:r>
            <a:r>
              <a:rPr kumimoji="1" lang="ja-JP" altLang="en-US" sz="1800" dirty="0">
                <a:ln w="0"/>
                <a:solidFill>
                  <a:schemeClr val="tx1"/>
                </a:solidFill>
                <a:latin typeface="メイリオ" panose="020B0604030504040204" pitchFamily="50" charset="-128"/>
                <a:ea typeface="メイリオ" panose="020B0604030504040204" pitchFamily="50" charset="-128"/>
              </a:rPr>
              <a:t>京都市動物との共生に向けたマナー等に関する条例</a:t>
            </a:r>
            <a:r>
              <a:rPr lang="en-US" altLang="ja-JP" sz="1800" dirty="0">
                <a:ln w="0"/>
                <a:solidFill>
                  <a:schemeClr val="tx1"/>
                </a:solidFill>
                <a:latin typeface="メイリオ" panose="020B0604030504040204" pitchFamily="50" charset="-128"/>
                <a:ea typeface="メイリオ" panose="020B0604030504040204" pitchFamily="50" charset="-128"/>
              </a:rPr>
              <a:t>』</a:t>
            </a:r>
            <a:r>
              <a:rPr kumimoji="1" lang="ja-JP" altLang="en-US" sz="1800" dirty="0">
                <a:ln w="0"/>
                <a:solidFill>
                  <a:schemeClr val="tx1"/>
                </a:solidFill>
                <a:latin typeface="メイリオ" panose="020B0604030504040204" pitchFamily="50" charset="-128"/>
                <a:ea typeface="メイリオ" panose="020B0604030504040204" pitchFamily="50" charset="-128"/>
              </a:rPr>
              <a:t>で定められてます。</a:t>
            </a:r>
            <a:endParaRPr kumimoji="1" lang="en-US" altLang="ja-JP" sz="1800" dirty="0">
              <a:ln w="0"/>
              <a:solidFill>
                <a:schemeClr val="tx1"/>
              </a:solidFill>
              <a:latin typeface="メイリオ" panose="020B0604030504040204" pitchFamily="50" charset="-128"/>
              <a:ea typeface="メイリオ" panose="020B0604030504040204" pitchFamily="50" charset="-128"/>
            </a:endParaRPr>
          </a:p>
          <a:p>
            <a:r>
              <a:rPr lang="ja-JP" altLang="en-US" sz="1800" dirty="0">
                <a:ln w="0"/>
                <a:solidFill>
                  <a:srgbClr val="FF0000"/>
                </a:solidFill>
                <a:latin typeface="メイリオ" panose="020B0604030504040204" pitchFamily="50" charset="-128"/>
                <a:ea typeface="メイリオ" panose="020B0604030504040204" pitchFamily="50" charset="-128"/>
              </a:rPr>
              <a:t>・周辺住民の生活環境に悪影響を及ぼすような動物への餌やりはしてはならない。</a:t>
            </a:r>
            <a:r>
              <a:rPr lang="ja-JP" altLang="en-US" sz="1400" dirty="0">
                <a:ln w="0"/>
                <a:solidFill>
                  <a:schemeClr val="tx1"/>
                </a:solidFill>
                <a:latin typeface="メイリオ" panose="020B0604030504040204" pitchFamily="50" charset="-128"/>
                <a:ea typeface="メイリオ" panose="020B0604030504040204" pitchFamily="50" charset="-128"/>
              </a:rPr>
              <a:t>（第９条第１項）</a:t>
            </a:r>
            <a:endParaRPr lang="en-US" altLang="ja-JP" sz="1400" dirty="0">
              <a:ln w="0"/>
              <a:solidFill>
                <a:schemeClr val="tx1"/>
              </a:solidFill>
              <a:latin typeface="メイリオ" panose="020B0604030504040204" pitchFamily="50" charset="-128"/>
              <a:ea typeface="メイリオ" panose="020B0604030504040204" pitchFamily="50" charset="-128"/>
            </a:endParaRPr>
          </a:p>
          <a:p>
            <a:r>
              <a:rPr lang="ja-JP" altLang="en-US" sz="1800" dirty="0">
                <a:ln w="0"/>
                <a:solidFill>
                  <a:srgbClr val="FF0000"/>
                </a:solidFill>
                <a:latin typeface="メイリオ" panose="020B0604030504040204" pitchFamily="50" charset="-128"/>
                <a:ea typeface="メイリオ" panose="020B0604030504040204" pitchFamily="50" charset="-128"/>
              </a:rPr>
              <a:t>・野良猫などへの餌やりは市で定める基準を遵守し，適切な方法で行う。</a:t>
            </a:r>
            <a:r>
              <a:rPr lang="ja-JP" altLang="en-US" sz="1400" dirty="0">
                <a:ln w="0"/>
                <a:solidFill>
                  <a:schemeClr val="tx1"/>
                </a:solidFill>
                <a:latin typeface="メイリオ" panose="020B0604030504040204" pitchFamily="50" charset="-128"/>
                <a:ea typeface="メイリオ" panose="020B0604030504040204" pitchFamily="50" charset="-128"/>
              </a:rPr>
              <a:t>（第</a:t>
            </a:r>
            <a:r>
              <a:rPr lang="en-US" altLang="ja-JP" sz="1400" dirty="0">
                <a:ln w="0"/>
                <a:solidFill>
                  <a:schemeClr val="tx1"/>
                </a:solidFill>
                <a:latin typeface="メイリオ" panose="020B0604030504040204" pitchFamily="50" charset="-128"/>
                <a:ea typeface="メイリオ" panose="020B0604030504040204" pitchFamily="50" charset="-128"/>
              </a:rPr>
              <a:t>9</a:t>
            </a:r>
            <a:r>
              <a:rPr lang="ja-JP" altLang="en-US" sz="1400" dirty="0">
                <a:ln w="0"/>
                <a:solidFill>
                  <a:schemeClr val="tx1"/>
                </a:solidFill>
                <a:latin typeface="メイリオ" panose="020B0604030504040204" pitchFamily="50" charset="-128"/>
                <a:ea typeface="メイリオ" panose="020B0604030504040204" pitchFamily="50" charset="-128"/>
              </a:rPr>
              <a:t>条第２項）</a:t>
            </a:r>
            <a:endParaRPr kumimoji="1" lang="en-US" altLang="ja-JP" sz="1400" dirty="0">
              <a:ln w="0"/>
              <a:solidFill>
                <a:schemeClr val="tx1"/>
              </a:solidFill>
              <a:latin typeface="メイリオ" panose="020B0604030504040204" pitchFamily="50" charset="-128"/>
              <a:ea typeface="メイリオ" panose="020B0604030504040204" pitchFamily="50" charset="-128"/>
            </a:endParaRPr>
          </a:p>
          <a:p>
            <a:r>
              <a:rPr lang="ja-JP" altLang="en-US" sz="1800" dirty="0">
                <a:ln w="0"/>
                <a:solidFill>
                  <a:srgbClr val="FF0000"/>
                </a:solidFill>
                <a:latin typeface="メイリオ" panose="020B0604030504040204" pitchFamily="50" charset="-128"/>
                <a:ea typeface="メイリオ" panose="020B0604030504040204" pitchFamily="50" charset="-128"/>
              </a:rPr>
              <a:t>・迷惑な餌やりは勧告・命令の対象</a:t>
            </a:r>
            <a:r>
              <a:rPr lang="ja-JP" altLang="en-US" sz="1400" dirty="0">
                <a:ln w="0"/>
                <a:solidFill>
                  <a:schemeClr val="tx1"/>
                </a:solidFill>
                <a:latin typeface="メイリオ" panose="020B0604030504040204" pitchFamily="50" charset="-128"/>
                <a:ea typeface="メイリオ" panose="020B0604030504040204" pitchFamily="50" charset="-128"/>
              </a:rPr>
              <a:t>（第１０条）</a:t>
            </a:r>
            <a:endParaRPr lang="en-US" altLang="ja-JP" sz="1400" dirty="0">
              <a:ln w="0"/>
              <a:solidFill>
                <a:schemeClr val="tx1"/>
              </a:solidFill>
              <a:latin typeface="メイリオ" panose="020B0604030504040204" pitchFamily="50" charset="-128"/>
              <a:ea typeface="メイリオ" panose="020B0604030504040204" pitchFamily="50" charset="-128"/>
            </a:endParaRPr>
          </a:p>
          <a:p>
            <a:r>
              <a:rPr lang="ja-JP" altLang="en-US" sz="1800" dirty="0">
                <a:ln w="0"/>
                <a:solidFill>
                  <a:srgbClr val="FF0000"/>
                </a:solidFill>
                <a:latin typeface="メイリオ" panose="020B0604030504040204" pitchFamily="50" charset="-128"/>
                <a:ea typeface="メイリオ" panose="020B0604030504040204" pitchFamily="50" charset="-128"/>
              </a:rPr>
              <a:t>・命令違反は５万円以下の過料</a:t>
            </a:r>
            <a:r>
              <a:rPr lang="ja-JP" altLang="en-US" sz="1400" dirty="0">
                <a:ln w="0"/>
                <a:solidFill>
                  <a:schemeClr val="tx1"/>
                </a:solidFill>
                <a:latin typeface="メイリオ" panose="020B0604030504040204" pitchFamily="50" charset="-128"/>
                <a:ea typeface="メイリオ" panose="020B0604030504040204" pitchFamily="50" charset="-128"/>
              </a:rPr>
              <a:t>（第１４条第１号）</a:t>
            </a:r>
            <a:endParaRPr kumimoji="1" lang="ja-JP" altLang="en-US" sz="1800" dirty="0">
              <a:ln w="0"/>
              <a:solidFill>
                <a:schemeClr val="tx1"/>
              </a:solidFill>
              <a:latin typeface="メイリオ" panose="020B0604030504040204" pitchFamily="50" charset="-128"/>
              <a:ea typeface="メイリオ" panose="020B0604030504040204" pitchFamily="50" charset="-128"/>
            </a:endParaRPr>
          </a:p>
        </p:txBody>
      </p:sp>
      <p:pic>
        <p:nvPicPr>
          <p:cNvPr id="23" name="図 22">
            <a:extLst>
              <a:ext uri="{FF2B5EF4-FFF2-40B4-BE49-F238E27FC236}">
                <a16:creationId xmlns:a16="http://schemas.microsoft.com/office/drawing/2014/main" id="{77A33A66-5ED9-4D80-AA73-21DDA27D96F3}"/>
              </a:ext>
            </a:extLst>
          </p:cNvPr>
          <p:cNvPicPr/>
          <p:nvPr/>
        </p:nvPicPr>
        <p:blipFill rotWithShape="1">
          <a:blip r:embed="rId3" cstate="screen">
            <a:extLst>
              <a:ext uri="{28A0092B-C50C-407E-A947-70E740481C1C}">
                <a14:useLocalDpi xmlns:a14="http://schemas.microsoft.com/office/drawing/2010/main"/>
              </a:ext>
            </a:extLst>
          </a:blip>
          <a:srcRect l="16281" t="21834" r="18594" b="24061"/>
          <a:stretch/>
        </p:blipFill>
        <p:spPr>
          <a:xfrm>
            <a:off x="1473100" y="5141761"/>
            <a:ext cx="3405628" cy="2453495"/>
          </a:xfrm>
          <a:prstGeom prst="rect">
            <a:avLst/>
          </a:prstGeom>
        </p:spPr>
      </p:pic>
      <p:pic>
        <p:nvPicPr>
          <p:cNvPr id="13" name="図 12">
            <a:extLst>
              <a:ext uri="{FF2B5EF4-FFF2-40B4-BE49-F238E27FC236}">
                <a16:creationId xmlns:a16="http://schemas.microsoft.com/office/drawing/2014/main" id="{6DC8E0BF-71B9-4AAF-BEDD-6349CCA90A1F}"/>
              </a:ext>
            </a:extLst>
          </p:cNvPr>
          <p:cNvPicPr>
            <a:picLocks noChangeAspect="1"/>
          </p:cNvPicPr>
          <p:nvPr/>
        </p:nvPicPr>
        <p:blipFill rotWithShape="1">
          <a:blip r:embed="rId4"/>
          <a:srcRect l="23912"/>
          <a:stretch/>
        </p:blipFill>
        <p:spPr>
          <a:xfrm rot="598235">
            <a:off x="4811861" y="5116241"/>
            <a:ext cx="1424864" cy="2220861"/>
          </a:xfrm>
          <a:prstGeom prst="rect">
            <a:avLst/>
          </a:prstGeom>
        </p:spPr>
      </p:pic>
      <p:sp>
        <p:nvSpPr>
          <p:cNvPr id="12" name="&quot;禁止&quot;マーク 11">
            <a:extLst>
              <a:ext uri="{FF2B5EF4-FFF2-40B4-BE49-F238E27FC236}">
                <a16:creationId xmlns:a16="http://schemas.microsoft.com/office/drawing/2014/main" id="{8ED5F8F4-1357-4BAB-8917-D346A29A97FC}"/>
              </a:ext>
            </a:extLst>
          </p:cNvPr>
          <p:cNvSpPr/>
          <p:nvPr/>
        </p:nvSpPr>
        <p:spPr>
          <a:xfrm>
            <a:off x="4694935" y="5986183"/>
            <a:ext cx="1453123" cy="1457501"/>
          </a:xfrm>
          <a:prstGeom prst="noSmoking">
            <a:avLst>
              <a:gd name="adj" fmla="val 1187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967307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4103</TotalTime>
  <Words>134</Words>
  <Application>Microsoft Office PowerPoint</Application>
  <PresentationFormat>ユーザー設定</PresentationFormat>
  <Paragraphs>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周囲に迷惑となる ハト・スズメなど 身近な動物へのエサやり はやめてください</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Kyoto</cp:lastModifiedBy>
  <cp:revision>366</cp:revision>
  <cp:lastPrinted>2021-06-24T08:42:06Z</cp:lastPrinted>
  <dcterms:created xsi:type="dcterms:W3CDTF">2018-08-30T11:09:49Z</dcterms:created>
  <dcterms:modified xsi:type="dcterms:W3CDTF">2021-06-24T09:04:12Z</dcterms:modified>
</cp:coreProperties>
</file>