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8"/>
  </p:notesMasterIdLst>
  <p:sldIdLst>
    <p:sldId id="256" r:id="rId2"/>
    <p:sldId id="257" r:id="rId3"/>
    <p:sldId id="261" r:id="rId4"/>
    <p:sldId id="266" r:id="rId5"/>
    <p:sldId id="268" r:id="rId6"/>
    <p:sldId id="269" r:id="rId7"/>
  </p:sldIdLst>
  <p:sldSz cx="12192000" cy="6858000"/>
  <p:notesSz cx="987266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D7B2FA3-5A37-4BB6-BC66-90A8473680BA}">
          <p14:sldIdLst>
            <p14:sldId id="256"/>
            <p14:sldId id="257"/>
            <p14:sldId id="261"/>
            <p14:sldId id="266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" initials="K" lastIdx="1" clrIdx="0">
    <p:extLst>
      <p:ext uri="{19B8F6BF-5375-455C-9EA6-DF929625EA0E}">
        <p15:presenceInfo xmlns:p15="http://schemas.microsoft.com/office/powerpoint/2012/main" userId="Ky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2CE5-B04F-443A-B624-80539645DA8B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7813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763" y="639762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359F0-1162-4C75-823D-86D5FB4DB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9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F30-DE07-4701-B55B-703754B784AE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6358" y="6406487"/>
            <a:ext cx="683339" cy="365125"/>
          </a:xfrm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 err="1"/>
              <a:t>P1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E97C-5720-4374-9EE6-2BAD3D014F2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BDA5-763F-4CDB-8328-252D182C694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4638-8621-44DC-8B1C-1E85D136BFC5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A543-FF70-4E54-B082-98FA0B899A8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5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3248-D9F6-40C4-845D-25D6464C0B4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DC9F-2DCC-419F-8F49-AE9C8F306534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D1B3-8A0A-48B4-88A2-41EC9B728360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1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B3C7D-5EBA-48EA-8E03-7AAFE8F4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EF7D00-8A9F-44C1-A201-8AB6ECE6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42D-7C32-4A7B-B06B-BDB87CD7D199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6ABD10-0E3B-4A69-B6AB-7E666249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D5DF6A-FF49-47FA-A99C-E33FBACD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D98F-D5BE-41A3-9DD1-51DDB96FBB64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81FB-1690-40DE-8654-6707152885B7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996" y="6406487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9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F3B-A882-4E96-AD55-703B16077F1D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49D2-47CA-48B0-9E98-D268EA033DA5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3F5F-37E0-4E7B-A4D6-3FEFA09537B0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EA81-5B95-4093-95ED-96D3F735E0F7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3FA-2191-4ACB-A0CE-37BA33D1176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3712-2CC8-4C40-8405-336CA0CB3066}" type="datetime1">
              <a:rPr kumimoji="1" lang="ja-JP" altLang="en-US" smtClean="0"/>
              <a:t>2022/3/4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38CA-22F0-465A-B4F4-F447EF91DD14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91C42-4C8F-43E3-B086-F1E13180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5747"/>
            <a:ext cx="9144000" cy="2183253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新たな人件費補助金額の</a:t>
            </a:r>
            <a:b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概算について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DE1D0A-F2F8-4866-A4ED-91D5B6A9E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7117"/>
            <a:ext cx="9144000" cy="89352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令和２年度数値等から仮算定したもの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809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1203964" y="2210653"/>
            <a:ext cx="10515600" cy="314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10C4BC-AE2E-4ECD-B165-FA902F5885D8}"/>
              </a:ext>
            </a:extLst>
          </p:cNvPr>
          <p:cNvSpPr txBox="1">
            <a:spLocks/>
          </p:cNvSpPr>
          <p:nvPr/>
        </p:nvSpPr>
        <p:spPr>
          <a:xfrm>
            <a:off x="838200" y="4476752"/>
            <a:ext cx="10515600" cy="165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043F34-3200-4002-BF1A-9CF6B1151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2" y="146187"/>
            <a:ext cx="10515600" cy="638306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8F025B-09D5-4224-8E81-BC6DA3C0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894" y="6346688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z="1400" smtClean="0">
                <a:solidFill>
                  <a:schemeClr val="tx1"/>
                </a:solidFill>
              </a:rPr>
              <a:t>2</a:t>
            </a:fld>
            <a:endParaRPr kumimoji="1" lang="ja-JP" altLang="en-US" sz="1400">
              <a:solidFill>
                <a:schemeClr val="tx1"/>
              </a:solidFill>
            </a:endParaRPr>
          </a:p>
        </p:txBody>
      </p:sp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00F536E-5154-48C9-AD2D-26191FCAA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7209" y="5737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069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1549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1243153" y="1504534"/>
            <a:ext cx="10515600" cy="3864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BIZ UDPゴシック" panose="020B0400000000000000" pitchFamily="50" charset="-128"/>
                <a:cs typeface="+mn-cs"/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2548E9-DFD5-42DA-BA4D-0B68F769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24" y="305015"/>
            <a:ext cx="10515600" cy="6198111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7EAC50-97F2-4DF1-A5EB-A46679EB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083" y="6385789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z="1600" smtClean="0">
                <a:solidFill>
                  <a:schemeClr val="tx1"/>
                </a:solidFill>
              </a:rPr>
              <a:t>3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メディア1">
            <a:hlinkClick r:id="" action="ppaction://media"/>
            <a:extLst>
              <a:ext uri="{FF2B5EF4-FFF2-40B4-BE49-F238E27FC236}">
                <a16:creationId xmlns:a16="http://schemas.microsoft.com/office/drawing/2014/main" id="{62696882-915E-4BF9-9587-E01622067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3548" y="5958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862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5077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568A169-91AD-4843-BB16-1842002A7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2" y="267287"/>
            <a:ext cx="10633164" cy="642836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DD771A-9BDB-4A97-B6CB-0D51403B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3052" y="6408150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z="1400" smtClean="0">
                <a:solidFill>
                  <a:schemeClr val="tx1"/>
                </a:solidFill>
              </a:rPr>
              <a:t>4</a:t>
            </a:fld>
            <a:endParaRPr kumimoji="1" lang="ja-JP" altLang="en-US" sz="140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F08962F-BEC6-4ECB-BCA3-BD1083E80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0823" y="5798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312E309-ACD5-4E23-93DD-D5B48DFAA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1" y="182077"/>
            <a:ext cx="10693378" cy="649304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AC6286-74AB-4047-9FAB-84D0754E1211}"/>
              </a:ext>
            </a:extLst>
          </p:cNvPr>
          <p:cNvSpPr txBox="1"/>
          <p:nvPr/>
        </p:nvSpPr>
        <p:spPr>
          <a:xfrm>
            <a:off x="1469069" y="659172"/>
            <a:ext cx="3461659" cy="817245"/>
          </a:xfrm>
          <a:prstGeom prst="wedgeRoundRectCallout">
            <a:avLst>
              <a:gd name="adj1" fmla="val 40924"/>
              <a:gd name="adj2" fmla="val 82665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職種ごとのベースとなる単価に，それぞれの経験年数に応じた加算率を加味した単価を記載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A65592-3AE3-4C8B-8D44-7818C80A8F7C}"/>
              </a:ext>
            </a:extLst>
          </p:cNvPr>
          <p:cNvSpPr txBox="1"/>
          <p:nvPr/>
        </p:nvSpPr>
        <p:spPr>
          <a:xfrm>
            <a:off x="6609806" y="1955075"/>
            <a:ext cx="4323805" cy="1055608"/>
          </a:xfrm>
          <a:prstGeom prst="wedgeRoundRectCallout">
            <a:avLst>
              <a:gd name="adj1" fmla="val -64786"/>
              <a:gd name="adj2" fmla="val 70810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国補助の内容は別途，お示ししますが，一旦は，国補助未活用として，基本単価（</a:t>
            </a:r>
            <a:r>
              <a:rPr kumimoji="1" lang="en-US" altLang="ja-JP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3,892</a:t>
            </a:r>
            <a:r>
              <a:rPr kumimoji="1" lang="ja-JP" altLang="en-US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千円）に各園の加算率を加味して記載しています。</a:t>
            </a:r>
            <a:endParaRPr kumimoji="1" lang="en-US" altLang="ja-JP" sz="1400" dirty="0">
              <a:solidFill>
                <a:srgbClr val="FF0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活用の場合は，国補助分（</a:t>
            </a:r>
            <a:r>
              <a:rPr kumimoji="1" lang="en-US" altLang="ja-JP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600</a:t>
            </a:r>
            <a:r>
              <a:rPr kumimoji="1" lang="ja-JP" altLang="en-US" sz="1400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千円）がプラス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169DA5-B92A-42ED-9DD6-30B34C93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812" y="6420694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z="1400" smtClean="0">
                <a:solidFill>
                  <a:schemeClr val="tx1"/>
                </a:solidFill>
              </a:rPr>
              <a:t>5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0320821-ACD4-4580-8C70-71B8F9CA5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1635" y="5993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D9BF7D8-CDE9-4955-81B9-438E2350D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51" y="204787"/>
            <a:ext cx="10548938" cy="6448425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B10F4CE3-C6DC-45DE-8847-214641617653}"/>
              </a:ext>
            </a:extLst>
          </p:cNvPr>
          <p:cNvSpPr/>
          <p:nvPr/>
        </p:nvSpPr>
        <p:spPr>
          <a:xfrm>
            <a:off x="9575075" y="3193867"/>
            <a:ext cx="1451406" cy="579120"/>
          </a:xfrm>
          <a:prstGeom prst="wedgeRoundRectCallout">
            <a:avLst>
              <a:gd name="adj1" fmla="val 1772"/>
              <a:gd name="adj2" fmla="val 102741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①～⑥の合計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3B14E1B3-034F-4C60-B387-B0F71DF96BD1}"/>
              </a:ext>
            </a:extLst>
          </p:cNvPr>
          <p:cNvSpPr/>
          <p:nvPr/>
        </p:nvSpPr>
        <p:spPr>
          <a:xfrm>
            <a:off x="1165520" y="3193867"/>
            <a:ext cx="1867988" cy="566057"/>
          </a:xfrm>
          <a:prstGeom prst="wedgeRoundRectCallout">
            <a:avLst>
              <a:gd name="adj1" fmla="val 51545"/>
              <a:gd name="adj2" fmla="val 166322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①＋④の合計数</a:t>
            </a: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3167E890-D111-46FE-A1AF-E0B2BD0AA2A0}"/>
              </a:ext>
            </a:extLst>
          </p:cNvPr>
          <p:cNvSpPr/>
          <p:nvPr/>
        </p:nvSpPr>
        <p:spPr>
          <a:xfrm rot="16200000">
            <a:off x="6730286" y="2034890"/>
            <a:ext cx="438311" cy="587828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858E0D-250F-4E84-80F2-E3CE5ADE55DB}"/>
              </a:ext>
            </a:extLst>
          </p:cNvPr>
          <p:cNvSpPr txBox="1"/>
          <p:nvPr/>
        </p:nvSpPr>
        <p:spPr>
          <a:xfrm>
            <a:off x="5185953" y="5193190"/>
            <a:ext cx="4389121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本補助金で算定可能とする配置基準と必要数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39D4E1-6ABF-45FE-B63D-A23A1FE2733E}"/>
              </a:ext>
            </a:extLst>
          </p:cNvPr>
          <p:cNvSpPr txBox="1"/>
          <p:nvPr/>
        </p:nvSpPr>
        <p:spPr>
          <a:xfrm>
            <a:off x="722811" y="2873829"/>
            <a:ext cx="10548938" cy="3779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98BAD44-5F34-4F4A-82CF-5639E51C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0274" y="6399358"/>
            <a:ext cx="683339" cy="365125"/>
          </a:xfrm>
        </p:spPr>
        <p:txBody>
          <a:bodyPr/>
          <a:lstStyle/>
          <a:p>
            <a:fld id="{2432C7B1-3FB0-45F5-A5B0-59629117D754}" type="slidenum">
              <a:rPr kumimoji="1" lang="ja-JP" altLang="en-US" sz="1400" smtClean="0">
                <a:solidFill>
                  <a:schemeClr val="tx1"/>
                </a:solidFill>
              </a:rPr>
              <a:t>6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F946011-B23F-45F6-BAFE-EA8F09118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49200" y="6141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1640</TotalTime>
  <Words>118</Words>
  <Application>Microsoft Office PowerPoint</Application>
  <PresentationFormat>ワイド画面</PresentationFormat>
  <Paragraphs>14</Paragraphs>
  <Slides>6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BIZ UDPゴシック</vt:lpstr>
      <vt:lpstr>HGｺﾞｼｯｸM</vt:lpstr>
      <vt:lpstr>游ゴシック</vt:lpstr>
      <vt:lpstr>Arial</vt:lpstr>
      <vt:lpstr>Trebuchet MS</vt:lpstr>
      <vt:lpstr>Wingdings 3</vt:lpstr>
      <vt:lpstr>ファセット</vt:lpstr>
      <vt:lpstr>新たな人件費補助金額の 概算について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Nakagawa</dc:creator>
  <cp:lastModifiedBy>Takahiro Nakagawa</cp:lastModifiedBy>
  <cp:revision>117</cp:revision>
  <cp:lastPrinted>2022-03-03T04:07:55Z</cp:lastPrinted>
  <dcterms:created xsi:type="dcterms:W3CDTF">2021-01-19T03:24:24Z</dcterms:created>
  <dcterms:modified xsi:type="dcterms:W3CDTF">2022-03-04T07:03:01Z</dcterms:modified>
</cp:coreProperties>
</file>