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7"/>
  </p:notesMasterIdLst>
  <p:sldIdLst>
    <p:sldId id="270" r:id="rId2"/>
    <p:sldId id="263" r:id="rId3"/>
    <p:sldId id="265" r:id="rId4"/>
    <p:sldId id="267" r:id="rId5"/>
    <p:sldId id="271" r:id="rId6"/>
  </p:sldIdLst>
  <p:sldSz cx="12192000" cy="6858000"/>
  <p:notesSz cx="987266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D7B2FA3-5A37-4BB6-BC66-90A8473680BA}">
          <p14:sldIdLst>
            <p14:sldId id="270"/>
            <p14:sldId id="263"/>
            <p14:sldId id="265"/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oto" initials="K" lastIdx="1" clrIdx="0">
    <p:extLst>
      <p:ext uri="{19B8F6BF-5375-455C-9EA6-DF929625EA0E}">
        <p15:presenceInfo xmlns:p15="http://schemas.microsoft.com/office/powerpoint/2012/main" userId="Ky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2CE5-B04F-443A-B624-80539645DA8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7813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763" y="639762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359F0-1162-4C75-823D-86D5FB4DB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9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F30-DE07-4701-B55B-703754B784AE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6358" y="6406487"/>
            <a:ext cx="683339" cy="365125"/>
          </a:xfrm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 err="1"/>
              <a:t>P1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E97C-5720-4374-9EE6-2BAD3D014F22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BDA5-763F-4CDB-8328-252D182C694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0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4638-8621-44DC-8B1C-1E85D136BFC5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A543-FF70-4E54-B082-98FA0B899A8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5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3248-D9F6-40C4-845D-25D6464C0B42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DC9F-2DCC-419F-8F49-AE9C8F306534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D1B3-8A0A-48B4-88A2-41EC9B728360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1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1B3C7D-5EBA-48EA-8E03-7AAFE8F4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EF7D00-8A9F-44C1-A201-8AB6ECE6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42D-7C32-4A7B-B06B-BDB87CD7D199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6ABD10-0E3B-4A69-B6AB-7E666249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D5DF6A-FF49-47FA-A99C-E33FBACD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D98F-D5BE-41A3-9DD1-51DDB96FBB64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81FB-1690-40DE-8654-6707152885B7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996" y="6406487"/>
            <a:ext cx="683339" cy="365125"/>
          </a:xfrm>
        </p:spPr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9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F3B-A882-4E96-AD55-703B16077F1D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49D2-47CA-48B0-9E98-D268EA033DA5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3F5F-37E0-4E7B-A4D6-3FEFA09537B0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EA81-5B95-4093-95ED-96D3F735E0F7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3FA-2191-4ACB-A0CE-37BA33D11762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3712-2CC8-4C40-8405-336CA0CB3066}" type="datetime1">
              <a:rPr kumimoji="1" lang="ja-JP" altLang="en-US" smtClean="0"/>
              <a:t>2022/3/4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38CA-22F0-465A-B4F4-F447EF91DD14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DCA6896-4054-403A-BC4D-792DFB825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04787"/>
            <a:ext cx="10564837" cy="64180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96B1E-AB8A-48DD-B89A-3C85297CDDD4}"/>
              </a:ext>
            </a:extLst>
          </p:cNvPr>
          <p:cNvSpPr txBox="1"/>
          <p:nvPr/>
        </p:nvSpPr>
        <p:spPr>
          <a:xfrm>
            <a:off x="809897" y="4811151"/>
            <a:ext cx="10669340" cy="970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9B1B31-5E89-4BCF-B372-03FF50E4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14" y="6379529"/>
            <a:ext cx="683339" cy="365125"/>
          </a:xfrm>
        </p:spPr>
        <p:txBody>
          <a:bodyPr/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F4343D5-0F2A-4AB0-9D76-F0D061716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949" y="5952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C236FEC-6BE3-4353-878F-6F41C256C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49" y="487411"/>
            <a:ext cx="10536702" cy="6098661"/>
          </a:xfrm>
          <a:prstGeom prst="rect">
            <a:avLst/>
          </a:prstGeom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FC326E-52E1-409B-9CDC-91906305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899" y="6380015"/>
            <a:ext cx="683339" cy="365125"/>
          </a:xfrm>
        </p:spPr>
        <p:txBody>
          <a:bodyPr/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A5B0EAB-474D-4AF2-94EA-F8828E44B9E0}"/>
              </a:ext>
            </a:extLst>
          </p:cNvPr>
          <p:cNvSpPr/>
          <p:nvPr/>
        </p:nvSpPr>
        <p:spPr>
          <a:xfrm>
            <a:off x="1955913" y="1730328"/>
            <a:ext cx="3263703" cy="786282"/>
          </a:xfrm>
          <a:prstGeom prst="wedgeRoundRectCallout">
            <a:avLst>
              <a:gd name="adj1" fmla="val 13136"/>
              <a:gd name="adj2" fmla="val 123429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　算定職員数</a:t>
            </a:r>
            <a:r>
              <a:rPr kumimoji="1" lang="en-US" altLang="ja-JP" sz="1400" dirty="0">
                <a:solidFill>
                  <a:srgbClr val="FF0000"/>
                </a:solidFill>
              </a:rPr>
              <a:t>×</a:t>
            </a:r>
            <a:r>
              <a:rPr kumimoji="1" lang="ja-JP" altLang="en-US" sz="1400" dirty="0">
                <a:solidFill>
                  <a:srgbClr val="FF0000"/>
                </a:solidFill>
              </a:rPr>
              <a:t>単価の額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端数処理により，合計が合わない場合があります。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84EBEA-BA85-4587-85F4-8C0FADC4F1FC}"/>
              </a:ext>
            </a:extLst>
          </p:cNvPr>
          <p:cNvSpPr txBox="1"/>
          <p:nvPr/>
        </p:nvSpPr>
        <p:spPr>
          <a:xfrm>
            <a:off x="7049255" y="4681408"/>
            <a:ext cx="2694633" cy="534189"/>
          </a:xfrm>
          <a:prstGeom prst="wedgeRoundRectCallout">
            <a:avLst>
              <a:gd name="adj1" fmla="val -77888"/>
              <a:gd name="adj2" fmla="val -115116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400" dirty="0">
                <a:solidFill>
                  <a:srgbClr val="FF0000"/>
                </a:solidFill>
              </a:rPr>
              <a:t>18</a:t>
            </a:r>
            <a:r>
              <a:rPr kumimoji="1" lang="ja-JP" altLang="en-US" sz="1400" dirty="0">
                <a:solidFill>
                  <a:srgbClr val="FF0000"/>
                </a:solidFill>
              </a:rPr>
              <a:t>人（２枚目の補助算定時の職員数の欄）で試算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73188B-3CA2-4BB8-BEC6-F597D5CAFE30}"/>
              </a:ext>
            </a:extLst>
          </p:cNvPr>
          <p:cNvSpPr txBox="1"/>
          <p:nvPr/>
        </p:nvSpPr>
        <p:spPr>
          <a:xfrm>
            <a:off x="6096000" y="2249515"/>
            <a:ext cx="2694633" cy="534189"/>
          </a:xfrm>
          <a:prstGeom prst="wedgeRoundRectCallout">
            <a:avLst>
              <a:gd name="adj1" fmla="val -58050"/>
              <a:gd name="adj2" fmla="val 192999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400" dirty="0">
                <a:solidFill>
                  <a:srgbClr val="FF0000"/>
                </a:solidFill>
              </a:rPr>
              <a:t>20</a:t>
            </a:r>
            <a:r>
              <a:rPr kumimoji="1" lang="ja-JP" altLang="en-US" sz="1400" dirty="0">
                <a:solidFill>
                  <a:srgbClr val="FF0000"/>
                </a:solidFill>
              </a:rPr>
              <a:t>人（２枚目の最大配置数の欄）で試算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C3C022A-1FD5-4585-B3F7-9B5D05EB4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4697" y="5770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71D626B-354E-42F7-A672-04F3E129E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83" y="237140"/>
            <a:ext cx="10631156" cy="6383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DF4F2C-EC05-4FA4-8E89-1C79884766EA}"/>
              </a:ext>
            </a:extLst>
          </p:cNvPr>
          <p:cNvSpPr txBox="1"/>
          <p:nvPr/>
        </p:nvSpPr>
        <p:spPr>
          <a:xfrm>
            <a:off x="3762103" y="5590865"/>
            <a:ext cx="2847703" cy="747013"/>
          </a:xfrm>
          <a:prstGeom prst="wedgeRoundRectCallout">
            <a:avLst>
              <a:gd name="adj1" fmla="val 35982"/>
              <a:gd name="adj2" fmla="val -110686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dirty="0">
                <a:solidFill>
                  <a:srgbClr val="FF0000"/>
                </a:solidFill>
              </a:rPr>
              <a:t>以下を比較し，少ない方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>
              <a:lnSpc>
                <a:spcPts val="1500"/>
              </a:lnSpc>
            </a:pPr>
            <a:r>
              <a:rPr kumimoji="1" lang="ja-JP" altLang="en-US" sz="1400" dirty="0">
                <a:solidFill>
                  <a:srgbClr val="FF0000"/>
                </a:solidFill>
              </a:rPr>
              <a:t>ア：②</a:t>
            </a:r>
            <a:r>
              <a:rPr kumimoji="1" lang="en-US" altLang="ja-JP" sz="1400" dirty="0">
                <a:solidFill>
                  <a:srgbClr val="FF0000"/>
                </a:solidFill>
              </a:rPr>
              <a:t>92.7-</a:t>
            </a:r>
            <a:r>
              <a:rPr kumimoji="1" lang="ja-JP" altLang="en-US" sz="1400" dirty="0">
                <a:solidFill>
                  <a:srgbClr val="FF0000"/>
                </a:solidFill>
              </a:rPr>
              <a:t>①</a:t>
            </a:r>
            <a:r>
              <a:rPr kumimoji="1" lang="en-US" altLang="ja-JP" sz="1400" dirty="0">
                <a:solidFill>
                  <a:srgbClr val="FF0000"/>
                </a:solidFill>
              </a:rPr>
              <a:t>82.5</a:t>
            </a:r>
            <a:r>
              <a:rPr kumimoji="1" lang="ja-JP" altLang="en-US" sz="1400" dirty="0">
                <a:solidFill>
                  <a:srgbClr val="FF0000"/>
                </a:solidFill>
              </a:rPr>
              <a:t>＝</a:t>
            </a:r>
            <a:r>
              <a:rPr kumimoji="1" lang="en-US" altLang="ja-JP" sz="1400" dirty="0">
                <a:solidFill>
                  <a:srgbClr val="FF0000"/>
                </a:solidFill>
              </a:rPr>
              <a:t>10.2</a:t>
            </a:r>
          </a:p>
          <a:p>
            <a:pPr>
              <a:lnSpc>
                <a:spcPts val="1500"/>
              </a:lnSpc>
            </a:pPr>
            <a:r>
              <a:rPr kumimoji="1" lang="ja-JP" altLang="en-US" sz="1400" dirty="0">
                <a:solidFill>
                  <a:srgbClr val="FF0000"/>
                </a:solidFill>
              </a:rPr>
              <a:t>イ：③’</a:t>
            </a:r>
            <a:r>
              <a:rPr kumimoji="1" lang="en-US" altLang="ja-JP" sz="1400" dirty="0">
                <a:solidFill>
                  <a:srgbClr val="FF0000"/>
                </a:solidFill>
              </a:rPr>
              <a:t>90.4-</a:t>
            </a:r>
            <a:r>
              <a:rPr kumimoji="1" lang="ja-JP" altLang="en-US" sz="1400" dirty="0">
                <a:solidFill>
                  <a:srgbClr val="FF0000"/>
                </a:solidFill>
              </a:rPr>
              <a:t>①</a:t>
            </a:r>
            <a:r>
              <a:rPr kumimoji="1" lang="en-US" altLang="ja-JP" sz="1400" dirty="0">
                <a:solidFill>
                  <a:srgbClr val="FF0000"/>
                </a:solidFill>
              </a:rPr>
              <a:t>82.5</a:t>
            </a:r>
            <a:r>
              <a:rPr kumimoji="1" lang="ja-JP" altLang="en-US" sz="1400" dirty="0">
                <a:solidFill>
                  <a:srgbClr val="FF0000"/>
                </a:solidFill>
              </a:rPr>
              <a:t>＝</a:t>
            </a:r>
            <a:r>
              <a:rPr kumimoji="1" lang="en-US" altLang="ja-JP" sz="1400" dirty="0">
                <a:solidFill>
                  <a:srgbClr val="FF0000"/>
                </a:solidFill>
              </a:rPr>
              <a:t>7.9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B773A8-A6D3-4798-B223-09D09A9C6F29}"/>
              </a:ext>
            </a:extLst>
          </p:cNvPr>
          <p:cNvSpPr txBox="1"/>
          <p:nvPr/>
        </p:nvSpPr>
        <p:spPr>
          <a:xfrm>
            <a:off x="5185954" y="4385421"/>
            <a:ext cx="310896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各補助金，他職種への流用は不可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C40468-790F-4ADE-BD4F-44751756A489}"/>
              </a:ext>
            </a:extLst>
          </p:cNvPr>
          <p:cNvSpPr txBox="1"/>
          <p:nvPr/>
        </p:nvSpPr>
        <p:spPr>
          <a:xfrm>
            <a:off x="8252041" y="3746424"/>
            <a:ext cx="2694633" cy="534189"/>
          </a:xfrm>
          <a:prstGeom prst="wedgeRoundRectCallout">
            <a:avLst>
              <a:gd name="adj1" fmla="val 3031"/>
              <a:gd name="adj2" fmla="val 156130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dirty="0">
                <a:solidFill>
                  <a:srgbClr val="FF0000"/>
                </a:solidFill>
              </a:rPr>
              <a:t>①（</a:t>
            </a:r>
            <a:r>
              <a:rPr kumimoji="1" lang="en-US" altLang="ja-JP" sz="1400" dirty="0">
                <a:solidFill>
                  <a:srgbClr val="FF0000"/>
                </a:solidFill>
              </a:rPr>
              <a:t>1.7</a:t>
            </a:r>
            <a:r>
              <a:rPr kumimoji="1" lang="ja-JP" altLang="en-US" sz="1400" dirty="0">
                <a:solidFill>
                  <a:srgbClr val="FF0000"/>
                </a:solidFill>
              </a:rPr>
              <a:t>）＞②（</a:t>
            </a:r>
            <a:r>
              <a:rPr kumimoji="1" lang="en-US" altLang="ja-JP" sz="1400" dirty="0">
                <a:solidFill>
                  <a:srgbClr val="FF0000"/>
                </a:solidFill>
              </a:rPr>
              <a:t>0.8</a:t>
            </a:r>
            <a:r>
              <a:rPr kumimoji="1" lang="ja-JP" altLang="en-US" sz="1400" dirty="0">
                <a:solidFill>
                  <a:srgbClr val="FF0000"/>
                </a:solidFill>
              </a:rPr>
              <a:t>）のため，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>
              <a:lnSpc>
                <a:spcPts val="1500"/>
              </a:lnSpc>
            </a:pPr>
            <a:r>
              <a:rPr kumimoji="1" lang="ja-JP" altLang="en-US" sz="1400" dirty="0">
                <a:solidFill>
                  <a:srgbClr val="FF0000"/>
                </a:solidFill>
              </a:rPr>
              <a:t>事務員は補助対象外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D265CF-F9FA-47A7-99EE-E9B12B88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240" y="6390130"/>
            <a:ext cx="683339" cy="365125"/>
          </a:xfrm>
        </p:spPr>
        <p:txBody>
          <a:bodyPr/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EF4E385-FD45-49EB-8855-62BBA1716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36137" y="5963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74E3B5-ED1C-458F-A316-A8D594ED5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239151"/>
            <a:ext cx="10592972" cy="6316394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8A34CE7-52F1-44C8-9561-424FE927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103" y="6372982"/>
            <a:ext cx="683339" cy="365125"/>
          </a:xfrm>
        </p:spPr>
        <p:txBody>
          <a:bodyPr/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128E514-11E1-4C2A-A6E3-CF261A281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949" y="5945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81F3295-9E75-43D2-BA75-9AC1BAE0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" y="235130"/>
            <a:ext cx="10589623" cy="64138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9693EA-AE9A-433C-935B-9A72159E2481}"/>
              </a:ext>
            </a:extLst>
          </p:cNvPr>
          <p:cNvSpPr txBox="1"/>
          <p:nvPr/>
        </p:nvSpPr>
        <p:spPr>
          <a:xfrm>
            <a:off x="9771017" y="4795242"/>
            <a:ext cx="1358537" cy="1214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132AA2-62B0-4646-BA5F-BB80D846AAEB}"/>
              </a:ext>
            </a:extLst>
          </p:cNvPr>
          <p:cNvSpPr txBox="1"/>
          <p:nvPr/>
        </p:nvSpPr>
        <p:spPr>
          <a:xfrm>
            <a:off x="9797140" y="6132399"/>
            <a:ext cx="148916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E11B593-F100-463A-A2CF-96F742B2A8ED}"/>
              </a:ext>
            </a:extLst>
          </p:cNvPr>
          <p:cNvSpPr/>
          <p:nvPr/>
        </p:nvSpPr>
        <p:spPr>
          <a:xfrm>
            <a:off x="5926182" y="3923600"/>
            <a:ext cx="3017521" cy="845515"/>
          </a:xfrm>
          <a:prstGeom prst="wedgeRoundRectCallout">
            <a:avLst>
              <a:gd name="adj1" fmla="val 77156"/>
              <a:gd name="adj2" fmla="val 5663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再構築後の補助額の合計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rgbClr val="FF0000"/>
                </a:solidFill>
              </a:rPr>
              <a:t>10.9</a:t>
            </a:r>
            <a:r>
              <a:rPr kumimoji="1" lang="ja-JP" altLang="en-US" sz="1400" dirty="0">
                <a:solidFill>
                  <a:srgbClr val="FF0000"/>
                </a:solidFill>
              </a:rPr>
              <a:t>百万円（</a:t>
            </a:r>
            <a:r>
              <a:rPr kumimoji="1" lang="en-US" altLang="ja-JP" sz="1400" dirty="0">
                <a:solidFill>
                  <a:srgbClr val="FF0000"/>
                </a:solidFill>
              </a:rPr>
              <a:t>=9.7</a:t>
            </a:r>
            <a:r>
              <a:rPr kumimoji="1" lang="ja-JP" altLang="en-US" sz="1400" dirty="0">
                <a:solidFill>
                  <a:srgbClr val="FF0000"/>
                </a:solidFill>
              </a:rPr>
              <a:t>＋</a:t>
            </a:r>
            <a:r>
              <a:rPr kumimoji="1" lang="en-US" altLang="ja-JP" sz="1400" dirty="0">
                <a:solidFill>
                  <a:srgbClr val="FF0000"/>
                </a:solidFill>
              </a:rPr>
              <a:t>1.2</a:t>
            </a:r>
            <a:r>
              <a:rPr kumimoji="1" lang="ja-JP" altLang="en-US" sz="1400" dirty="0">
                <a:solidFill>
                  <a:srgbClr val="FF0000"/>
                </a:solidFill>
              </a:rPr>
              <a:t>）－①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94B08DC-7D13-4629-95AB-CDD910FE7689}"/>
              </a:ext>
            </a:extLst>
          </p:cNvPr>
          <p:cNvSpPr/>
          <p:nvPr/>
        </p:nvSpPr>
        <p:spPr>
          <a:xfrm>
            <a:off x="5643153" y="4990011"/>
            <a:ext cx="3735978" cy="675698"/>
          </a:xfrm>
          <a:prstGeom prst="wedgeRoundRectCallout">
            <a:avLst>
              <a:gd name="adj1" fmla="val 59970"/>
              <a:gd name="adj2" fmla="val 12153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accent2"/>
                </a:solidFill>
              </a:rPr>
              <a:t>再構築を行う事業の令和２年度の</a:t>
            </a:r>
            <a:endParaRPr kumimoji="1" lang="en-US" altLang="ja-JP" sz="1400" dirty="0">
              <a:solidFill>
                <a:schemeClr val="accent2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accent2"/>
                </a:solidFill>
              </a:rPr>
              <a:t>補助総額：</a:t>
            </a:r>
            <a:r>
              <a:rPr kumimoji="1" lang="en-US" altLang="ja-JP" sz="1400" dirty="0">
                <a:solidFill>
                  <a:schemeClr val="accent2"/>
                </a:solidFill>
              </a:rPr>
              <a:t>12.9</a:t>
            </a:r>
            <a:r>
              <a:rPr kumimoji="1" lang="ja-JP" altLang="en-US" sz="1400" dirty="0">
                <a:solidFill>
                  <a:schemeClr val="accent2"/>
                </a:solidFill>
              </a:rPr>
              <a:t>百万円－②</a:t>
            </a:r>
            <a:endParaRPr kumimoji="1" lang="en-US" altLang="ja-JP" sz="1400" dirty="0">
              <a:solidFill>
                <a:schemeClr val="accent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A2D873-F2EB-426C-90B6-DD68E7BAFFCD}"/>
              </a:ext>
            </a:extLst>
          </p:cNvPr>
          <p:cNvSpPr txBox="1"/>
          <p:nvPr/>
        </p:nvSpPr>
        <p:spPr>
          <a:xfrm>
            <a:off x="5826033" y="6390111"/>
            <a:ext cx="3383281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accent4"/>
                </a:solidFill>
              </a:rPr>
              <a:t>補助の差額：</a:t>
            </a:r>
            <a:r>
              <a:rPr kumimoji="1" lang="en-US" altLang="ja-JP" sz="1400" b="1" dirty="0">
                <a:solidFill>
                  <a:schemeClr val="accent4"/>
                </a:solidFill>
              </a:rPr>
              <a:t>2.0</a:t>
            </a:r>
            <a:r>
              <a:rPr kumimoji="1" lang="ja-JP" altLang="en-US" sz="1400" b="1" dirty="0">
                <a:solidFill>
                  <a:schemeClr val="accent4"/>
                </a:solidFill>
              </a:rPr>
              <a:t>百万円（②ー①）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4C6FD89-E7A0-42F2-980F-526BEA10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683" y="6358889"/>
            <a:ext cx="683339" cy="365125"/>
          </a:xfrm>
        </p:spPr>
        <p:txBody>
          <a:bodyPr/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884B88C-D027-439F-93F3-0D82A76FD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4697" y="5931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1639</TotalTime>
  <Words>146</Words>
  <Application>Microsoft Office PowerPoint</Application>
  <PresentationFormat>ワイド画面</PresentationFormat>
  <Paragraphs>20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HGｺﾞｼｯｸM</vt:lpstr>
      <vt:lpstr>游ゴシック</vt:lpstr>
      <vt:lpstr>Arial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Nakagawa</dc:creator>
  <cp:lastModifiedBy>Takahiro Nakagawa</cp:lastModifiedBy>
  <cp:revision>120</cp:revision>
  <cp:lastPrinted>2022-03-03T04:07:55Z</cp:lastPrinted>
  <dcterms:created xsi:type="dcterms:W3CDTF">2021-01-19T03:24:24Z</dcterms:created>
  <dcterms:modified xsi:type="dcterms:W3CDTF">2022-03-04T07:02:44Z</dcterms:modified>
  <cp:contentStatus/>
</cp:coreProperties>
</file>