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89" r:id="rId2"/>
    <p:sldId id="266" r:id="rId3"/>
    <p:sldId id="290" r:id="rId4"/>
    <p:sldId id="293" r:id="rId5"/>
  </p:sldIdLst>
  <p:sldSz cx="12192000" cy="6858000"/>
  <p:notesSz cx="673576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+FvafmE+ZIuJWQflmNqDZA==" hashData="dCwWx9NBSTiDZFla2GelrKRi9MB9fQ2cCrQunL9rDDsBQkl6sSw9DXA1wevrwrlpaImIH4vkTe1iN6qM7UWneA=="/>
  <p:extLst>
    <p:ext uri="{521415D9-36F7-43E2-AB2F-B90AF26B5E84}">
      <p14:sectionLst xmlns:p14="http://schemas.microsoft.com/office/powerpoint/2010/main">
        <p14:section name="既定のセクション" id="{0D7B2FA3-5A37-4BB6-BC66-90A8473680BA}">
          <p14:sldIdLst>
            <p14:sldId id="289"/>
            <p14:sldId id="266"/>
            <p14:sldId id="290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yoto" initials="K" lastIdx="1" clrIdx="0">
    <p:extLst>
      <p:ext uri="{19B8F6BF-5375-455C-9EA6-DF929625EA0E}">
        <p15:presenceInfo xmlns:p15="http://schemas.microsoft.com/office/powerpoint/2012/main" userId="Kyo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7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57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5073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00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7759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37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573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741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46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3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902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46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88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26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88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207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339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5A3E9E5A-3DDE-4059-876A-8D64C12452AF}"/>
              </a:ext>
            </a:extLst>
          </p:cNvPr>
          <p:cNvSpPr txBox="1">
            <a:spLocks/>
          </p:cNvSpPr>
          <p:nvPr/>
        </p:nvSpPr>
        <p:spPr>
          <a:xfrm>
            <a:off x="309154" y="256948"/>
            <a:ext cx="10023566" cy="6411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５８ページ</a:t>
            </a:r>
            <a:r>
              <a:rPr lang="ja-JP" altLang="en-US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感染症発生時に係る報告について</a:t>
            </a: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DA145510-8153-4065-9732-545D33EA9090}"/>
              </a:ext>
            </a:extLst>
          </p:cNvPr>
          <p:cNvSpPr txBox="1">
            <a:spLocks/>
          </p:cNvSpPr>
          <p:nvPr/>
        </p:nvSpPr>
        <p:spPr>
          <a:xfrm>
            <a:off x="734785" y="1074420"/>
            <a:ext cx="10891157" cy="5526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感染症発生時において、厚労省通知「社会福祉施設等における感染症等発生時に係る報告について」（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H17.2.22)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のとおり、下記の場合は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幼保総合支援室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および施設所在地の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区役所・支所健康長寿推進課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に報告し、指示を受けるなど適切に対応してください。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　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同一の感染症若しくは食中毒による又はそれらによると疑われる</a:t>
            </a:r>
            <a:r>
              <a:rPr lang="ja-JP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死亡者</a:t>
            </a:r>
            <a:endParaRPr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又は重篤患者が</a:t>
            </a:r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週間内に</a:t>
            </a:r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名以上発生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した場合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　同一の感染症若しくは食中毒の患者又はそれらが疑われる者が</a:t>
            </a:r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名以上</a:t>
            </a:r>
            <a:endParaRPr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又は</a:t>
            </a:r>
            <a:r>
              <a:rPr lang="ja-JP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全利用者の半数以上発生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した場合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ウ　ア及びイに該当しない場合であっても、通常の発生動向を上回る感染症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等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の発生が疑われ、</a:t>
            </a:r>
            <a:r>
              <a:rPr lang="ja-JP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特に施設長が報告を必要と認めた場合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endParaRPr lang="ja-JP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8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E293FD54-545D-4284-9D11-88A14B00F78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1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61817" y="6202680"/>
            <a:ext cx="609600" cy="609600"/>
          </a:xfrm>
          <a:prstGeom prst="rect">
            <a:avLst/>
          </a:prstGeom>
        </p:spPr>
      </p:pic>
      <p:pic>
        <p:nvPicPr>
          <p:cNvPr id="6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C7C0D309-9958-42F2-8C18-ABBF65CB76E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054" end="714.39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66319" y="45170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78885"/>
      </p:ext>
    </p:extLst>
  </p:cSld>
  <p:clrMapOvr>
    <a:masterClrMapping/>
  </p:clrMapOvr>
  <p:transition spd="slow" advClick="0" advTm="7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43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16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80" objId="6"/>
        <p14:stopEvt time="11465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A5949355-691E-4853-B42E-4D0F6DC8F957}"/>
              </a:ext>
            </a:extLst>
          </p:cNvPr>
          <p:cNvSpPr txBox="1">
            <a:spLocks/>
          </p:cNvSpPr>
          <p:nvPr/>
        </p:nvSpPr>
        <p:spPr>
          <a:xfrm>
            <a:off x="-866503" y="417490"/>
            <a:ext cx="9144000" cy="64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感染症発生時の報告について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299694D7-6D9C-4EA1-BADC-A5B6836BAC2D}"/>
              </a:ext>
            </a:extLst>
          </p:cNvPr>
          <p:cNvSpPr txBox="1">
            <a:spLocks/>
          </p:cNvSpPr>
          <p:nvPr/>
        </p:nvSpPr>
        <p:spPr>
          <a:xfrm>
            <a:off x="838200" y="1257300"/>
            <a:ext cx="10515600" cy="50063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【</a:t>
            </a:r>
            <a:r>
              <a:rPr kumimoji="1" lang="ja-JP" altLang="en-US" sz="3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報告する内容</a:t>
            </a:r>
            <a:r>
              <a:rPr kumimoji="1" lang="en-US" altLang="ja-JP" sz="3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3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ja-JP" sz="3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１　施設名，担当者名，連絡先（電話番号）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ja-JP" sz="3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２　感染症または食中毒が疑われる症状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ja-JP" sz="3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３　感染症または食中毒が疑われる発症者の人数および在籍</a:t>
            </a:r>
            <a:endParaRPr kumimoji="1" lang="en-US" altLang="ja-JP" sz="3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</a:t>
            </a:r>
            <a:r>
              <a:rPr kumimoji="1" lang="ja-JP" altLang="ja-JP" sz="3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する児童や職員の人数（歳児別）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ja-JP" sz="3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４　発生状況の経過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ja-JP" sz="3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５　施設における対応状況</a:t>
            </a:r>
            <a:endParaRPr kumimoji="1" lang="en-US" altLang="ja-JP" sz="3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3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※</a:t>
            </a:r>
            <a:r>
              <a:rPr kumimoji="1" lang="ja-JP" altLang="en-US" sz="3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新型コロナウイルス感染症の場合、お知らせしている方法で</a:t>
            </a:r>
            <a:endParaRPr kumimoji="1" lang="en-US" altLang="ja-JP" sz="3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報告してください。</a:t>
            </a:r>
            <a:endParaRPr kumimoji="1" lang="ja-JP" altLang="ja-JP" sz="3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CAAEDB46-5D97-4204-8548-EFD82922477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35692" y="61155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26960"/>
      </p:ext>
    </p:extLst>
  </p:cSld>
  <p:clrMapOvr>
    <a:masterClrMapping/>
  </p:clrMapOvr>
  <p:transition spd="slow" advClick="0" advTm="10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8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80" objId="6"/>
        <p14:stopEvt time="11465" objId="6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F0BA7615-DC7F-4F93-9DFB-01B73FE08BC8}"/>
              </a:ext>
            </a:extLst>
          </p:cNvPr>
          <p:cNvSpPr txBox="1">
            <a:spLocks/>
          </p:cNvSpPr>
          <p:nvPr/>
        </p:nvSpPr>
        <p:spPr>
          <a:xfrm>
            <a:off x="596537" y="399663"/>
            <a:ext cx="9866812" cy="64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感染症発生時の留意点について（消毒について）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127D5811-FC85-4BA8-B2E5-FD9F77518E5C}"/>
              </a:ext>
            </a:extLst>
          </p:cNvPr>
          <p:cNvSpPr txBox="1">
            <a:spLocks/>
          </p:cNvSpPr>
          <p:nvPr/>
        </p:nvSpPr>
        <p:spPr>
          <a:xfrm>
            <a:off x="838200" y="1234440"/>
            <a:ext cx="10515600" cy="54298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　消毒薬は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適切な種類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を選ぶ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（アルコール類は、ノロウイルス等には効きにくい）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　消毒薬は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適切な濃度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のものを使用する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　消毒薬は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適切な方法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で使用する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　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適切な保管方法（保管期限）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で保管する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（塩素系消毒薬は不安定な液体→遮光できる状態で保管）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　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消毒する範囲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を適切に決める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（嘔吐の場合３ｍ以上飛び散っている場合がある）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「保育所における感染症対策ガイドライン」（厚労省）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　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2018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年改訂版：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2021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年一部改訂）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P70(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消毒薬一覧）、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P88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P97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（消毒方法）を参照のこと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76EC5F74-52D8-482D-9789-6DAC7C7BC5B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5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52960" y="6054671"/>
            <a:ext cx="609600" cy="609600"/>
          </a:xfrm>
          <a:prstGeom prst="rect">
            <a:avLst/>
          </a:prstGeom>
        </p:spPr>
      </p:pic>
      <p:pic>
        <p:nvPicPr>
          <p:cNvPr id="5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FA95C9A8-8955-48AB-93D1-8979626E01F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682" end="741.444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52960" y="49590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06089"/>
      </p:ext>
    </p:extLst>
  </p:cSld>
  <p:clrMapOvr>
    <a:masterClrMapping/>
  </p:clrMapOvr>
  <p:transition spd="slow" advClick="0" advTm="16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91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04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80" objId="6"/>
        <p14:stopEvt time="11465" objId="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5E8033-EE4E-4982-9798-553D791EF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キーワード</a:t>
            </a:r>
            <a:r>
              <a:rPr lang="ja-JP" altLang="en-US" sz="60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</a:t>
            </a:r>
            <a:endParaRPr kumimoji="1" lang="ja-JP" altLang="en-US" sz="6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7C160D-CCD4-4C5D-A5E1-EEF713037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666" y="1768704"/>
            <a:ext cx="8596668" cy="38807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ja-JP" altLang="en-US" sz="25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え</a:t>
            </a:r>
          </a:p>
        </p:txBody>
      </p:sp>
    </p:spTree>
    <p:extLst>
      <p:ext uri="{BB962C8B-B14F-4D97-AF65-F5344CB8AC3E}">
        <p14:creationId xmlns:p14="http://schemas.microsoft.com/office/powerpoint/2010/main" val="3027537415"/>
      </p:ext>
    </p:extLst>
  </p:cSld>
  <p:clrMapOvr>
    <a:masterClrMapping/>
  </p:clrMapOvr>
  <p:transition spd="slow" advClick="0" advTm="2000">
    <p:wipe/>
  </p:transition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931</TotalTime>
  <Words>416</Words>
  <Application>Microsoft Office PowerPoint</Application>
  <PresentationFormat>ワイド画面</PresentationFormat>
  <Paragraphs>38</Paragraphs>
  <Slides>4</Slides>
  <Notes>0</Notes>
  <HiddenSlides>0</HiddenSlides>
  <MMClips>5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BIZ UDPゴシック</vt:lpstr>
      <vt:lpstr>ＭＳ ゴシック</vt:lpstr>
      <vt:lpstr>游ゴシック</vt:lpstr>
      <vt:lpstr>Arial</vt:lpstr>
      <vt:lpstr>Trebuchet MS</vt:lpstr>
      <vt:lpstr>Wingdings 3</vt:lpstr>
      <vt:lpstr>ファセット</vt:lpstr>
      <vt:lpstr>PowerPoint プレゼンテーション</vt:lpstr>
      <vt:lpstr>PowerPoint プレゼンテーション</vt:lpstr>
      <vt:lpstr>PowerPoint プレゼンテーション</vt:lpstr>
      <vt:lpstr>キーワード③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Takahiro Nakagawa</dc:creator>
  <cp:lastModifiedBy>Murakami</cp:lastModifiedBy>
  <cp:revision>69</cp:revision>
  <cp:lastPrinted>2022-03-02T06:35:42Z</cp:lastPrinted>
  <dcterms:created xsi:type="dcterms:W3CDTF">2021-01-19T03:24:24Z</dcterms:created>
  <dcterms:modified xsi:type="dcterms:W3CDTF">2022-05-17T05:29:06Z</dcterms:modified>
</cp:coreProperties>
</file>