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83" r:id="rId2"/>
    <p:sldId id="284" r:id="rId3"/>
    <p:sldId id="285" r:id="rId4"/>
    <p:sldId id="286" r:id="rId5"/>
    <p:sldId id="287" r:id="rId6"/>
    <p:sldId id="288" r:id="rId7"/>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Xv1cQ94Age+E564VVg60w==" hashData="zj+J3Fuc5d3GYKgNHUVaEwYosVPO9QYGLfsLtrSg3gR7Q2mdXnQINzLis5JDUtJ8JFBsKgArEE0cOEdIO6Z0KA=="/>
  <p:extLst>
    <p:ext uri="{521415D9-36F7-43E2-AB2F-B90AF26B5E84}">
      <p14:sectionLst xmlns:p14="http://schemas.microsoft.com/office/powerpoint/2010/main">
        <p14:section name="既定のセクション" id="{0D7B2FA3-5A37-4BB6-BC66-90A8473680BA}">
          <p14:sldIdLst>
            <p14:sldId id="283"/>
            <p14:sldId id="284"/>
            <p14:sldId id="285"/>
            <p14:sldId id="286"/>
            <p14:sldId id="287"/>
            <p14:sldId id="2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5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NULL"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slideLayout" Target="../slideLayouts/slideLayout2.xml"/><Relationship Id="rId4" Type="http://schemas.microsoft.com/office/2007/relationships/media" Target="../media/media3.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310640" y="4684317"/>
            <a:ext cx="9357360" cy="1404731"/>
          </a:xfrm>
        </p:spPr>
        <p:txBody>
          <a:bodyPr>
            <a:normAutofit/>
          </a:bodyP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７　災害時における所管施設の対応について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16617470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09600"/>
            <a:ext cx="9877455" cy="1320800"/>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４９ページ　災害時における所管施設の対応方針について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825626"/>
            <a:ext cx="10515600" cy="1325563"/>
          </a:xfrm>
        </p:spPr>
        <p:txBody>
          <a:bodyPr>
            <a:normAutofit/>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・災害時の対応について，利用者や保護者に対して事前にお知らせし，共通理解の形成に努めること</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3151189"/>
            <a:ext cx="10515600" cy="12160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・施設所在地が土砂災害警戒区域等，浸水想定区域の内外であることや発令が施設所在学区内に出ているかどうかによっても対応が異なるため確認すること</a:t>
            </a:r>
          </a:p>
          <a:p>
            <a:pPr marL="0" indent="0">
              <a:buNone/>
            </a:pPr>
            <a:endParaRPr lang="ja-JP" altLang="en-US" sz="3000" dirty="0"/>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762296"/>
            <a:ext cx="10515600" cy="165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・原則，</a:t>
            </a:r>
            <a:r>
              <a:rPr lang="ja-JP" altLang="en-US" u="sng" dirty="0">
                <a:solidFill>
                  <a:srgbClr val="FF0000"/>
                </a:solidFill>
                <a:latin typeface="BIZ UDPゴシック" panose="020B0400000000000000" pitchFamily="50" charset="-128"/>
                <a:ea typeface="BIZ UDPゴシック" panose="020B0400000000000000" pitchFamily="50" charset="-128"/>
              </a:rPr>
              <a:t>休務や休園については，該当する取扱いを超えた対応は認められない</a:t>
            </a:r>
            <a:r>
              <a:rPr lang="ja-JP" altLang="en-US" dirty="0">
                <a:latin typeface="BIZ UDPゴシック" panose="020B0400000000000000" pitchFamily="50" charset="-128"/>
                <a:ea typeface="BIZ UDPゴシック" panose="020B0400000000000000" pitchFamily="50" charset="-128"/>
              </a:rPr>
              <a:t>ため，留意すること。詳細は，運営説明会資料Ｐ５０参照</a:t>
            </a:r>
            <a:endParaRPr lang="en-US" altLang="ja-JP" dirty="0">
              <a:latin typeface="BIZ UDPゴシック" panose="020B0400000000000000" pitchFamily="50" charset="-128"/>
              <a:ea typeface="BIZ UDPゴシック" panose="020B0400000000000000" pitchFamily="50" charset="-128"/>
            </a:endParaRPr>
          </a:p>
        </p:txBody>
      </p:sp>
      <p:pic>
        <p:nvPicPr>
          <p:cNvPr id="7" name="録音されたサウンド">
            <a:hlinkClick r:id="" action="ppaction://media"/>
            <a:extLst>
              <a:ext uri="{FF2B5EF4-FFF2-40B4-BE49-F238E27FC236}">
                <a16:creationId xmlns:a16="http://schemas.microsoft.com/office/drawing/2014/main" id="{C5781FEE-D058-43F5-92E2-C28B790290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14069" y="5607597"/>
            <a:ext cx="609600" cy="609600"/>
          </a:xfrm>
          <a:prstGeom prst="rect">
            <a:avLst/>
          </a:prstGeom>
        </p:spPr>
      </p:pic>
    </p:spTree>
    <p:extLst>
      <p:ext uri="{BB962C8B-B14F-4D97-AF65-F5344CB8AC3E}">
        <p14:creationId xmlns:p14="http://schemas.microsoft.com/office/powerpoint/2010/main" val="4089291524"/>
      </p:ext>
    </p:extLst>
  </p:cSld>
  <p:clrMapOvr>
    <a:masterClrMapping/>
  </p:clrMapOvr>
  <p:transition spd="slow" advClick="0" advTm="8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保育園・認定こども園向け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249679" y="4684316"/>
            <a:ext cx="9919063" cy="1404731"/>
          </a:xfrm>
        </p:spPr>
        <p:txBody>
          <a:bodyPr>
            <a:normAutofit/>
          </a:bodyP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８　保育施設における安全確保の徹底について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158276792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５３ページ　事故の報告について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649549"/>
            <a:ext cx="10515600" cy="1975394"/>
          </a:xfrm>
        </p:spPr>
        <p:txBody>
          <a:bodyPr>
            <a:normAutofit fontScale="92500" lnSpcReduction="1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＜国への報告案件（京都市を通じて報告）＞</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対象：</a:t>
            </a:r>
            <a:r>
              <a:rPr kumimoji="1" lang="ja-JP" altLang="en-US" sz="2800" dirty="0">
                <a:solidFill>
                  <a:srgbClr val="FF0000"/>
                </a:solidFill>
                <a:latin typeface="BIZ UDPゴシック" panose="020B0400000000000000" pitchFamily="50" charset="-128"/>
                <a:ea typeface="BIZ UDPゴシック" panose="020B0400000000000000" pitchFamily="50" charset="-128"/>
              </a:rPr>
              <a:t>死亡，意識不明</a:t>
            </a:r>
            <a:r>
              <a:rPr kumimoji="1" lang="ja-JP" altLang="en-US" sz="2800" dirty="0">
                <a:solidFill>
                  <a:schemeClr val="tx1"/>
                </a:solidFill>
                <a:latin typeface="BIZ UDPゴシック" panose="020B0400000000000000" pitchFamily="50" charset="-128"/>
                <a:ea typeface="BIZ UDPゴシック" panose="020B0400000000000000" pitchFamily="50" charset="-128"/>
              </a:rPr>
              <a:t>の事故，</a:t>
            </a:r>
            <a:r>
              <a:rPr kumimoji="1" lang="ja-JP" altLang="en-US" sz="2800" dirty="0">
                <a:solidFill>
                  <a:srgbClr val="FF0000"/>
                </a:solidFill>
                <a:latin typeface="BIZ UDPゴシック" panose="020B0400000000000000" pitchFamily="50" charset="-128"/>
                <a:ea typeface="BIZ UDPゴシック" panose="020B0400000000000000" pitchFamily="50" charset="-128"/>
              </a:rPr>
              <a:t>又は治療に</a:t>
            </a:r>
            <a:r>
              <a:rPr kumimoji="1" lang="en-US" altLang="ja-JP" sz="2800" dirty="0">
                <a:solidFill>
                  <a:srgbClr val="FF0000"/>
                </a:solidFill>
                <a:latin typeface="BIZ UDPゴシック" panose="020B0400000000000000" pitchFamily="50" charset="-128"/>
                <a:ea typeface="BIZ UDPゴシック" panose="020B0400000000000000" pitchFamily="50" charset="-128"/>
              </a:rPr>
              <a:t>30</a:t>
            </a:r>
            <a:r>
              <a:rPr kumimoji="1" lang="ja-JP" altLang="en-US" sz="2800" dirty="0">
                <a:solidFill>
                  <a:srgbClr val="FF0000"/>
                </a:solidFill>
                <a:latin typeface="BIZ UDPゴシック" panose="020B0400000000000000" pitchFamily="50" charset="-128"/>
                <a:ea typeface="BIZ UDPゴシック" panose="020B0400000000000000" pitchFamily="50" charset="-128"/>
              </a:rPr>
              <a:t>日以上を要する</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負傷や疾病を伴う重篤な事故等</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報告期限：</a:t>
            </a:r>
            <a:r>
              <a:rPr kumimoji="1" lang="ja-JP" altLang="en-US" sz="2800" dirty="0">
                <a:solidFill>
                  <a:srgbClr val="FF0000"/>
                </a:solidFill>
                <a:latin typeface="BIZ UDPゴシック" panose="020B0400000000000000" pitchFamily="50" charset="-128"/>
                <a:ea typeface="BIZ UDPゴシック" panose="020B0400000000000000" pitchFamily="50" charset="-128"/>
              </a:rPr>
              <a:t>第</a:t>
            </a:r>
            <a:r>
              <a:rPr kumimoji="1" lang="en-US" altLang="ja-JP" sz="2800" dirty="0">
                <a:solidFill>
                  <a:srgbClr val="FF0000"/>
                </a:solidFill>
                <a:latin typeface="BIZ UDPゴシック" panose="020B0400000000000000" pitchFamily="50" charset="-128"/>
                <a:ea typeface="BIZ UDPゴシック" panose="020B0400000000000000" pitchFamily="50" charset="-128"/>
              </a:rPr>
              <a:t>1</a:t>
            </a:r>
            <a:r>
              <a:rPr kumimoji="1" lang="ja-JP" altLang="en-US" sz="2800" dirty="0">
                <a:solidFill>
                  <a:srgbClr val="FF0000"/>
                </a:solidFill>
                <a:latin typeface="BIZ UDPゴシック" panose="020B0400000000000000" pitchFamily="50" charset="-128"/>
                <a:ea typeface="BIZ UDPゴシック" panose="020B0400000000000000" pitchFamily="50" charset="-128"/>
              </a:rPr>
              <a:t>報は原則事故発生当日</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4025605"/>
            <a:ext cx="10515600" cy="25188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＜京都市への報告案件＞</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対象：医療機関を受診し，</a:t>
            </a:r>
            <a:r>
              <a:rPr lang="ja-JP" altLang="en-US" dirty="0">
                <a:solidFill>
                  <a:srgbClr val="FF0000"/>
                </a:solidFill>
                <a:latin typeface="BIZ UDPゴシック" panose="020B0400000000000000" pitchFamily="50" charset="-128"/>
                <a:ea typeface="BIZ UDPゴシック" panose="020B0400000000000000" pitchFamily="50" charset="-128"/>
              </a:rPr>
              <a:t>当該受診を含めて２回以上の通院</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が必要と判断された事例</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dirty="0">
                <a:latin typeface="BIZ UDPゴシック" panose="020B0400000000000000" pitchFamily="50" charset="-128"/>
                <a:ea typeface="BIZ UDPゴシック" panose="020B0400000000000000" pitchFamily="50" charset="-128"/>
              </a:rPr>
              <a:t>　報告期限：</a:t>
            </a:r>
            <a:r>
              <a:rPr lang="ja-JP" altLang="en-US" dirty="0">
                <a:solidFill>
                  <a:srgbClr val="FF0000"/>
                </a:solidFill>
                <a:latin typeface="BIZ UDPゴシック" panose="020B0400000000000000" pitchFamily="50" charset="-128"/>
                <a:ea typeface="BIZ UDPゴシック" panose="020B0400000000000000" pitchFamily="50" charset="-128"/>
              </a:rPr>
              <a:t>事故発生の翌日から起算して７日以内</a:t>
            </a:r>
            <a:endParaRPr lang="en-US" altLang="ja-JP"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rgbClr val="FF0000"/>
                </a:solidFill>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２回以上の通院が見込まれた段階で速やかに報告すること。</a:t>
            </a:r>
            <a:endParaRPr lang="en-US" altLang="ja-JP" dirty="0">
              <a:latin typeface="BIZ UDPゴシック" panose="020B0400000000000000" pitchFamily="50" charset="-128"/>
              <a:ea typeface="BIZ UDPゴシック" panose="020B0400000000000000" pitchFamily="50" charset="-128"/>
            </a:endParaRPr>
          </a:p>
          <a:p>
            <a:pPr marL="0" indent="0">
              <a:buNone/>
            </a:pPr>
            <a:endParaRPr lang="ja-JP" altLang="en-US" dirty="0"/>
          </a:p>
        </p:txBody>
      </p:sp>
      <p:pic>
        <p:nvPicPr>
          <p:cNvPr id="5" name="録音されたサウンド">
            <a:hlinkClick r:id="" action="ppaction://media"/>
            <a:extLst>
              <a:ext uri="{FF2B5EF4-FFF2-40B4-BE49-F238E27FC236}">
                <a16:creationId xmlns:a16="http://schemas.microsoft.com/office/drawing/2014/main" id="{96E99D17-D380-4DB5-A824-97A9A555A1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36137" y="4145280"/>
            <a:ext cx="609600" cy="609600"/>
          </a:xfrm>
          <a:prstGeom prst="rect">
            <a:avLst/>
          </a:prstGeom>
        </p:spPr>
      </p:pic>
      <p:pic>
        <p:nvPicPr>
          <p:cNvPr id="7" name="録音したサウンド">
            <a:hlinkClick r:id="" action="ppaction://media"/>
            <a:extLst>
              <a:ext uri="{FF2B5EF4-FFF2-40B4-BE49-F238E27FC236}">
                <a16:creationId xmlns:a16="http://schemas.microsoft.com/office/drawing/2014/main" id="{AB7DE06B-13EF-45E9-8DEA-E4D6051EBBED}"/>
              </a:ext>
            </a:extLst>
          </p:cNvPr>
          <p:cNvPicPr>
            <a:picLocks noChangeAspect="1"/>
          </p:cNvPicPr>
          <p:nvPr>
            <a:audioFile r:link="rId3"/>
            <p:extLst>
              <p:ext uri="{DAA4B4D4-6D71-4841-9C94-3DE7FCFB9230}">
                <p14:media xmlns:p14="http://schemas.microsoft.com/office/powerpoint/2010/main" r:embed="rId4">
                  <p14:trim st="2826" end="602.7346"/>
                </p14:media>
              </p:ext>
            </p:extLst>
          </p:nvPr>
        </p:nvPicPr>
        <p:blipFill>
          <a:blip r:embed="rId6"/>
          <a:stretch>
            <a:fillRect/>
          </a:stretch>
        </p:blipFill>
        <p:spPr>
          <a:xfrm>
            <a:off x="12409714" y="5162006"/>
            <a:ext cx="609600" cy="609600"/>
          </a:xfrm>
          <a:prstGeom prst="rect">
            <a:avLst/>
          </a:prstGeom>
        </p:spPr>
      </p:pic>
    </p:spTree>
    <p:extLst>
      <p:ext uri="{BB962C8B-B14F-4D97-AF65-F5344CB8AC3E}">
        <p14:creationId xmlns:p14="http://schemas.microsoft.com/office/powerpoint/2010/main" val="2978748342"/>
      </p:ext>
    </p:extLst>
  </p:cSld>
  <p:clrMapOvr>
    <a:masterClrMapping/>
  </p:clrMapOvr>
  <p:transition spd="slow" advClick="0" advTm="1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9700" fill="hold"/>
                                        <p:tgtEl>
                                          <p:spTgt spid="5"/>
                                        </p:tgtEl>
                                      </p:cBhvr>
                                    </p:cmd>
                                  </p:childTnLst>
                                </p:cTn>
                              </p:par>
                            </p:childTnLst>
                          </p:cTn>
                        </p:par>
                        <p:par>
                          <p:cTn id="7" fill="hold">
                            <p:stCondLst>
                              <p:cond delay="79700"/>
                            </p:stCondLst>
                            <p:childTnLst>
                              <p:par>
                                <p:cTn id="8" presetID="1" presetClass="mediacall" presetSubtype="0" fill="hold" nodeType="afterEffect">
                                  <p:stCondLst>
                                    <p:cond delay="0"/>
                                  </p:stCondLst>
                                  <p:childTnLst>
                                    <p:cmd type="call" cmd="playFrom(0.0)">
                                      <p:cBhvr>
                                        <p:cTn id="9" dur="286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697"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C01E9-D642-4289-8839-E80E79E4DB7D}"/>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救命実地訓練の実施について</a:t>
            </a:r>
          </a:p>
        </p:txBody>
      </p:sp>
      <p:sp>
        <p:nvSpPr>
          <p:cNvPr id="3" name="コンテンツ プレースホルダー 2">
            <a:extLst>
              <a:ext uri="{FF2B5EF4-FFF2-40B4-BE49-F238E27FC236}">
                <a16:creationId xmlns:a16="http://schemas.microsoft.com/office/drawing/2014/main" id="{6CFC9506-120B-42BA-AA36-0653771D2D26}"/>
              </a:ext>
            </a:extLst>
          </p:cNvPr>
          <p:cNvSpPr>
            <a:spLocks noGrp="1"/>
          </p:cNvSpPr>
          <p:nvPr>
            <p:ph idx="1"/>
          </p:nvPr>
        </p:nvSpPr>
        <p:spPr>
          <a:xfrm>
            <a:off x="873277" y="1930400"/>
            <a:ext cx="8596668" cy="3880773"/>
          </a:xfrm>
        </p:spPr>
        <p:txBody>
          <a:bodyPr>
            <a:noAutofit/>
          </a:bodyPr>
          <a:lstStyle/>
          <a:p>
            <a:pPr marL="0" indent="0">
              <a:buNone/>
            </a:pPr>
            <a:r>
              <a:rPr kumimoji="1" lang="ja-JP" altLang="en-US" sz="2600" dirty="0">
                <a:solidFill>
                  <a:schemeClr val="tx1"/>
                </a:solidFill>
                <a:latin typeface="BIZ UDPゴシック" panose="020B0400000000000000" pitchFamily="50" charset="-128"/>
                <a:ea typeface="BIZ UDPゴシック" panose="020B0400000000000000" pitchFamily="50" charset="-128"/>
              </a:rPr>
              <a:t>事故発生時に適切に対応し，子どもの命を守るためには，</a:t>
            </a:r>
            <a:r>
              <a:rPr kumimoji="1" lang="ja-JP" altLang="en-US" sz="2600" dirty="0">
                <a:solidFill>
                  <a:srgbClr val="FF0000"/>
                </a:solidFill>
                <a:latin typeface="BIZ UDPゴシック" panose="020B0400000000000000" pitchFamily="50" charset="-128"/>
                <a:ea typeface="BIZ UDPゴシック" panose="020B0400000000000000" pitchFamily="50" charset="-128"/>
              </a:rPr>
              <a:t>様々な事故（睡眠中，プール活動・水遊び，誤嚥（食事中，玩具・小物等），食物アレルギー等）を想定した救命実地訓練を日頃から実施することが重要</a:t>
            </a:r>
            <a:r>
              <a:rPr kumimoji="1" lang="ja-JP" altLang="en-US" sz="2600" dirty="0">
                <a:solidFill>
                  <a:schemeClr val="tx1"/>
                </a:solidFill>
                <a:latin typeface="BIZ UDPゴシック" panose="020B0400000000000000" pitchFamily="50" charset="-128"/>
                <a:ea typeface="BIZ UDPゴシック" panose="020B0400000000000000" pitchFamily="50" charset="-128"/>
              </a:rPr>
              <a:t>。</a:t>
            </a: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6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600" dirty="0">
                <a:solidFill>
                  <a:schemeClr val="tx1"/>
                </a:solidFill>
                <a:latin typeface="BIZ UDPゴシック" panose="020B0400000000000000" pitchFamily="50" charset="-128"/>
                <a:ea typeface="BIZ UDPゴシック" panose="020B0400000000000000" pitchFamily="50" charset="-128"/>
              </a:rPr>
              <a:t>保育所保育指針第</a:t>
            </a:r>
            <a:r>
              <a:rPr kumimoji="1" lang="en-US" altLang="ja-JP" sz="2600" dirty="0">
                <a:solidFill>
                  <a:schemeClr val="tx1"/>
                </a:solidFill>
                <a:latin typeface="BIZ UDPゴシック" panose="020B0400000000000000" pitchFamily="50" charset="-128"/>
                <a:ea typeface="BIZ UDPゴシック" panose="020B0400000000000000" pitchFamily="50" charset="-128"/>
              </a:rPr>
              <a:t>3</a:t>
            </a:r>
            <a:r>
              <a:rPr kumimoji="1" lang="ja-JP" altLang="en-US" sz="2600" dirty="0">
                <a:solidFill>
                  <a:schemeClr val="tx1"/>
                </a:solidFill>
                <a:latin typeface="BIZ UDPゴシック" panose="020B0400000000000000" pitchFamily="50" charset="-128"/>
                <a:ea typeface="BIZ UDPゴシック" panose="020B0400000000000000" pitchFamily="50" charset="-128"/>
              </a:rPr>
              <a:t>章</a:t>
            </a:r>
            <a:r>
              <a:rPr kumimoji="1" lang="en-US" altLang="ja-JP" sz="2600" dirty="0">
                <a:solidFill>
                  <a:schemeClr val="tx1"/>
                </a:solidFill>
                <a:latin typeface="BIZ UDPゴシック" panose="020B0400000000000000" pitchFamily="50" charset="-128"/>
                <a:ea typeface="BIZ UDPゴシック" panose="020B0400000000000000" pitchFamily="50" charset="-128"/>
              </a:rPr>
              <a:t>3(2)</a:t>
            </a:r>
            <a:r>
              <a:rPr kumimoji="1" lang="ja-JP" altLang="en-US" sz="2600" dirty="0">
                <a:solidFill>
                  <a:schemeClr val="tx1"/>
                </a:solidFill>
                <a:latin typeface="BIZ UDPゴシック" panose="020B0400000000000000" pitchFamily="50" charset="-128"/>
                <a:ea typeface="BIZ UDPゴシック" panose="020B0400000000000000" pitchFamily="50" charset="-128"/>
              </a:rPr>
              <a:t>，「教育・保育施設等における事故防止及び事故発生時の対応のためのガイドライン」（</a:t>
            </a:r>
            <a:r>
              <a:rPr kumimoji="1" lang="en-US" altLang="ja-JP" sz="2600" dirty="0">
                <a:solidFill>
                  <a:schemeClr val="tx1"/>
                </a:solidFill>
                <a:latin typeface="BIZ UDPゴシック" panose="020B0400000000000000" pitchFamily="50" charset="-128"/>
                <a:ea typeface="BIZ UDPゴシック" panose="020B0400000000000000" pitchFamily="50" charset="-128"/>
              </a:rPr>
              <a:t>H28.3</a:t>
            </a:r>
            <a:r>
              <a:rPr kumimoji="1" lang="ja-JP" altLang="en-US" sz="2600" dirty="0">
                <a:solidFill>
                  <a:schemeClr val="tx1"/>
                </a:solidFill>
                <a:latin typeface="BIZ UDPゴシック" panose="020B0400000000000000" pitchFamily="50" charset="-128"/>
                <a:ea typeface="BIZ UDPゴシック" panose="020B0400000000000000" pitchFamily="50" charset="-128"/>
              </a:rPr>
              <a:t>）等の内容を再確認のうえ，万一の事故に備えるため，</a:t>
            </a:r>
            <a:r>
              <a:rPr kumimoji="1" lang="ja-JP" altLang="en-US" sz="2600" dirty="0">
                <a:solidFill>
                  <a:srgbClr val="FF0000"/>
                </a:solidFill>
                <a:latin typeface="BIZ UDPゴシック" panose="020B0400000000000000" pitchFamily="50" charset="-128"/>
                <a:ea typeface="BIZ UDPゴシック" panose="020B0400000000000000" pitchFamily="50" charset="-128"/>
              </a:rPr>
              <a:t>上記の事故を想定した救命実地訓練を定期的に実施すること</a:t>
            </a:r>
            <a:r>
              <a:rPr kumimoji="1" lang="ja-JP" altLang="en-US" sz="2600" dirty="0">
                <a:solidFill>
                  <a:schemeClr val="tx1"/>
                </a:solidFill>
                <a:latin typeface="BIZ UDPゴシック" panose="020B0400000000000000" pitchFamily="50" charset="-128"/>
                <a:ea typeface="BIZ UDPゴシック" panose="020B0400000000000000" pitchFamily="50" charset="-128"/>
              </a:rPr>
              <a:t>。</a:t>
            </a:r>
          </a:p>
        </p:txBody>
      </p:sp>
      <p:pic>
        <p:nvPicPr>
          <p:cNvPr id="4" name="録音したサウンド">
            <a:hlinkClick r:id="" action="ppaction://media"/>
            <a:extLst>
              <a:ext uri="{FF2B5EF4-FFF2-40B4-BE49-F238E27FC236}">
                <a16:creationId xmlns:a16="http://schemas.microsoft.com/office/drawing/2014/main" id="{BFB10421-178D-4DFC-ACDF-E2B33A927243}"/>
              </a:ext>
            </a:extLst>
          </p:cNvPr>
          <p:cNvPicPr>
            <a:picLocks noChangeAspect="1"/>
          </p:cNvPicPr>
          <p:nvPr>
            <a:audioFile r:link="rId1"/>
            <p:extLst>
              <p:ext uri="{DAA4B4D4-6D71-4841-9C94-3DE7FCFB9230}">
                <p14:media xmlns:p14="http://schemas.microsoft.com/office/powerpoint/2010/main" r:embed="rId2">
                  <p14:trim st="1740"/>
                </p14:media>
              </p:ext>
            </p:extLst>
          </p:nvPr>
        </p:nvPicPr>
        <p:blipFill>
          <a:blip r:embed="rId4"/>
          <a:stretch>
            <a:fillRect/>
          </a:stretch>
        </p:blipFill>
        <p:spPr>
          <a:xfrm>
            <a:off x="12675326" y="5765453"/>
            <a:ext cx="609600" cy="609600"/>
          </a:xfrm>
          <a:prstGeom prst="rect">
            <a:avLst/>
          </a:prstGeom>
        </p:spPr>
      </p:pic>
    </p:spTree>
    <p:extLst>
      <p:ext uri="{BB962C8B-B14F-4D97-AF65-F5344CB8AC3E}">
        <p14:creationId xmlns:p14="http://schemas.microsoft.com/office/powerpoint/2010/main" val="248472470"/>
      </p:ext>
    </p:extLst>
  </p:cSld>
  <p:clrMapOvr>
    <a:masterClrMapping/>
  </p:clrMapOvr>
  <p:transition spd="slow" advClick="0" advTm="4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09600"/>
            <a:ext cx="9877455" cy="1320800"/>
          </a:xfrm>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５６</a:t>
            </a:r>
            <a:r>
              <a:rPr kumimoji="1" lang="ja-JP" altLang="en-US" dirty="0">
                <a:solidFill>
                  <a:schemeClr val="tx1"/>
                </a:solidFill>
                <a:latin typeface="BIZ UDPゴシック" panose="020B0400000000000000" pitchFamily="50" charset="-128"/>
                <a:ea typeface="BIZ UDPゴシック" panose="020B0400000000000000" pitchFamily="50" charset="-128"/>
              </a:rPr>
              <a:t>ページ　</a:t>
            </a:r>
            <a:r>
              <a:rPr lang="ja-JP" altLang="en-US" dirty="0">
                <a:solidFill>
                  <a:schemeClr val="tx1"/>
                </a:solidFill>
                <a:latin typeface="BIZ UDPゴシック" panose="020B0400000000000000" pitchFamily="50" charset="-128"/>
                <a:ea typeface="BIZ UDPゴシック" panose="020B0400000000000000" pitchFamily="50" charset="-128"/>
              </a:rPr>
              <a:t>水防法及び土砂災害防止法に係る避難計画の作成等及び避難訓練の実施について</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2040938"/>
            <a:ext cx="10515600" cy="1325563"/>
          </a:xfrm>
        </p:spPr>
        <p:txBody>
          <a:bodyPr>
            <a:normAutofit lnSpcReduction="100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・浸水想定区域又は土砂災害警戒区域等内に所在している施設・事業所においては，避難確保計画の作成及び報告並びに同計画に基づく訓練の実施が必須</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3421771"/>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・避難訓練は，</a:t>
            </a:r>
            <a:r>
              <a:rPr lang="ja-JP" altLang="en-US" dirty="0">
                <a:solidFill>
                  <a:srgbClr val="FF0000"/>
                </a:solidFill>
                <a:latin typeface="BIZ UDPゴシック" panose="020B0400000000000000" pitchFamily="50" charset="-128"/>
                <a:ea typeface="BIZ UDPゴシック" panose="020B0400000000000000" pitchFamily="50" charset="-128"/>
              </a:rPr>
              <a:t>１年に１回以上</a:t>
            </a:r>
            <a:r>
              <a:rPr lang="ja-JP" altLang="en-US" dirty="0">
                <a:latin typeface="BIZ UDPゴシック" panose="020B0400000000000000" pitchFamily="50" charset="-128"/>
                <a:ea typeface="BIZ UDPゴシック" panose="020B0400000000000000" pitchFamily="50" charset="-128"/>
              </a:rPr>
              <a:t>実施すること。実施後は，避難訓練実施報告書を作成し，幼保総合支援室に</a:t>
            </a:r>
            <a:r>
              <a:rPr lang="ja-JP" altLang="en-US" dirty="0">
                <a:solidFill>
                  <a:srgbClr val="FF0000"/>
                </a:solidFill>
                <a:latin typeface="BIZ UDPゴシック" panose="020B0400000000000000" pitchFamily="50" charset="-128"/>
                <a:ea typeface="BIZ UDPゴシック" panose="020B0400000000000000" pitchFamily="50" charset="-128"/>
              </a:rPr>
              <a:t>１部</a:t>
            </a:r>
            <a:r>
              <a:rPr lang="ja-JP" altLang="en-US" dirty="0">
                <a:latin typeface="BIZ UDPゴシック" panose="020B0400000000000000" pitchFamily="50" charset="-128"/>
                <a:ea typeface="BIZ UDPゴシック" panose="020B0400000000000000" pitchFamily="50" charset="-128"/>
              </a:rPr>
              <a:t>提出</a:t>
            </a:r>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802604"/>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・既に提出している避難確保計画に変更が生じた場合は，速やかに必要書類（運営説明会資料Ｐ５６参照）を作成のうえ，幼保総合支援室に</a:t>
            </a:r>
            <a:r>
              <a:rPr lang="ja-JP" altLang="en-US" dirty="0">
                <a:solidFill>
                  <a:srgbClr val="FF0000"/>
                </a:solidFill>
                <a:latin typeface="BIZ UDPゴシック" panose="020B0400000000000000" pitchFamily="50" charset="-128"/>
                <a:ea typeface="BIZ UDPゴシック" panose="020B0400000000000000" pitchFamily="50" charset="-128"/>
              </a:rPr>
              <a:t>１部</a:t>
            </a:r>
            <a:r>
              <a:rPr lang="ja-JP" altLang="en-US" dirty="0">
                <a:latin typeface="BIZ UDPゴシック" panose="020B0400000000000000" pitchFamily="50" charset="-128"/>
                <a:ea typeface="BIZ UDPゴシック" panose="020B0400000000000000" pitchFamily="50" charset="-128"/>
              </a:rPr>
              <a:t>提出</a:t>
            </a:r>
            <a:endParaRPr lang="en-US" altLang="ja-JP" dirty="0">
              <a:latin typeface="BIZ UDPゴシック" panose="020B0400000000000000" pitchFamily="50" charset="-128"/>
              <a:ea typeface="BIZ UDPゴシック" panose="020B0400000000000000" pitchFamily="50" charset="-128"/>
            </a:endParaRPr>
          </a:p>
        </p:txBody>
      </p:sp>
      <p:pic>
        <p:nvPicPr>
          <p:cNvPr id="7" name="メディア1">
            <a:hlinkClick r:id="" action="ppaction://media"/>
            <a:extLst>
              <a:ext uri="{FF2B5EF4-FFF2-40B4-BE49-F238E27FC236}">
                <a16:creationId xmlns:a16="http://schemas.microsoft.com/office/drawing/2014/main" id="{3C6140D5-02AA-4D1C-BE3C-D8B4CCBEDF2C}"/>
              </a:ext>
            </a:extLst>
          </p:cNvPr>
          <p:cNvPicPr>
            <a:picLocks noChangeAspect="1"/>
          </p:cNvPicPr>
          <p:nvPr>
            <a:audioFile r:link="rId1"/>
            <p:extLst>
              <p:ext uri="{DAA4B4D4-6D71-4841-9C94-3DE7FCFB9230}">
                <p14:media xmlns:p14="http://schemas.microsoft.com/office/powerpoint/2010/main" r:embed="rId2">
                  <p14:trim st="1434" end="826.4852"/>
                </p14:media>
              </p:ext>
            </p:extLst>
          </p:nvPr>
        </p:nvPicPr>
        <p:blipFill>
          <a:blip r:embed="rId4"/>
          <a:stretch>
            <a:fillRect/>
          </a:stretch>
        </p:blipFill>
        <p:spPr>
          <a:xfrm>
            <a:off x="12923520" y="5031377"/>
            <a:ext cx="609600" cy="609600"/>
          </a:xfrm>
          <a:prstGeom prst="rect">
            <a:avLst/>
          </a:prstGeom>
        </p:spPr>
      </p:pic>
    </p:spTree>
    <p:extLst>
      <p:ext uri="{BB962C8B-B14F-4D97-AF65-F5344CB8AC3E}">
        <p14:creationId xmlns:p14="http://schemas.microsoft.com/office/powerpoint/2010/main" val="1524230753"/>
      </p:ext>
    </p:extLst>
  </p:cSld>
  <p:clrMapOvr>
    <a:masterClrMapping/>
  </p:clrMapOvr>
  <p:transition spd="slow" advClick="0" advTm="5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7" objId="6"/>
        <p14:stopEvt time="35077" objId="6"/>
      </p14:showEvtLst>
    </p:ext>
  </p:extLst>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927</TotalTime>
  <Words>545</Words>
  <Application>Microsoft Office PowerPoint</Application>
  <PresentationFormat>ワイド画面</PresentationFormat>
  <Paragraphs>26</Paragraphs>
  <Slides>6</Slides>
  <Notes>0</Notes>
  <HiddenSlides>0</HiddenSlides>
  <MMClips>5</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BIZ UDPゴシック</vt:lpstr>
      <vt:lpstr>Arial</vt:lpstr>
      <vt:lpstr>Trebuchet MS</vt:lpstr>
      <vt:lpstr>Wingdings 3</vt:lpstr>
      <vt:lpstr>ファセット</vt:lpstr>
      <vt:lpstr>令和４年度 保育園・認定こども園向け 運営説明会 補足説明資料</vt:lpstr>
      <vt:lpstr>４９ページ　災害時における所管施設の対応方針について</vt:lpstr>
      <vt:lpstr>令和４年度 保育園・認定こども園向け 運営説明会 補足説明資料</vt:lpstr>
      <vt:lpstr>５３ページ　事故の報告について</vt:lpstr>
      <vt:lpstr>救命実地訓練の実施について</vt:lpstr>
      <vt:lpstr>５６ページ　水防法及び土砂災害防止法に係る避難計画の作成等及び避難訓練の実施について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73</cp:revision>
  <cp:lastPrinted>2022-03-02T06:35:42Z</cp:lastPrinted>
  <dcterms:created xsi:type="dcterms:W3CDTF">2021-01-19T03:24:24Z</dcterms:created>
  <dcterms:modified xsi:type="dcterms:W3CDTF">2022-05-17T06:02:46Z</dcterms:modified>
</cp:coreProperties>
</file>