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O6WnVu1VVb5rUzDNYddgg==" hashData="Ec+aQ3RAZOlOIoJvB24QFWJ5anDwQ1ej29+/M2bzYBQS/Ac02MhsNBHsWY5YcAmn+cxiHIhEnkDCWIyEN5kbfg=="/>
  <p:extLst>
    <p:ext uri="{521415D9-36F7-43E2-AB2F-B90AF26B5E84}">
      <p14:sectionLst xmlns:p14="http://schemas.microsoft.com/office/powerpoint/2010/main">
        <p14:section name="既定のセクション" id="{0D7B2FA3-5A37-4BB6-BC66-90A8473680BA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" initials="K" lastIdx="1" clrIdx="0">
    <p:extLst>
      <p:ext uri="{19B8F6BF-5375-455C-9EA6-DF929625EA0E}">
        <p15:presenceInfo xmlns:p15="http://schemas.microsoft.com/office/powerpoint/2012/main" userId="Ky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5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91C42-4C8F-43E3-B086-F1E13180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8953"/>
            <a:ext cx="9144000" cy="3204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令和４年度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保育園・認定こども園向け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運営説明会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補足説明資料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DE1D0A-F2F8-4866-A4ED-91D5B6A9E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4317"/>
            <a:ext cx="9144000" cy="140473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認可・確認事項の変更手続について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587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78347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３９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　認可・確認事項の変更手続について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0606"/>
            <a:ext cx="10199914" cy="48855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保育園，保育所型認定こども園，幼保連携型認定こども園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・ 児童福祉法又は認定こども園法に基づく認可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・ 子ども・子育て支援法に基づく確認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　「</a:t>
            </a: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認可事項変更届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」及び「</a:t>
            </a: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確認事項変更届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」，必要添付書類を提出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　幼稚園型認定こども園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・ 認定こども園法に基づく認定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・ 子ども・子育て支援法に基づく確認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→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「</a:t>
            </a: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認定事項変更届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」及び「</a:t>
            </a: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確認事項変更届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」，必要添付書類を提出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施設所在地や建物の構造，図面等を変更する場合，あらかじめ本市との間で</a:t>
            </a:r>
            <a:r>
              <a:rPr kumimoji="1"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事前協議</a:t>
            </a: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が必要となるため，手続に遺漏がないようにすること。</a:t>
            </a:r>
          </a:p>
        </p:txBody>
      </p:sp>
      <p:pic>
        <p:nvPicPr>
          <p:cNvPr id="4" name="メディア1">
            <a:hlinkClick r:id="" action="ppaction://media"/>
            <a:extLst>
              <a:ext uri="{FF2B5EF4-FFF2-40B4-BE49-F238E27FC236}">
                <a16:creationId xmlns:a16="http://schemas.microsoft.com/office/drawing/2014/main" id="{BA469366-8117-4220-BB3C-4BAE4A2AC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0" end="4241.1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27680" y="4925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58937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1549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よくある間違いについて①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認可事項変更届または確認事項変更届のいずれかのみを提出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添付書類のみ提出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添付書類がない，あるいは不足している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各種変更届には必要な添付書類があるため確認すること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→　業務ハンドブックＰ．１７</a:t>
            </a:r>
            <a:r>
              <a:rPr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６～７参照</a:t>
            </a: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DC062F6-59EC-4DF2-8D5F-2FD00D0C12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4" end="2059.4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31634" y="3759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2846"/>
      </p:ext>
    </p:extLst>
  </p:cSld>
  <p:clrMapOvr>
    <a:masterClrMapping/>
  </p:clrMapOvr>
  <p:transition spd="slow" advClick="0" advTm="4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1549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よくある間違いについて②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25" y="1730102"/>
            <a:ext cx="10539550" cy="4318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変更届が事後の提出となっている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園長，代表者（理事長等）の変更や重要事項説明書の変更は事前に変更届を提出すること。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代表者を変更する場合に添付する誓約書は</a:t>
            </a: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認可用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ja-JP" altLang="en-US" sz="2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確認用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ため，いずれも提出すること。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京都市所管の社会福祉法人の理事長が変更となる場合，はぐくみ創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造推進室にも必要な手続を行うこと。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00E7050-DFB1-4C6A-89DE-A20583B0F2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26" end="2660.02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7938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1885"/>
      </p:ext>
    </p:extLst>
  </p:cSld>
  <p:clrMapOvr>
    <a:masterClrMapping/>
  </p:clrMapOvr>
  <p:transition spd="slow" advClick="0" advTm="4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1549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各様式，必要添付書類について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5897"/>
            <a:ext cx="10515600" cy="4679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各様式及び必要添付書類については，業務ハンドブックか京都市ホームページを参照（以下を検索）。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「健康・福祉・教育」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－「子ども子育て支援・少子化対策」　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－「京都市子ども・子育て支援新制度」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－「事業所の方へ」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－「認可・確認関係様式」（ページ番号：</a:t>
            </a:r>
            <a:r>
              <a:rPr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172718</a:t>
            </a: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764BAFA-00C2-473A-9C4A-A3BC473C9A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49" end="2255.163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87943" y="355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8707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1549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91C42-4C8F-43E3-B086-F1E13180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8953"/>
            <a:ext cx="9144000" cy="3204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令和４年度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保育園・認定こども園向け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運営説明会</a:t>
            </a:r>
            <a:br>
              <a:rPr kumimoji="1"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補足説明資料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DE1D0A-F2F8-4866-A4ED-91D5B6A9E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4317"/>
            <a:ext cx="9144000" cy="140473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　保育士等人材確保事業について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529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４１ページ　保育士宿舎借り上げ支援事業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・申請受付期間は年３回。ただし，申請件数が予算を上回る場合には申請受付を締め切る。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838200" y="3151189"/>
            <a:ext cx="10515600" cy="1081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・本事業の活用を御検討の場合は，申請受付期間前に必ず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事前協議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を行うこと。事前協議は，随時受付（様式は，京都市情報館掲載）。</a:t>
            </a:r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10C4BC-AE2E-4ECD-B165-FA902F5885D8}"/>
              </a:ext>
            </a:extLst>
          </p:cNvPr>
          <p:cNvSpPr txBox="1">
            <a:spLocks/>
          </p:cNvSpPr>
          <p:nvPr/>
        </p:nvSpPr>
        <p:spPr>
          <a:xfrm>
            <a:off x="838200" y="4476752"/>
            <a:ext cx="10515600" cy="165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・対象保育士の要件等，事業の詳細は必ず「要綱」及び「ＱＡ」等を確認いただきたい。また，本事業の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次年度以降の実施については，実施に必要な予算の議決が条件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となるため御留意いただきたい。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メディア2">
            <a:hlinkClick r:id="" action="ppaction://media"/>
            <a:extLst>
              <a:ext uri="{FF2B5EF4-FFF2-40B4-BE49-F238E27FC236}">
                <a16:creationId xmlns:a16="http://schemas.microsoft.com/office/drawing/2014/main" id="{76000AAE-8DF5-40C0-8A50-88389339EB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0079" y="447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3815"/>
      </p:ext>
    </p:extLst>
  </p:cSld>
  <p:clrMapOvr>
    <a:masterClrMapping/>
  </p:clrMapOvr>
  <p:transition spd="slow" advClick="0" advTm="8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6"/>
        <p14:stopEvt time="31549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77455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　子育て支援員研修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（地域保育コース（地域型保育））～受講希望者向け～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731"/>
            <a:ext cx="10515600" cy="1604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・講義，実技，演習５日間と見学実習２日間を受講後，修了証書を発行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838200" y="492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・受講対象者等については，運営説明会資料Ｐ４５参照。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10C4BC-AE2E-4ECD-B165-FA902F5885D8}"/>
              </a:ext>
            </a:extLst>
          </p:cNvPr>
          <p:cNvSpPr txBox="1">
            <a:spLocks/>
          </p:cNvSpPr>
          <p:nvPr/>
        </p:nvSpPr>
        <p:spPr>
          <a:xfrm>
            <a:off x="838200" y="3479223"/>
            <a:ext cx="10515600" cy="188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・令和４年度の研修日程及び申込手続については，別途メールで案内予定のため，御確認ください。</a:t>
            </a:r>
          </a:p>
        </p:txBody>
      </p:sp>
      <p:pic>
        <p:nvPicPr>
          <p:cNvPr id="6" name="人材確保3-1">
            <a:hlinkClick r:id="" action="ppaction://media"/>
            <a:extLst>
              <a:ext uri="{FF2B5EF4-FFF2-40B4-BE49-F238E27FC236}">
                <a16:creationId xmlns:a16="http://schemas.microsoft.com/office/drawing/2014/main" id="{F7C6A45E-AB2C-45E2-B5EC-2FC9298A14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6" end="15567.43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2446" y="2869623"/>
            <a:ext cx="609600" cy="609600"/>
          </a:xfrm>
          <a:prstGeom prst="rect">
            <a:avLst/>
          </a:prstGeom>
        </p:spPr>
      </p:pic>
      <p:pic>
        <p:nvPicPr>
          <p:cNvPr id="8" name="人材確保3-1">
            <a:hlinkClick r:id="" action="ppaction://media"/>
            <a:extLst>
              <a:ext uri="{FF2B5EF4-FFF2-40B4-BE49-F238E27FC236}">
                <a16:creationId xmlns:a16="http://schemas.microsoft.com/office/drawing/2014/main" id="{383DA2D4-3609-48D9-A319-6BBB8EC25B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800" end="564.43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6800" y="4976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4529"/>
      </p:ext>
    </p:extLst>
  </p:cSld>
  <p:clrMapOvr>
    <a:masterClrMapping/>
  </p:clrMapOvr>
  <p:transition spd="slow" advClick="0" advTm="5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9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6"/>
        <p14:stopEvt time="47575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EE52-5E53-48E0-9E1B-105584AD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77455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４７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　子育て支援員研修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（地域保育コース（地域型保育））～見学実習受入依頼～</a:t>
            </a:r>
            <a:endParaRPr kumimoji="1" lang="ja-JP" alt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0D963-C244-4BC9-8016-A36030F8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76"/>
            <a:ext cx="10515600" cy="1604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・見学実習については，施設型１施設，地域型１施設としているため，受講者から受入依頼を受けた施設は，８時間（休憩１時間含む）の受入れについて，御協力いただきますようお願いします。</a:t>
            </a:r>
            <a:endParaRPr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BA42FCE-6A4D-43CA-9981-3CA00E6E762F}"/>
              </a:ext>
            </a:extLst>
          </p:cNvPr>
          <p:cNvSpPr txBox="1">
            <a:spLocks/>
          </p:cNvSpPr>
          <p:nvPr/>
        </p:nvSpPr>
        <p:spPr>
          <a:xfrm>
            <a:off x="838200" y="5236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・受入時の留意事項等は，運営説明会資料Ｐ４７参照。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10C4BC-AE2E-4ECD-B165-FA902F5885D8}"/>
              </a:ext>
            </a:extLst>
          </p:cNvPr>
          <p:cNvSpPr txBox="1">
            <a:spLocks/>
          </p:cNvSpPr>
          <p:nvPr/>
        </p:nvSpPr>
        <p:spPr>
          <a:xfrm>
            <a:off x="838200" y="3939515"/>
            <a:ext cx="10515600" cy="188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・本研修の性質上，０～２歳児の保育に関する見学実習とする。</a:t>
            </a:r>
          </a:p>
        </p:txBody>
      </p:sp>
      <p:pic>
        <p:nvPicPr>
          <p:cNvPr id="7" name="メディア3">
            <a:hlinkClick r:id="" action="ppaction://media"/>
            <a:extLst>
              <a:ext uri="{FF2B5EF4-FFF2-40B4-BE49-F238E27FC236}">
                <a16:creationId xmlns:a16="http://schemas.microsoft.com/office/drawing/2014/main" id="{F85A613D-F873-4E33-843C-44E09A4607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06613" y="5186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91116"/>
      </p:ext>
    </p:extLst>
  </p:cSld>
  <p:clrMapOvr>
    <a:masterClrMapping/>
  </p:clrMapOvr>
  <p:transition spd="slow" advClick="0" advTm="8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6"/>
        <p14:stopEvt time="47575" objId="6"/>
      </p14:showEvtLst>
    </p:ext>
  </p:extLst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928</TotalTime>
  <Words>730</Words>
  <Application>Microsoft Office PowerPoint</Application>
  <PresentationFormat>ワイド画面</PresentationFormat>
  <Paragraphs>54</Paragraphs>
  <Slides>9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BIZ UDPゴシック</vt:lpstr>
      <vt:lpstr>Arial</vt:lpstr>
      <vt:lpstr>Trebuchet MS</vt:lpstr>
      <vt:lpstr>Wingdings 3</vt:lpstr>
      <vt:lpstr>ファセット</vt:lpstr>
      <vt:lpstr>令和４年度 保育園・認定こども園向け 運営説明会 補足説明資料</vt:lpstr>
      <vt:lpstr>３９ページ　認可・確認事項の変更手続について</vt:lpstr>
      <vt:lpstr>よくある間違いについて①</vt:lpstr>
      <vt:lpstr>よくある間違いについて②</vt:lpstr>
      <vt:lpstr>各様式，必要添付書類について</vt:lpstr>
      <vt:lpstr>令和４年度 保育園・認定こども園向け 運営説明会 補足説明資料</vt:lpstr>
      <vt:lpstr>４１ページ　保育士宿舎借り上げ支援事業</vt:lpstr>
      <vt:lpstr>４５ページ　子育て支援員研修（地域保育コース（地域型保育））～受講希望者向け～</vt:lpstr>
      <vt:lpstr>４７ページ　子育て支援員研修（地域保育コース（地域型保育））～見学実習受入依頼～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Nakagawa</dc:creator>
  <cp:lastModifiedBy>Murakami</cp:lastModifiedBy>
  <cp:revision>70</cp:revision>
  <cp:lastPrinted>2022-03-02T06:35:42Z</cp:lastPrinted>
  <dcterms:created xsi:type="dcterms:W3CDTF">2021-01-19T03:24:24Z</dcterms:created>
  <dcterms:modified xsi:type="dcterms:W3CDTF">2022-05-17T05:45:30Z</dcterms:modified>
</cp:coreProperties>
</file>