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62" r:id="rId2"/>
    <p:sldId id="263" r:id="rId3"/>
    <p:sldId id="264" r:id="rId4"/>
    <p:sldId id="265" r:id="rId5"/>
    <p:sldId id="267" r:id="rId6"/>
    <p:sldId id="268" r:id="rId7"/>
    <p:sldId id="272" r:id="rId8"/>
    <p:sldId id="273" r:id="rId9"/>
    <p:sldId id="292" r:id="rId10"/>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3wrbtaA+DuCAGcMwcVBVg==" hashData="h3XvWrKvCaQytJW5LximtmTukXuKWPy38EVmb7eCN6UAeu9BRZY4LcAXq9RzFz/WP1gClpM7Yyw0QBBWURvIaA=="/>
  <p:extLst>
    <p:ext uri="{521415D9-36F7-43E2-AB2F-B90AF26B5E84}">
      <p14:sectionLst xmlns:p14="http://schemas.microsoft.com/office/powerpoint/2010/main">
        <p14:section name="既定のセクション" id="{0D7B2FA3-5A37-4BB6-BC66-90A8473680BA}">
          <p14:sldIdLst>
            <p14:sldId id="262"/>
            <p14:sldId id="263"/>
            <p14:sldId id="264"/>
            <p14:sldId id="265"/>
            <p14:sldId id="267"/>
            <p14:sldId id="268"/>
            <p14:sldId id="272"/>
            <p14:sldId id="273"/>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３　職員配置状況の確認について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364187686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4" y="609600"/>
            <a:ext cx="8767112"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２５ページ　職員配置状況の確認について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825896"/>
            <a:ext cx="9834154" cy="4235272"/>
          </a:xfrm>
        </p:spPr>
        <p:txBody>
          <a:bodyPr>
            <a:normAutofit/>
          </a:bodyPr>
          <a:lstStyle/>
          <a:p>
            <a:pPr marL="0" indent="0">
              <a:buNone/>
            </a:pP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各施設において，毎月の配置状況を自主点検</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a:t>
            </a:r>
            <a:r>
              <a:rPr lang="en-US" altLang="ja-JP"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　令和４年度様式は，別途，お示しします。</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a:t>
            </a: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令和５年２月ごろに，令和４年度分についての提出を</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依頼予定</a:t>
            </a:r>
            <a:endParaRPr lang="en-US" altLang="ja-JP" sz="2800" dirty="0">
              <a:solidFill>
                <a:schemeClr val="tx1"/>
              </a:solidFill>
              <a:latin typeface="+mj-lt"/>
              <a:ea typeface="ＭＳ Ｐゴシック" panose="020B0600070205080204" pitchFamily="50" charset="-128"/>
            </a:endParaRPr>
          </a:p>
          <a:p>
            <a:pPr marL="0" indent="0">
              <a:buNone/>
            </a:pP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必要な職員配置ができていなかった場合は，資料３２ページ</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の順序により返還（▲</a:t>
            </a:r>
            <a:r>
              <a:rPr lang="en-US" altLang="ja-JP" sz="2800" dirty="0">
                <a:solidFill>
                  <a:schemeClr val="tx1"/>
                </a:solidFill>
                <a:latin typeface="+mj-lt"/>
                <a:ea typeface="ＭＳ Ｐゴシック" panose="020B0600070205080204" pitchFamily="50" charset="-128"/>
              </a:rPr>
              <a:t>0.1</a:t>
            </a:r>
            <a:r>
              <a:rPr lang="ja-JP" altLang="en-US" sz="2800" dirty="0">
                <a:solidFill>
                  <a:schemeClr val="tx1"/>
                </a:solidFill>
                <a:latin typeface="+mj-lt"/>
                <a:ea typeface="ＭＳ Ｐゴシック" panose="020B0600070205080204" pitchFamily="50" charset="-128"/>
              </a:rPr>
              <a:t>単位）</a:t>
            </a:r>
            <a:endParaRPr lang="en-US" altLang="ja-JP" sz="2800" dirty="0">
              <a:solidFill>
                <a:schemeClr val="tx1"/>
              </a:solidFill>
              <a:latin typeface="+mj-lt"/>
              <a:ea typeface="ＭＳ Ｐゴシック" panose="020B0600070205080204" pitchFamily="50" charset="-128"/>
            </a:endParaRPr>
          </a:p>
          <a:p>
            <a:pPr marL="0" indent="0">
              <a:buNone/>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476752"/>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latin typeface="BIZ UDPゴシック" panose="020B0400000000000000" pitchFamily="50" charset="-128"/>
              <a:ea typeface="BIZ UDPゴシック" panose="020B0400000000000000" pitchFamily="50" charset="-128"/>
            </a:endParaRPr>
          </a:p>
        </p:txBody>
      </p:sp>
      <p:pic>
        <p:nvPicPr>
          <p:cNvPr id="4" name="メディア1">
            <a:hlinkClick r:id="" action="ppaction://media"/>
            <a:extLst>
              <a:ext uri="{FF2B5EF4-FFF2-40B4-BE49-F238E27FC236}">
                <a16:creationId xmlns:a16="http://schemas.microsoft.com/office/drawing/2014/main" id="{3E3871DA-5D59-4313-AD44-3D9FF9FEC7B8}"/>
              </a:ext>
            </a:extLst>
          </p:cNvPr>
          <p:cNvPicPr>
            <a:picLocks noChangeAspect="1"/>
          </p:cNvPicPr>
          <p:nvPr>
            <a:audioFile r:link="rId1"/>
            <p:extLst>
              <p:ext uri="{DAA4B4D4-6D71-4841-9C94-3DE7FCFB9230}">
                <p14:media xmlns:p14="http://schemas.microsoft.com/office/powerpoint/2010/main" r:embed="rId2">
                  <p14:trim st="1692" end="2100.1473"/>
                </p14:media>
              </p:ext>
            </p:extLst>
          </p:nvPr>
        </p:nvPicPr>
        <p:blipFill>
          <a:blip r:embed="rId4"/>
          <a:stretch>
            <a:fillRect/>
          </a:stretch>
        </p:blipFill>
        <p:spPr>
          <a:xfrm>
            <a:off x="12749983" y="5617664"/>
            <a:ext cx="609600" cy="609600"/>
          </a:xfrm>
          <a:prstGeom prst="rect">
            <a:avLst/>
          </a:prstGeom>
        </p:spPr>
      </p:pic>
    </p:spTree>
    <p:extLst>
      <p:ext uri="{BB962C8B-B14F-4D97-AF65-F5344CB8AC3E}">
        <p14:creationId xmlns:p14="http://schemas.microsoft.com/office/powerpoint/2010/main" val="864183434"/>
      </p:ext>
    </p:extLst>
  </p:cSld>
  <p:clrMapOvr>
    <a:masterClrMapping/>
  </p:clrMapOvr>
  <mc:AlternateContent xmlns:mc="http://schemas.openxmlformats.org/markup-compatibility/2006" xmlns:p14="http://schemas.microsoft.com/office/powerpoint/2010/main">
    <mc:Choice Requires="p14">
      <p:transition p14:dur="10" advClick="0" advTm="57000">
        <p:wipe/>
      </p:transition>
    </mc:Choice>
    <mc:Fallback xmlns="">
      <p:transition advClick="0" advTm="57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2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a:t>
            </a:r>
            <a:r>
              <a:rPr lang="ja-JP" altLang="en-US" dirty="0">
                <a:solidFill>
                  <a:schemeClr val="tx1"/>
                </a:solidFill>
                <a:latin typeface="BIZ UDPゴシック" panose="020B0400000000000000" pitchFamily="50" charset="-128"/>
                <a:ea typeface="BIZ UDPゴシック" panose="020B0400000000000000" pitchFamily="50" charset="-128"/>
              </a:rPr>
              <a:t>４</a:t>
            </a:r>
            <a:r>
              <a:rPr kumimoji="1" lang="ja-JP" altLang="en-US" dirty="0">
                <a:solidFill>
                  <a:schemeClr val="tx1"/>
                </a:solidFill>
                <a:latin typeface="BIZ UDPゴシック" panose="020B0400000000000000" pitchFamily="50" charset="-128"/>
                <a:ea typeface="BIZ UDPゴシック" panose="020B0400000000000000" pitchFamily="50" charset="-128"/>
              </a:rPr>
              <a:t>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４</a:t>
            </a:r>
            <a:r>
              <a:rPr kumimoji="1" lang="ja-JP" altLang="en-US" sz="3600" dirty="0">
                <a:solidFill>
                  <a:schemeClr val="tx1"/>
                </a:solidFill>
                <a:latin typeface="BIZ UDPゴシック" panose="020B0400000000000000" pitchFamily="50" charset="-128"/>
                <a:ea typeface="BIZ UDPゴシック" panose="020B0400000000000000" pitchFamily="50" charset="-128"/>
              </a:rPr>
              <a:t>　</a:t>
            </a:r>
            <a:r>
              <a:rPr lang="ja-JP" altLang="en-US" sz="3600" dirty="0">
                <a:solidFill>
                  <a:schemeClr val="tx1"/>
                </a:solidFill>
                <a:latin typeface="BIZ UDPゴシック" panose="020B0400000000000000" pitchFamily="50" charset="-128"/>
                <a:ea typeface="BIZ UDPゴシック" panose="020B0400000000000000" pitchFamily="50" charset="-128"/>
              </a:rPr>
              <a:t>民営保育園等運営助成事業について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21999856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5BB25-B661-4586-94D6-9770DFB17E04}"/>
              </a:ext>
            </a:extLst>
          </p:cNvPr>
          <p:cNvSpPr>
            <a:spLocks noGrp="1"/>
          </p:cNvSpPr>
          <p:nvPr>
            <p:ph type="title"/>
          </p:nvPr>
        </p:nvSpPr>
        <p:spPr>
          <a:xfrm>
            <a:off x="701526" y="1938047"/>
            <a:ext cx="10857168" cy="2225989"/>
          </a:xfrm>
        </p:spPr>
        <p:txBody>
          <a:bodyPr>
            <a:noAutofit/>
          </a:bodyPr>
          <a:lstStyle/>
          <a:p>
            <a:r>
              <a:rPr lang="ja-JP" altLang="en-US" sz="2600" dirty="0">
                <a:solidFill>
                  <a:schemeClr val="tx1"/>
                </a:solidFill>
                <a:latin typeface="BIZ UDPゴシック" panose="020B0400000000000000" pitchFamily="50" charset="-128"/>
                <a:ea typeface="BIZ UDPゴシック" panose="020B0400000000000000" pitchFamily="50" charset="-128"/>
              </a:rPr>
              <a:t>　　対 象 児 童 ： 公的入所児童（</a:t>
            </a:r>
            <a:r>
              <a:rPr lang="en-US" altLang="ja-JP" sz="2600" dirty="0">
                <a:solidFill>
                  <a:schemeClr val="tx1"/>
                </a:solidFill>
                <a:latin typeface="BIZ UDPゴシック" panose="020B0400000000000000" pitchFamily="50" charset="-128"/>
                <a:ea typeface="BIZ UDPゴシック" panose="020B0400000000000000" pitchFamily="50" charset="-128"/>
              </a:rPr>
              <a:t>2</a:t>
            </a:r>
            <a:r>
              <a:rPr lang="ja-JP" altLang="en-US" sz="2600" dirty="0">
                <a:solidFill>
                  <a:schemeClr val="tx1"/>
                </a:solidFill>
                <a:latin typeface="BIZ UDPゴシック" panose="020B0400000000000000" pitchFamily="50" charset="-128"/>
                <a:ea typeface="BIZ UDPゴシック" panose="020B0400000000000000" pitchFamily="50" charset="-128"/>
              </a:rPr>
              <a:t>号・</a:t>
            </a:r>
            <a:r>
              <a:rPr lang="en-US" altLang="ja-JP" sz="2600" dirty="0">
                <a:solidFill>
                  <a:schemeClr val="tx1"/>
                </a:solidFill>
                <a:latin typeface="BIZ UDPゴシック" panose="020B0400000000000000" pitchFamily="50" charset="-128"/>
                <a:ea typeface="BIZ UDPゴシック" panose="020B0400000000000000" pitchFamily="50" charset="-128"/>
              </a:rPr>
              <a:t>3</a:t>
            </a:r>
            <a:r>
              <a:rPr lang="ja-JP" altLang="en-US" sz="2600" dirty="0">
                <a:solidFill>
                  <a:schemeClr val="tx1"/>
                </a:solidFill>
                <a:latin typeface="BIZ UDPゴシック" panose="020B0400000000000000" pitchFamily="50" charset="-128"/>
                <a:ea typeface="BIZ UDPゴシック" panose="020B0400000000000000" pitchFamily="50" charset="-128"/>
              </a:rPr>
              <a:t>号認定児童）</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助   成   額 ： 検診費用合計と助成基準額</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（助成基準単価</a:t>
            </a:r>
            <a:r>
              <a:rPr lang="en-US" altLang="ja-JP" sz="2600" dirty="0">
                <a:solidFill>
                  <a:schemeClr val="tx1"/>
                </a:solidFill>
                <a:latin typeface="BIZ UDPゴシック" panose="020B0400000000000000" pitchFamily="50" charset="-128"/>
                <a:ea typeface="BIZ UDPゴシック" panose="020B0400000000000000" pitchFamily="50" charset="-128"/>
              </a:rPr>
              <a:t>×</a:t>
            </a:r>
            <a:r>
              <a:rPr lang="ja-JP" altLang="en-US" sz="2600" dirty="0">
                <a:solidFill>
                  <a:schemeClr val="tx1"/>
                </a:solidFill>
                <a:latin typeface="BIZ UDPゴシック" panose="020B0400000000000000" pitchFamily="50" charset="-128"/>
                <a:ea typeface="BIZ UDPゴシック" panose="020B0400000000000000" pitchFamily="50" charset="-128"/>
              </a:rPr>
              <a:t>受診児童数</a:t>
            </a:r>
            <a:r>
              <a:rPr lang="en-US" altLang="ja-JP" sz="2600" dirty="0">
                <a:solidFill>
                  <a:schemeClr val="tx1"/>
                </a:solidFill>
                <a:latin typeface="BIZ UDPゴシック" panose="020B0400000000000000" pitchFamily="50" charset="-128"/>
                <a:ea typeface="BIZ UDPゴシック" panose="020B0400000000000000" pitchFamily="50" charset="-128"/>
              </a:rPr>
              <a:t>×</a:t>
            </a:r>
            <a:r>
              <a:rPr lang="ja-JP" altLang="en-US" sz="2600" dirty="0">
                <a:solidFill>
                  <a:schemeClr val="tx1"/>
                </a:solidFill>
                <a:latin typeface="BIZ UDPゴシック" panose="020B0400000000000000" pitchFamily="50" charset="-128"/>
                <a:ea typeface="BIZ UDPゴシック" panose="020B0400000000000000" pitchFamily="50" charset="-128"/>
              </a:rPr>
              <a:t>児童検診の回数）</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と比べて低い方の額</a:t>
            </a:r>
            <a:br>
              <a:rPr lang="en-US" altLang="ja-JP" sz="2600" dirty="0">
                <a:solidFill>
                  <a:schemeClr val="tx1"/>
                </a:solidFill>
                <a:latin typeface="BIZ UDPゴシック" panose="020B0400000000000000" pitchFamily="50" charset="-128"/>
                <a:ea typeface="BIZ UDPゴシック" panose="020B0400000000000000" pitchFamily="50" charset="-128"/>
              </a:rPr>
            </a:br>
            <a:endParaRPr kumimoji="1" lang="ja-JP" altLang="en-US" sz="2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87311253-DCB2-4AC5-BD3F-C32EA68054E4}"/>
              </a:ext>
            </a:extLst>
          </p:cNvPr>
          <p:cNvSpPr>
            <a:spLocks noGrp="1"/>
          </p:cNvSpPr>
          <p:nvPr>
            <p:ph type="body" idx="1"/>
          </p:nvPr>
        </p:nvSpPr>
        <p:spPr>
          <a:xfrm>
            <a:off x="1132973" y="4305843"/>
            <a:ext cx="10093045" cy="2336504"/>
          </a:xfrm>
        </p:spPr>
        <p:txBody>
          <a:bodyPr>
            <a:normAutofit/>
          </a:bodyPr>
          <a:lstStyle/>
          <a:p>
            <a:r>
              <a:rPr kumimoji="1" lang="en-US" altLang="ja-JP" sz="2200" dirty="0">
                <a:solidFill>
                  <a:schemeClr val="tx1"/>
                </a:solidFill>
                <a:latin typeface="BIZ UDPゴシック" panose="020B0400000000000000" pitchFamily="50" charset="-128"/>
                <a:ea typeface="BIZ UDPゴシック" panose="020B0400000000000000" pitchFamily="50" charset="-128"/>
              </a:rPr>
              <a:t>※</a:t>
            </a:r>
            <a:r>
              <a:rPr kumimoji="1" lang="ja-JP" altLang="en-US" sz="2200" dirty="0">
                <a:solidFill>
                  <a:schemeClr val="tx1"/>
                </a:solidFill>
                <a:latin typeface="BIZ UDPゴシック" panose="020B0400000000000000" pitchFamily="50" charset="-128"/>
                <a:ea typeface="BIZ UDPゴシック" panose="020B0400000000000000" pitchFamily="50" charset="-128"/>
              </a:rPr>
              <a:t>　助成基準単価は</a:t>
            </a:r>
            <a:r>
              <a:rPr lang="ja-JP" altLang="en-US" sz="2200" dirty="0">
                <a:solidFill>
                  <a:schemeClr val="tx1"/>
                </a:solidFill>
                <a:latin typeface="BIZ UDPゴシック" panose="020B0400000000000000" pitchFamily="50" charset="-128"/>
                <a:ea typeface="BIZ UDPゴシック" panose="020B0400000000000000" pitchFamily="50" charset="-128"/>
              </a:rPr>
              <a:t>，運営説明会資料Ｐ３４参照</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200" dirty="0">
                <a:solidFill>
                  <a:schemeClr val="tx1"/>
                </a:solidFill>
                <a:latin typeface="BIZ UDPゴシック" panose="020B0400000000000000" pitchFamily="50" charset="-128"/>
                <a:ea typeface="BIZ UDPゴシック" panose="020B0400000000000000" pitchFamily="50" charset="-128"/>
              </a:rPr>
              <a:t>※</a:t>
            </a:r>
            <a:r>
              <a:rPr kumimoji="1" lang="ja-JP" altLang="en-US" sz="2200" dirty="0">
                <a:solidFill>
                  <a:schemeClr val="tx1"/>
                </a:solidFill>
                <a:latin typeface="BIZ UDPゴシック" panose="020B0400000000000000" pitchFamily="50" charset="-128"/>
                <a:ea typeface="BIZ UDPゴシック" panose="020B0400000000000000" pitchFamily="50" charset="-128"/>
              </a:rPr>
              <a:t>　検診を複数回実施した場合の受診児童数は，「受診児童が最も多かった回</a:t>
            </a:r>
            <a:r>
              <a:rPr lang="ja-JP" altLang="en-US" sz="2200" dirty="0">
                <a:solidFill>
                  <a:schemeClr val="tx1"/>
                </a:solidFill>
                <a:latin typeface="BIZ UDPゴシック" panose="020B0400000000000000" pitchFamily="50" charset="-128"/>
                <a:ea typeface="BIZ UDPゴシック" panose="020B0400000000000000" pitchFamily="50" charset="-128"/>
              </a:rPr>
              <a:t> 」</a:t>
            </a:r>
            <a:r>
              <a:rPr kumimoji="1" lang="ja-JP" altLang="en-US" sz="2200" dirty="0">
                <a:solidFill>
                  <a:schemeClr val="tx1"/>
                </a:solidFill>
                <a:latin typeface="BIZ UDPゴシック" panose="020B0400000000000000" pitchFamily="50" charset="-128"/>
                <a:ea typeface="BIZ UDPゴシック" panose="020B0400000000000000" pitchFamily="50" charset="-128"/>
              </a:rPr>
              <a:t>の</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r>
              <a:rPr lang="en-US" altLang="ja-JP" sz="2200" dirty="0">
                <a:solidFill>
                  <a:schemeClr val="tx1"/>
                </a:solidFill>
                <a:latin typeface="BIZ UDPゴシック" panose="020B0400000000000000" pitchFamily="50" charset="-128"/>
                <a:ea typeface="BIZ UDPゴシック" panose="020B0400000000000000" pitchFamily="50" charset="-128"/>
              </a:rPr>
              <a:t>  </a:t>
            </a:r>
            <a:r>
              <a:rPr kumimoji="1" lang="ja-JP" altLang="en-US" sz="2200" dirty="0">
                <a:solidFill>
                  <a:schemeClr val="tx1"/>
                </a:solidFill>
                <a:latin typeface="BIZ UDPゴシック" panose="020B0400000000000000" pitchFamily="50" charset="-128"/>
                <a:ea typeface="BIZ UDPゴシック" panose="020B0400000000000000" pitchFamily="50" charset="-128"/>
              </a:rPr>
              <a:t>   人数</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200" dirty="0">
                <a:solidFill>
                  <a:schemeClr val="tx1"/>
                </a:solidFill>
                <a:latin typeface="BIZ UDPゴシック" panose="020B0400000000000000" pitchFamily="50" charset="-128"/>
                <a:ea typeface="BIZ UDPゴシック" panose="020B0400000000000000" pitchFamily="50" charset="-128"/>
              </a:rPr>
              <a:t>※</a:t>
            </a:r>
            <a:r>
              <a:rPr kumimoji="1" lang="ja-JP" altLang="en-US" sz="2200" dirty="0">
                <a:solidFill>
                  <a:schemeClr val="tx1"/>
                </a:solidFill>
                <a:latin typeface="BIZ UDPゴシック" panose="020B0400000000000000" pitchFamily="50" charset="-128"/>
                <a:ea typeface="BIZ UDPゴシック" panose="020B0400000000000000" pitchFamily="50" charset="-128"/>
              </a:rPr>
              <a:t>　入所前検診については，当該年度途中に公的入所した児童のみ</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　保護者負担を求めていない検診に限る</a:t>
            </a:r>
            <a:endParaRPr kumimoji="1" lang="ja-JP" altLang="en-US" sz="2200" dirty="0">
              <a:solidFill>
                <a:schemeClr val="tx1"/>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FEB2075C-1B5A-4FCA-B6C1-A3E63CA6F140}"/>
              </a:ext>
            </a:extLst>
          </p:cNvPr>
          <p:cNvSpPr txBox="1">
            <a:spLocks/>
          </p:cNvSpPr>
          <p:nvPr/>
        </p:nvSpPr>
        <p:spPr>
          <a:xfrm>
            <a:off x="701526" y="523504"/>
            <a:ext cx="10333201" cy="86040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0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３４</a:t>
            </a: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ページ　嘱託医手当助成費</a:t>
            </a:r>
          </a:p>
        </p:txBody>
      </p:sp>
      <p:pic>
        <p:nvPicPr>
          <p:cNvPr id="6" name="録音されたサウンド">
            <a:hlinkClick r:id="" action="ppaction://media"/>
            <a:extLst>
              <a:ext uri="{FF2B5EF4-FFF2-40B4-BE49-F238E27FC236}">
                <a16:creationId xmlns:a16="http://schemas.microsoft.com/office/drawing/2014/main" id="{B04EAC4F-254A-4FC9-86C9-8B305FE703C3}"/>
              </a:ext>
            </a:extLst>
          </p:cNvPr>
          <p:cNvPicPr>
            <a:picLocks noChangeAspect="1"/>
          </p:cNvPicPr>
          <p:nvPr>
            <a:audioFile r:link="rId1"/>
            <p:extLst>
              <p:ext uri="{DAA4B4D4-6D71-4841-9C94-3DE7FCFB9230}">
                <p14:media xmlns:p14="http://schemas.microsoft.com/office/powerpoint/2010/main" r:embed="rId2">
                  <p14:trim st="8034" end="2889.0929"/>
                </p14:media>
              </p:ext>
            </p:extLst>
          </p:nvPr>
        </p:nvPicPr>
        <p:blipFill>
          <a:blip r:embed="rId4"/>
          <a:stretch>
            <a:fillRect/>
          </a:stretch>
        </p:blipFill>
        <p:spPr>
          <a:xfrm>
            <a:off x="12636137" y="5828212"/>
            <a:ext cx="609600" cy="609600"/>
          </a:xfrm>
          <a:prstGeom prst="rect">
            <a:avLst/>
          </a:prstGeom>
        </p:spPr>
      </p:pic>
    </p:spTree>
    <p:extLst>
      <p:ext uri="{BB962C8B-B14F-4D97-AF65-F5344CB8AC3E}">
        <p14:creationId xmlns:p14="http://schemas.microsoft.com/office/powerpoint/2010/main" val="3745521317"/>
      </p:ext>
    </p:extLst>
  </p:cSld>
  <p:clrMapOvr>
    <a:masterClrMapping/>
  </p:clrMapOvr>
  <p:transition spd="slow" advClick="0" advTm="6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3296E9E6-64CC-41DF-B99A-6D4822B4E865}"/>
              </a:ext>
            </a:extLst>
          </p:cNvPr>
          <p:cNvSpPr txBox="1">
            <a:spLocks/>
          </p:cNvSpPr>
          <p:nvPr/>
        </p:nvSpPr>
        <p:spPr>
          <a:xfrm>
            <a:off x="571453" y="404948"/>
            <a:ext cx="11158993" cy="64530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申請手続</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400" dirty="0">
                <a:solidFill>
                  <a:prstClr val="black"/>
                </a:solidFill>
                <a:latin typeface="BIZ UDPゴシック" panose="020B0400000000000000" pitchFamily="50" charset="-128"/>
                <a:ea typeface="BIZ UDPゴシック" panose="020B0400000000000000" pitchFamily="50" charset="-128"/>
              </a:rPr>
              <a:t>　　　① </a:t>
            </a:r>
            <a:r>
              <a:rPr kumimoji="1" lang="ja-JP" altLang="en-US" sz="2400" dirty="0">
                <a:solidFill>
                  <a:schemeClr val="tx1"/>
                </a:solidFill>
                <a:latin typeface="BIZ UDPゴシック" panose="020B0400000000000000" pitchFamily="50" charset="-128"/>
                <a:ea typeface="BIZ UDPゴシック" panose="020B0400000000000000" pitchFamily="50" charset="-128"/>
              </a:rPr>
              <a:t>京都市情報館より様式をダウンロード</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② 実績報告書（第</a:t>
            </a:r>
            <a:r>
              <a:rPr lang="en-US" altLang="ja-JP" sz="2400" dirty="0">
                <a:solidFill>
                  <a:schemeClr val="tx1"/>
                </a:solidFill>
                <a:latin typeface="BIZ UDPゴシック" panose="020B0400000000000000" pitchFamily="50" charset="-128"/>
                <a:ea typeface="BIZ UDPゴシック" panose="020B0400000000000000" pitchFamily="50" charset="-128"/>
              </a:rPr>
              <a:t>1</a:t>
            </a:r>
            <a:r>
              <a:rPr lang="ja-JP" altLang="en-US" sz="2400" dirty="0">
                <a:solidFill>
                  <a:schemeClr val="tx1"/>
                </a:solidFill>
                <a:latin typeface="BIZ UDPゴシック" panose="020B0400000000000000" pitchFamily="50" charset="-128"/>
                <a:ea typeface="BIZ UDPゴシック" panose="020B0400000000000000" pitchFamily="50" charset="-128"/>
              </a:rPr>
              <a:t>号様式）に必要項目を入力して，締切日までに</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幼保あてにメールにて提出　（公印不要に変更）</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参考資料として，</a:t>
            </a:r>
            <a:r>
              <a:rPr lang="ja-JP" altLang="en-US" sz="2400" b="1" u="sng" dirty="0">
                <a:solidFill>
                  <a:srgbClr val="FF0000"/>
                </a:solidFill>
                <a:latin typeface="BIZ UDPゴシック" panose="020B0400000000000000" pitchFamily="50" charset="-128"/>
                <a:ea typeface="BIZ UDPゴシック" panose="020B0400000000000000" pitchFamily="50" charset="-128"/>
              </a:rPr>
              <a:t>医療機関からの領収書と，検診の実施回数のわかる</a:t>
            </a:r>
            <a:endParaRPr lang="en-US" altLang="ja-JP" sz="2400" b="1" u="sng" dirty="0">
              <a:solidFill>
                <a:srgbClr val="FF0000"/>
              </a:solidFill>
              <a:latin typeface="BIZ UDPゴシック" panose="020B0400000000000000" pitchFamily="50" charset="-128"/>
              <a:ea typeface="BIZ UDPゴシック" panose="020B0400000000000000" pitchFamily="50" charset="-128"/>
            </a:endParaRPr>
          </a:p>
          <a:p>
            <a:pPr marL="0" indent="0" algn="l">
              <a:buNone/>
            </a:pP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ja-JP" altLang="en-US" sz="2400" b="1" u="sng" dirty="0">
                <a:solidFill>
                  <a:srgbClr val="FF0000"/>
                </a:solidFill>
                <a:latin typeface="BIZ UDPゴシック" panose="020B0400000000000000" pitchFamily="50" charset="-128"/>
                <a:ea typeface="BIZ UDPゴシック" panose="020B0400000000000000" pitchFamily="50" charset="-128"/>
              </a:rPr>
              <a:t>書類を</a:t>
            </a:r>
            <a:r>
              <a:rPr lang="en-US" altLang="ja-JP" sz="2400" b="1" u="sng" dirty="0">
                <a:solidFill>
                  <a:srgbClr val="FF0000"/>
                </a:solidFill>
                <a:latin typeface="BIZ UDPゴシック" panose="020B0400000000000000" pitchFamily="50" charset="-128"/>
                <a:ea typeface="BIZ UDPゴシック" panose="020B0400000000000000" pitchFamily="50" charset="-128"/>
              </a:rPr>
              <a:t>PDF</a:t>
            </a:r>
            <a:r>
              <a:rPr lang="ja-JP" altLang="en-US" sz="2400" b="1" u="sng" dirty="0">
                <a:solidFill>
                  <a:srgbClr val="FF0000"/>
                </a:solidFill>
                <a:latin typeface="BIZ UDPゴシック" panose="020B0400000000000000" pitchFamily="50" charset="-128"/>
                <a:ea typeface="BIZ UDPゴシック" panose="020B0400000000000000" pitchFamily="50" charset="-128"/>
              </a:rPr>
              <a:t>等にして添付すること</a:t>
            </a:r>
            <a:endParaRPr kumimoji="1" lang="en-US" altLang="ja-JP" sz="2400" b="1" u="sng" dirty="0">
              <a:solidFill>
                <a:srgbClr val="FF0000"/>
              </a:solidFill>
              <a:latin typeface="BIZ UDPゴシック" panose="020B0400000000000000" pitchFamily="50" charset="-128"/>
              <a:ea typeface="BIZ UDPゴシック" panose="020B0400000000000000" pitchFamily="50" charset="-128"/>
            </a:endParaRPr>
          </a:p>
          <a:p>
            <a:pPr marL="0" indent="0" algn="l">
              <a:buNone/>
            </a:pPr>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③ 実績報告書より，助成金額を精査し，後日，当室より交付申請書を送付</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prstClr val="black"/>
                </a:solidFill>
                <a:latin typeface="BIZ UDPゴシック" panose="020B0400000000000000" pitchFamily="50" charset="-128"/>
                <a:ea typeface="BIZ UDPゴシック" panose="020B0400000000000000" pitchFamily="50" charset="-128"/>
              </a:rPr>
              <a:t>　　</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indent="0">
              <a:buClr>
                <a:srgbClr val="5FCBEF"/>
              </a:buClr>
              <a:buNone/>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2100" dirty="0">
                <a:solidFill>
                  <a:schemeClr val="tx1"/>
                </a:solidFill>
                <a:latin typeface="BIZ UDPゴシック" panose="020B0400000000000000" pitchFamily="50" charset="-128"/>
                <a:ea typeface="BIZ UDPゴシック" panose="020B0400000000000000" pitchFamily="50" charset="-128"/>
              </a:rPr>
              <a:t>締切日については，運営説明会資料Ｐ３４参照</a:t>
            </a:r>
            <a:endParaRPr lang="en-US" altLang="ja-JP" sz="2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2100" dirty="0">
                <a:solidFill>
                  <a:prstClr val="black"/>
                </a:solidFill>
                <a:latin typeface="BIZ UDPゴシック" panose="020B0400000000000000" pitchFamily="50" charset="-128"/>
                <a:ea typeface="BIZ UDPゴシック" panose="020B0400000000000000" pitchFamily="50" charset="-128"/>
              </a:rPr>
              <a:t> 実績報告書（第</a:t>
            </a:r>
            <a:r>
              <a:rPr lang="en-US" altLang="ja-JP" sz="2100" dirty="0">
                <a:solidFill>
                  <a:prstClr val="black"/>
                </a:solidFill>
                <a:latin typeface="BIZ UDPゴシック" panose="020B0400000000000000" pitchFamily="50" charset="-128"/>
                <a:ea typeface="BIZ UDPゴシック" panose="020B0400000000000000" pitchFamily="50" charset="-128"/>
              </a:rPr>
              <a:t>1</a:t>
            </a:r>
            <a:r>
              <a:rPr lang="ja-JP" altLang="en-US" sz="2100" dirty="0">
                <a:solidFill>
                  <a:prstClr val="black"/>
                </a:solidFill>
                <a:latin typeface="BIZ UDPゴシック" panose="020B0400000000000000" pitchFamily="50" charset="-128"/>
                <a:ea typeface="BIZ UDPゴシック" panose="020B0400000000000000" pitchFamily="50" charset="-128"/>
              </a:rPr>
              <a:t>号様式）の助成基準算定の表の内科検診について，歳児によって</a:t>
            </a:r>
            <a:endParaRPr lang="en-US" altLang="ja-JP" sz="2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内科検診の回数が違う場合は，別紙</a:t>
            </a:r>
            <a:r>
              <a:rPr lang="en-US" altLang="ja-JP" sz="2100" dirty="0">
                <a:solidFill>
                  <a:prstClr val="black"/>
                </a:solidFill>
                <a:latin typeface="BIZ UDPゴシック" panose="020B0400000000000000" pitchFamily="50" charset="-128"/>
                <a:ea typeface="BIZ UDPゴシック" panose="020B0400000000000000" pitchFamily="50" charset="-128"/>
              </a:rPr>
              <a:t>(</a:t>
            </a:r>
            <a:r>
              <a:rPr lang="ja-JP" altLang="en-US" sz="2100" dirty="0">
                <a:solidFill>
                  <a:prstClr val="black"/>
                </a:solidFill>
                <a:latin typeface="BIZ UDPゴシック" panose="020B0400000000000000" pitchFamily="50" charset="-128"/>
                <a:ea typeface="BIZ UDPゴシック" panose="020B0400000000000000" pitchFamily="50" charset="-128"/>
              </a:rPr>
              <a:t>様式自由</a:t>
            </a:r>
            <a:r>
              <a:rPr lang="en-US" altLang="ja-JP" sz="2100" dirty="0">
                <a:solidFill>
                  <a:prstClr val="black"/>
                </a:solidFill>
                <a:latin typeface="BIZ UDPゴシック" panose="020B0400000000000000" pitchFamily="50" charset="-128"/>
                <a:ea typeface="BIZ UDPゴシック" panose="020B0400000000000000" pitchFamily="50" charset="-128"/>
              </a:rPr>
              <a:t>)</a:t>
            </a:r>
            <a:r>
              <a:rPr lang="ja-JP" altLang="en-US" sz="2100" dirty="0">
                <a:solidFill>
                  <a:prstClr val="black"/>
                </a:solidFill>
                <a:latin typeface="BIZ UDPゴシック" panose="020B0400000000000000" pitchFamily="50" charset="-128"/>
                <a:ea typeface="BIZ UDPゴシック" panose="020B0400000000000000" pitchFamily="50" charset="-128"/>
              </a:rPr>
              <a:t>にて，歳児ごとの受診者数・</a:t>
            </a:r>
            <a:r>
              <a:rPr lang="en-US" altLang="ja-JP" sz="2100" dirty="0">
                <a:solidFill>
                  <a:prstClr val="black"/>
                </a:solidFill>
                <a:latin typeface="BIZ UDPゴシック" panose="020B0400000000000000" pitchFamily="50" charset="-128"/>
                <a:ea typeface="BIZ UDPゴシック" panose="020B0400000000000000" pitchFamily="50" charset="-128"/>
              </a:rPr>
              <a:t> </a:t>
            </a:r>
            <a:r>
              <a:rPr lang="ja-JP" altLang="en-US" sz="2100" dirty="0">
                <a:solidFill>
                  <a:prstClr val="black"/>
                </a:solidFill>
                <a:latin typeface="BIZ UDPゴシック" panose="020B0400000000000000" pitchFamily="50" charset="-128"/>
                <a:ea typeface="BIZ UDPゴシック" panose="020B0400000000000000" pitchFamily="50" charset="-128"/>
              </a:rPr>
              <a:t>検診回数</a:t>
            </a:r>
            <a:endParaRPr lang="en-US" altLang="ja-JP" sz="2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を記載し，合わせて御提出ください</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295645157"/>
      </p:ext>
    </p:extLst>
  </p:cSld>
  <p:clrMapOvr>
    <a:masterClrMapping/>
  </p:clrMapOvr>
  <p:transition spd="slow" advClick="0" advTm="19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5BEEB-86A5-49EF-8C4B-DE44A64E6FF5}"/>
              </a:ext>
            </a:extLst>
          </p:cNvPr>
          <p:cNvSpPr>
            <a:spLocks noGrp="1"/>
          </p:cNvSpPr>
          <p:nvPr>
            <p:ph type="title"/>
          </p:nvPr>
        </p:nvSpPr>
        <p:spPr>
          <a:xfrm>
            <a:off x="731519" y="613954"/>
            <a:ext cx="10476411" cy="5800914"/>
          </a:xfrm>
        </p:spPr>
        <p:txBody>
          <a:bodyPr>
            <a:normAutofit fontScale="90000"/>
          </a:bodyPr>
          <a:lstStyle/>
          <a:p>
            <a:r>
              <a:rPr lang="ja-JP" altLang="en-US" sz="2400" dirty="0">
                <a:solidFill>
                  <a:schemeClr val="tx1"/>
                </a:solidFill>
                <a:latin typeface="BIZ UDPゴシック" panose="020B0400000000000000" pitchFamily="50" charset="-128"/>
                <a:ea typeface="BIZ UDPゴシック" panose="020B0400000000000000" pitchFamily="50" charset="-128"/>
              </a:rPr>
              <a:t>■健康診断の実施について</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ja-JP" sz="2400" dirty="0">
                <a:solidFill>
                  <a:schemeClr val="tx1"/>
                </a:solidFill>
                <a:latin typeface="BIZ UDPゴシック" panose="020B0400000000000000" pitchFamily="50" charset="-128"/>
                <a:ea typeface="BIZ UDPゴシック" panose="020B0400000000000000" pitchFamily="50" charset="-128"/>
              </a:rPr>
              <a:t>保育園等・保育所型認定こども園</a:t>
            </a:r>
            <a:r>
              <a:rPr lang="en-US" altLang="ja-JP" sz="2400" dirty="0">
                <a:solidFill>
                  <a:schemeClr val="tx1"/>
                </a:solidFill>
                <a:latin typeface="BIZ UDPゴシック" panose="020B0400000000000000" pitchFamily="50" charset="-128"/>
                <a:ea typeface="BIZ UDPゴシック" panose="020B0400000000000000" pitchFamily="50" charset="-128"/>
              </a:rPr>
              <a:t>】</a:t>
            </a:r>
            <a:br>
              <a:rPr lang="ja-JP" altLang="ja-JP" sz="2400" dirty="0">
                <a:solidFill>
                  <a:schemeClr val="tx1"/>
                </a:solidFill>
                <a:latin typeface="BIZ UDPゴシック" panose="020B0400000000000000" pitchFamily="50" charset="-128"/>
                <a:ea typeface="BIZ UDPゴシック" panose="020B0400000000000000" pitchFamily="50" charset="-128"/>
              </a:rPr>
            </a:br>
            <a:r>
              <a:rPr lang="ja-JP" altLang="ja-JP" sz="2400" dirty="0">
                <a:solidFill>
                  <a:schemeClr val="tx1"/>
                </a:solidFill>
                <a:latin typeface="BIZ UDPゴシック" panose="020B0400000000000000" pitchFamily="50" charset="-128"/>
                <a:ea typeface="BIZ UDPゴシック" panose="020B0400000000000000" pitchFamily="50" charset="-128"/>
              </a:rPr>
              <a:t>少なくとも１年に２回の定期健康診断を学校保健安全法に規定する健康診断に準じて行うこと</a:t>
            </a:r>
            <a:r>
              <a:rPr lang="ja-JP" altLang="en-US" sz="2400" dirty="0">
                <a:solidFill>
                  <a:schemeClr val="tx1"/>
                </a:solidFill>
                <a:latin typeface="BIZ UDPゴシック" panose="020B0400000000000000" pitchFamily="50" charset="-128"/>
                <a:ea typeface="BIZ UDPゴシック" panose="020B0400000000000000" pitchFamily="50" charset="-128"/>
              </a:rPr>
              <a:t>が</a:t>
            </a:r>
            <a:r>
              <a:rPr lang="ja-JP" altLang="ja-JP" sz="2400" dirty="0">
                <a:solidFill>
                  <a:schemeClr val="tx1"/>
                </a:solidFill>
                <a:latin typeface="BIZ UDPゴシック" panose="020B0400000000000000" pitchFamily="50" charset="-128"/>
                <a:ea typeface="BIZ UDPゴシック" panose="020B0400000000000000" pitchFamily="50" charset="-128"/>
              </a:rPr>
              <a:t>原則</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ja-JP" sz="2400" dirty="0">
                <a:solidFill>
                  <a:schemeClr val="tx1"/>
                </a:solidFill>
                <a:latin typeface="BIZ UDPゴシック" panose="020B0400000000000000" pitchFamily="50" charset="-128"/>
                <a:ea typeface="BIZ UDPゴシック" panose="020B0400000000000000" pitchFamily="50" charset="-128"/>
              </a:rPr>
              <a:t>幼保連携型認定こども園</a:t>
            </a:r>
            <a:r>
              <a:rPr lang="en-US" altLang="ja-JP" sz="2400" dirty="0">
                <a:solidFill>
                  <a:schemeClr val="tx1"/>
                </a:solidFill>
                <a:latin typeface="BIZ UDPゴシック" panose="020B0400000000000000" pitchFamily="50" charset="-128"/>
                <a:ea typeface="BIZ UDPゴシック" panose="020B0400000000000000" pitchFamily="50" charset="-128"/>
              </a:rPr>
              <a:t>】</a:t>
            </a:r>
            <a:br>
              <a:rPr lang="ja-JP" altLang="ja-JP" sz="2400" dirty="0">
                <a:solidFill>
                  <a:schemeClr val="tx1"/>
                </a:solidFill>
                <a:latin typeface="BIZ UDPゴシック" panose="020B0400000000000000" pitchFamily="50" charset="-128"/>
                <a:ea typeface="BIZ UDPゴシック" panose="020B0400000000000000" pitchFamily="50" charset="-128"/>
              </a:rPr>
            </a:br>
            <a:r>
              <a:rPr lang="ja-JP" altLang="ja-JP" sz="2400" dirty="0">
                <a:solidFill>
                  <a:schemeClr val="tx1"/>
                </a:solidFill>
                <a:latin typeface="BIZ UDPゴシック" panose="020B0400000000000000" pitchFamily="50" charset="-128"/>
                <a:ea typeface="BIZ UDPゴシック" panose="020B0400000000000000" pitchFamily="50" charset="-128"/>
              </a:rPr>
              <a:t>園児の健康診断は，入園時及び毎年度２回行う（うち，１回は６月</a:t>
            </a:r>
            <a:r>
              <a:rPr lang="en-US" altLang="ja-JP" sz="2400" dirty="0">
                <a:solidFill>
                  <a:schemeClr val="tx1"/>
                </a:solidFill>
                <a:latin typeface="BIZ UDPゴシック" panose="020B0400000000000000" pitchFamily="50" charset="-128"/>
                <a:ea typeface="BIZ UDPゴシック" panose="020B0400000000000000" pitchFamily="50" charset="-128"/>
              </a:rPr>
              <a:t>30</a:t>
            </a:r>
            <a:r>
              <a:rPr lang="ja-JP" altLang="ja-JP" sz="2400" dirty="0">
                <a:solidFill>
                  <a:schemeClr val="tx1"/>
                </a:solidFill>
                <a:latin typeface="BIZ UDPゴシック" panose="020B0400000000000000" pitchFamily="50" charset="-128"/>
                <a:ea typeface="BIZ UDPゴシック" panose="020B0400000000000000" pitchFamily="50" charset="-128"/>
              </a:rPr>
              <a:t>日までに行うものとする）こと</a:t>
            </a:r>
            <a:r>
              <a:rPr lang="ja-JP" altLang="en-US" sz="2400" dirty="0">
                <a:solidFill>
                  <a:schemeClr val="tx1"/>
                </a:solidFill>
                <a:latin typeface="BIZ UDPゴシック" panose="020B0400000000000000" pitchFamily="50" charset="-128"/>
                <a:ea typeface="BIZ UDPゴシック" panose="020B0400000000000000" pitchFamily="50" charset="-128"/>
              </a:rPr>
              <a:t>が</a:t>
            </a:r>
            <a:r>
              <a:rPr lang="ja-JP" altLang="ja-JP" sz="2400" dirty="0">
                <a:solidFill>
                  <a:schemeClr val="tx1"/>
                </a:solidFill>
                <a:latin typeface="BIZ UDPゴシック" panose="020B0400000000000000" pitchFamily="50" charset="-128"/>
                <a:ea typeface="BIZ UDPゴシック" panose="020B0400000000000000" pitchFamily="50" charset="-128"/>
              </a:rPr>
              <a:t>原則</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ja-JP" sz="2400" dirty="0">
                <a:solidFill>
                  <a:schemeClr val="tx1"/>
                </a:solidFill>
                <a:latin typeface="BIZ UDPゴシック" panose="020B0400000000000000" pitchFamily="50" charset="-128"/>
                <a:ea typeface="BIZ UDPゴシック" panose="020B0400000000000000" pitchFamily="50" charset="-128"/>
              </a:rPr>
              <a:t>幼稚園型認定こども園</a:t>
            </a:r>
            <a:r>
              <a:rPr lang="en-US" altLang="ja-JP" sz="2400" dirty="0">
                <a:solidFill>
                  <a:schemeClr val="tx1"/>
                </a:solidFill>
                <a:latin typeface="BIZ UDPゴシック" panose="020B0400000000000000" pitchFamily="50" charset="-128"/>
                <a:ea typeface="BIZ UDPゴシック" panose="020B0400000000000000" pitchFamily="50" charset="-128"/>
              </a:rPr>
              <a:t>】</a:t>
            </a:r>
            <a:br>
              <a:rPr lang="ja-JP" altLang="ja-JP" sz="2400" dirty="0">
                <a:solidFill>
                  <a:schemeClr val="tx1"/>
                </a:solidFill>
                <a:latin typeface="BIZ UDPゴシック" panose="020B0400000000000000" pitchFamily="50" charset="-128"/>
                <a:ea typeface="BIZ UDPゴシック" panose="020B0400000000000000" pitchFamily="50" charset="-128"/>
              </a:rPr>
            </a:br>
            <a:r>
              <a:rPr lang="ja-JP" altLang="ja-JP" sz="2400" dirty="0">
                <a:solidFill>
                  <a:schemeClr val="tx1"/>
                </a:solidFill>
                <a:latin typeface="BIZ UDPゴシック" panose="020B0400000000000000" pitchFamily="50" charset="-128"/>
                <a:ea typeface="BIZ UDPゴシック" panose="020B0400000000000000" pitchFamily="50" charset="-128"/>
              </a:rPr>
              <a:t>就学前の子どもに関する教育，保育等の総合的な提供の推進に関する法律において準用する学校保健安全法の施行規則において，「毎学年，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ja-JP" sz="2400" dirty="0">
                <a:solidFill>
                  <a:schemeClr val="tx1"/>
                </a:solidFill>
                <a:latin typeface="BIZ UDPゴシック" panose="020B0400000000000000" pitchFamily="50" charset="-128"/>
                <a:ea typeface="BIZ UDPゴシック" panose="020B0400000000000000" pitchFamily="50" charset="-128"/>
              </a:rPr>
              <a:t>月</a:t>
            </a:r>
            <a:r>
              <a:rPr lang="en-US" altLang="ja-JP" sz="2400" dirty="0">
                <a:solidFill>
                  <a:schemeClr val="tx1"/>
                </a:solidFill>
                <a:latin typeface="BIZ UDPゴシック" panose="020B0400000000000000" pitchFamily="50" charset="-128"/>
                <a:ea typeface="BIZ UDPゴシック" panose="020B0400000000000000" pitchFamily="50" charset="-128"/>
              </a:rPr>
              <a:t>30</a:t>
            </a:r>
            <a:r>
              <a:rPr lang="ja-JP" altLang="ja-JP" sz="2400" dirty="0">
                <a:solidFill>
                  <a:schemeClr val="tx1"/>
                </a:solidFill>
                <a:latin typeface="BIZ UDPゴシック" panose="020B0400000000000000" pitchFamily="50" charset="-128"/>
                <a:ea typeface="BIZ UDPゴシック" panose="020B0400000000000000" pitchFamily="50" charset="-128"/>
              </a:rPr>
              <a:t>日までに行うものとする」</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歯科は１年に１回の実施が原則</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3" name="録音されたサウンド">
            <a:hlinkClick r:id="" action="ppaction://media"/>
            <a:extLst>
              <a:ext uri="{FF2B5EF4-FFF2-40B4-BE49-F238E27FC236}">
                <a16:creationId xmlns:a16="http://schemas.microsoft.com/office/drawing/2014/main" id="{55359AAB-78DE-4B2D-A055-6CD18514BB32}"/>
              </a:ext>
            </a:extLst>
          </p:cNvPr>
          <p:cNvPicPr>
            <a:picLocks noChangeAspect="1"/>
          </p:cNvPicPr>
          <p:nvPr>
            <a:audioFile r:link="rId1"/>
            <p:extLst>
              <p:ext uri="{DAA4B4D4-6D71-4841-9C94-3DE7FCFB9230}">
                <p14:media xmlns:p14="http://schemas.microsoft.com/office/powerpoint/2010/main" r:embed="rId2">
                  <p14:trim st="1854" end="228.3764"/>
                </p14:media>
              </p:ext>
            </p:extLst>
          </p:nvPr>
        </p:nvPicPr>
        <p:blipFill>
          <a:blip r:embed="rId4"/>
          <a:stretch>
            <a:fillRect/>
          </a:stretch>
        </p:blipFill>
        <p:spPr>
          <a:xfrm>
            <a:off x="12518572" y="5701937"/>
            <a:ext cx="609600" cy="609600"/>
          </a:xfrm>
          <a:prstGeom prst="rect">
            <a:avLst/>
          </a:prstGeom>
        </p:spPr>
      </p:pic>
    </p:spTree>
    <p:extLst>
      <p:ext uri="{BB962C8B-B14F-4D97-AF65-F5344CB8AC3E}">
        <p14:creationId xmlns:p14="http://schemas.microsoft.com/office/powerpoint/2010/main" val="2972141381"/>
      </p:ext>
    </p:extLst>
  </p:cSld>
  <p:clrMapOvr>
    <a:masterClrMapping/>
  </p:clrMapOvr>
  <p:transition spd="slow" advClick="0" advTm="2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00891" y="670647"/>
            <a:ext cx="11011989" cy="818519"/>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３７ページ　</a:t>
            </a:r>
            <a:r>
              <a:rPr lang="ja-JP" altLang="en-US" dirty="0">
                <a:solidFill>
                  <a:schemeClr val="tx1"/>
                </a:solidFill>
                <a:latin typeface="BIZ UDPゴシック" panose="020B0400000000000000" pitchFamily="50" charset="-128"/>
                <a:ea typeface="BIZ UDPゴシック" panose="020B0400000000000000" pitchFamily="50" charset="-128"/>
              </a:rPr>
              <a:t>日用品・文房具等の実費徴収に係る補足給付事業</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757646" y="1854927"/>
            <a:ext cx="10554788" cy="4624251"/>
          </a:xfrm>
        </p:spPr>
        <p:txBody>
          <a:bodyPr>
            <a:normAutofit fontScale="85000" lnSpcReduction="2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１　事業概要</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保護者のうち，低所得で生計が困難である者の子どもが保育を受けた場合に生じる費用（日用品，文房具等の購入に要する費用や行事参加費等の実費徴収部分）について，当該費用の全部又は一部を支給するもの。</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２　対象者</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保育料算定の階層区分が第１階層（生活保護等）である保護者</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毎月，各区役所・支所から送付される「児童名簿」にて御確認ください。</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３　上限額</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対象子ども１人当たり　</a:t>
            </a:r>
            <a:r>
              <a:rPr lang="en-US" altLang="ja-JP" sz="2800" dirty="0">
                <a:solidFill>
                  <a:schemeClr val="tx1"/>
                </a:solidFill>
                <a:latin typeface="BIZ UDPゴシック" panose="020B0400000000000000" pitchFamily="50" charset="-128"/>
                <a:ea typeface="BIZ UDPゴシック" panose="020B0400000000000000" pitchFamily="50" charset="-128"/>
              </a:rPr>
              <a:t>2,500</a:t>
            </a:r>
            <a:r>
              <a:rPr lang="ja-JP" altLang="en-US" sz="2800" dirty="0">
                <a:solidFill>
                  <a:schemeClr val="tx1"/>
                </a:solidFill>
                <a:latin typeface="BIZ UDPゴシック" panose="020B0400000000000000" pitchFamily="50" charset="-128"/>
                <a:ea typeface="BIZ UDPゴシック" panose="020B0400000000000000" pitchFamily="50" charset="-128"/>
              </a:rPr>
              <a:t>円</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対象月数　（年額</a:t>
            </a:r>
            <a:r>
              <a:rPr lang="en-US" altLang="ja-JP" sz="2800" dirty="0">
                <a:solidFill>
                  <a:schemeClr val="tx1"/>
                </a:solidFill>
                <a:latin typeface="BIZ UDPゴシック" panose="020B0400000000000000" pitchFamily="50" charset="-128"/>
                <a:ea typeface="BIZ UDPゴシック" panose="020B0400000000000000" pitchFamily="50" charset="-128"/>
              </a:rPr>
              <a:t>30,000</a:t>
            </a:r>
            <a:r>
              <a:rPr lang="ja-JP" altLang="en-US" sz="2800" dirty="0">
                <a:solidFill>
                  <a:schemeClr val="tx1"/>
                </a:solidFill>
                <a:latin typeface="BIZ UDPゴシック" panose="020B0400000000000000" pitchFamily="50" charset="-128"/>
                <a:ea typeface="BIZ UDPゴシック" panose="020B0400000000000000" pitchFamily="50" charset="-128"/>
              </a:rPr>
              <a:t>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されたサウンド">
            <a:hlinkClick r:id="" action="ppaction://media"/>
            <a:extLst>
              <a:ext uri="{FF2B5EF4-FFF2-40B4-BE49-F238E27FC236}">
                <a16:creationId xmlns:a16="http://schemas.microsoft.com/office/drawing/2014/main" id="{67841717-0074-4191-A91D-35DA8A3A108F}"/>
              </a:ext>
            </a:extLst>
          </p:cNvPr>
          <p:cNvPicPr>
            <a:picLocks noChangeAspect="1"/>
          </p:cNvPicPr>
          <p:nvPr>
            <a:audioFile r:link="rId1"/>
            <p:extLst>
              <p:ext uri="{DAA4B4D4-6D71-4841-9C94-3DE7FCFB9230}">
                <p14:media xmlns:p14="http://schemas.microsoft.com/office/powerpoint/2010/main" r:embed="rId2">
                  <p14:trim st="1421"/>
                </p14:media>
              </p:ext>
            </p:extLst>
          </p:nvPr>
        </p:nvPicPr>
        <p:blipFill>
          <a:blip r:embed="rId4"/>
          <a:stretch>
            <a:fillRect/>
          </a:stretch>
        </p:blipFill>
        <p:spPr>
          <a:xfrm>
            <a:off x="12505508" y="5869578"/>
            <a:ext cx="609600" cy="609600"/>
          </a:xfrm>
          <a:prstGeom prst="rect">
            <a:avLst/>
          </a:prstGeom>
        </p:spPr>
      </p:pic>
    </p:spTree>
    <p:extLst>
      <p:ext uri="{BB962C8B-B14F-4D97-AF65-F5344CB8AC3E}">
        <p14:creationId xmlns:p14="http://schemas.microsoft.com/office/powerpoint/2010/main" val="1858391188"/>
      </p:ext>
    </p:extLst>
  </p:cSld>
  <p:clrMapOvr>
    <a:masterClrMapping/>
  </p:clrMapOvr>
  <p:transition spd="slow" advClick="0" advTm="8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697"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BA933747-E4F3-4D8C-8B52-657EE9C65B1B}"/>
              </a:ext>
            </a:extLst>
          </p:cNvPr>
          <p:cNvSpPr txBox="1">
            <a:spLocks/>
          </p:cNvSpPr>
          <p:nvPr/>
        </p:nvSpPr>
        <p:spPr>
          <a:xfrm>
            <a:off x="740228" y="855617"/>
            <a:ext cx="11123525" cy="5812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　事務フロー</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グラフィックス 2" descr="ユーザー">
            <a:extLst>
              <a:ext uri="{FF2B5EF4-FFF2-40B4-BE49-F238E27FC236}">
                <a16:creationId xmlns:a16="http://schemas.microsoft.com/office/drawing/2014/main" id="{6775D391-F6C9-4402-B7BF-B5F066074A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228" y="2338249"/>
            <a:ext cx="914400" cy="914400"/>
          </a:xfrm>
          <a:prstGeom prst="rect">
            <a:avLst/>
          </a:prstGeom>
        </p:spPr>
      </p:pic>
      <p:pic>
        <p:nvPicPr>
          <p:cNvPr id="8" name="グラフィックス 7" descr="建物">
            <a:extLst>
              <a:ext uri="{FF2B5EF4-FFF2-40B4-BE49-F238E27FC236}">
                <a16:creationId xmlns:a16="http://schemas.microsoft.com/office/drawing/2014/main" id="{0CA9D33B-BA75-4883-9576-A0F462C67C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3051" y="2299060"/>
            <a:ext cx="914400" cy="914400"/>
          </a:xfrm>
          <a:prstGeom prst="rect">
            <a:avLst/>
          </a:prstGeom>
        </p:spPr>
      </p:pic>
      <p:pic>
        <p:nvPicPr>
          <p:cNvPr id="10" name="グラフィックス 9" descr="納屋">
            <a:extLst>
              <a:ext uri="{FF2B5EF4-FFF2-40B4-BE49-F238E27FC236}">
                <a16:creationId xmlns:a16="http://schemas.microsoft.com/office/drawing/2014/main" id="{9D4013EA-6113-40F6-B00D-7BF4831E70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4484" y="2299060"/>
            <a:ext cx="914400" cy="914400"/>
          </a:xfrm>
          <a:prstGeom prst="rect">
            <a:avLst/>
          </a:prstGeom>
        </p:spPr>
      </p:pic>
      <p:sp>
        <p:nvSpPr>
          <p:cNvPr id="14" name="矢印: 右 13">
            <a:extLst>
              <a:ext uri="{FF2B5EF4-FFF2-40B4-BE49-F238E27FC236}">
                <a16:creationId xmlns:a16="http://schemas.microsoft.com/office/drawing/2014/main" id="{FE3DF249-7B19-4711-8810-5DEC7FED8A59}"/>
              </a:ext>
            </a:extLst>
          </p:cNvPr>
          <p:cNvSpPr/>
          <p:nvPr/>
        </p:nvSpPr>
        <p:spPr>
          <a:xfrm>
            <a:off x="1876695" y="2534187"/>
            <a:ext cx="3335385" cy="1567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9" name="矢印: 右 18">
            <a:extLst>
              <a:ext uri="{FF2B5EF4-FFF2-40B4-BE49-F238E27FC236}">
                <a16:creationId xmlns:a16="http://schemas.microsoft.com/office/drawing/2014/main" id="{D265F733-1896-4C49-A96D-212CFF92BEE4}"/>
              </a:ext>
            </a:extLst>
          </p:cNvPr>
          <p:cNvSpPr/>
          <p:nvPr/>
        </p:nvSpPr>
        <p:spPr>
          <a:xfrm>
            <a:off x="6653355" y="2521127"/>
            <a:ext cx="3335385" cy="1567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0" name="矢印: 左 19">
            <a:extLst>
              <a:ext uri="{FF2B5EF4-FFF2-40B4-BE49-F238E27FC236}">
                <a16:creationId xmlns:a16="http://schemas.microsoft.com/office/drawing/2014/main" id="{C656C201-1F0F-4C72-BB6F-84B79917496E}"/>
              </a:ext>
            </a:extLst>
          </p:cNvPr>
          <p:cNvSpPr/>
          <p:nvPr/>
        </p:nvSpPr>
        <p:spPr>
          <a:xfrm>
            <a:off x="6653355" y="2965266"/>
            <a:ext cx="3309258" cy="1567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FC3DD822-DE3C-4612-9046-1C7AC5A82AB6}"/>
              </a:ext>
            </a:extLst>
          </p:cNvPr>
          <p:cNvSpPr txBox="1"/>
          <p:nvPr/>
        </p:nvSpPr>
        <p:spPr>
          <a:xfrm>
            <a:off x="552995" y="3135082"/>
            <a:ext cx="1243148"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（第１階層）</a:t>
            </a:r>
          </a:p>
        </p:txBody>
      </p:sp>
      <p:sp>
        <p:nvSpPr>
          <p:cNvPr id="23" name="乗算記号 22">
            <a:extLst>
              <a:ext uri="{FF2B5EF4-FFF2-40B4-BE49-F238E27FC236}">
                <a16:creationId xmlns:a16="http://schemas.microsoft.com/office/drawing/2014/main" id="{946CD5EC-C640-4816-B1E0-B76D2C400AEC}"/>
              </a:ext>
            </a:extLst>
          </p:cNvPr>
          <p:cNvSpPr/>
          <p:nvPr/>
        </p:nvSpPr>
        <p:spPr>
          <a:xfrm>
            <a:off x="3166656" y="2216897"/>
            <a:ext cx="685800" cy="79969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88DFA708-DA84-4A26-8A18-F3E35AA9AD43}"/>
              </a:ext>
            </a:extLst>
          </p:cNvPr>
          <p:cNvSpPr txBox="1"/>
          <p:nvPr/>
        </p:nvSpPr>
        <p:spPr>
          <a:xfrm>
            <a:off x="5227327" y="3138655"/>
            <a:ext cx="1188714" cy="3693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保育園等</a:t>
            </a:r>
          </a:p>
        </p:txBody>
      </p:sp>
      <p:sp>
        <p:nvSpPr>
          <p:cNvPr id="25" name="テキスト ボックス 24">
            <a:extLst>
              <a:ext uri="{FF2B5EF4-FFF2-40B4-BE49-F238E27FC236}">
                <a16:creationId xmlns:a16="http://schemas.microsoft.com/office/drawing/2014/main" id="{A1148561-4A2D-408B-86ED-AC25AF7D85D0}"/>
              </a:ext>
            </a:extLst>
          </p:cNvPr>
          <p:cNvSpPr txBox="1"/>
          <p:nvPr/>
        </p:nvSpPr>
        <p:spPr>
          <a:xfrm>
            <a:off x="10226041" y="3135082"/>
            <a:ext cx="988421" cy="3693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京都市</a:t>
            </a:r>
          </a:p>
        </p:txBody>
      </p:sp>
      <p:sp>
        <p:nvSpPr>
          <p:cNvPr id="27" name="矢印: 左 26">
            <a:extLst>
              <a:ext uri="{FF2B5EF4-FFF2-40B4-BE49-F238E27FC236}">
                <a16:creationId xmlns:a16="http://schemas.microsoft.com/office/drawing/2014/main" id="{DE6A749A-0ABA-46F6-AE22-7AE6DEEC8406}"/>
              </a:ext>
            </a:extLst>
          </p:cNvPr>
          <p:cNvSpPr/>
          <p:nvPr/>
        </p:nvSpPr>
        <p:spPr>
          <a:xfrm>
            <a:off x="1881059" y="3021301"/>
            <a:ext cx="3309258" cy="1567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C9881E36-B222-4435-B0BB-F1D425C84524}"/>
              </a:ext>
            </a:extLst>
          </p:cNvPr>
          <p:cNvSpPr txBox="1"/>
          <p:nvPr/>
        </p:nvSpPr>
        <p:spPr>
          <a:xfrm>
            <a:off x="1449978" y="1659469"/>
            <a:ext cx="3914506" cy="646331"/>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①保護者負担金（実費徴収部分</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徴収免除</a:t>
            </a:r>
          </a:p>
        </p:txBody>
      </p:sp>
      <p:sp>
        <p:nvSpPr>
          <p:cNvPr id="29" name="テキスト ボックス 28">
            <a:extLst>
              <a:ext uri="{FF2B5EF4-FFF2-40B4-BE49-F238E27FC236}">
                <a16:creationId xmlns:a16="http://schemas.microsoft.com/office/drawing/2014/main" id="{6E952812-10AF-4EEE-A3F7-DE07D9CAA58D}"/>
              </a:ext>
            </a:extLst>
          </p:cNvPr>
          <p:cNvSpPr txBox="1"/>
          <p:nvPr/>
        </p:nvSpPr>
        <p:spPr>
          <a:xfrm>
            <a:off x="1728648" y="3264930"/>
            <a:ext cx="3435536"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②委任状（第３号様式）徴取</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B77D1EFE-7828-49D9-BC4C-69F7C86E3521}"/>
              </a:ext>
            </a:extLst>
          </p:cNvPr>
          <p:cNvSpPr txBox="1"/>
          <p:nvPr/>
        </p:nvSpPr>
        <p:spPr>
          <a:xfrm>
            <a:off x="7027822" y="2075205"/>
            <a:ext cx="2294704"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③交付申請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EA0CB92-E5BC-4CE6-85BB-8CDCB9339250}"/>
              </a:ext>
            </a:extLst>
          </p:cNvPr>
          <p:cNvSpPr txBox="1"/>
          <p:nvPr/>
        </p:nvSpPr>
        <p:spPr>
          <a:xfrm>
            <a:off x="7099668" y="3177064"/>
            <a:ext cx="2294704"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④交付決定，支払</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コンテンツ プレースホルダー 2">
            <a:extLst>
              <a:ext uri="{FF2B5EF4-FFF2-40B4-BE49-F238E27FC236}">
                <a16:creationId xmlns:a16="http://schemas.microsoft.com/office/drawing/2014/main" id="{4575438A-B4BF-438A-A2DB-6E7626A888AC}"/>
              </a:ext>
            </a:extLst>
          </p:cNvPr>
          <p:cNvSpPr txBox="1">
            <a:spLocks/>
          </p:cNvSpPr>
          <p:nvPr/>
        </p:nvSpPr>
        <p:spPr>
          <a:xfrm>
            <a:off x="913402" y="4002775"/>
            <a:ext cx="10830107" cy="94804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実費徴収部分のうち，補足給付の対象費用（対象費用については「業務ハンドブック」参照）</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施設において徴収免除し，市へ請求することについて，保護者から委任状を徴取（記名又は押印要）</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コンテンツ プレースホルダー 2">
            <a:extLst>
              <a:ext uri="{FF2B5EF4-FFF2-40B4-BE49-F238E27FC236}">
                <a16:creationId xmlns:a16="http://schemas.microsoft.com/office/drawing/2014/main" id="{A91F6396-9F48-4C26-9A59-69D56E5BBE54}"/>
              </a:ext>
            </a:extLst>
          </p:cNvPr>
          <p:cNvSpPr txBox="1">
            <a:spLocks/>
          </p:cNvSpPr>
          <p:nvPr/>
        </p:nvSpPr>
        <p:spPr>
          <a:xfrm>
            <a:off x="573768" y="5314110"/>
            <a:ext cx="10830107" cy="948045"/>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その他，事業の留意事項等について，業務ハンドブックにまとめていますので，</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必ず御一読いただきますよう，よろしくお願いします。</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録音されたサウンド">
            <a:hlinkClick r:id="" action="ppaction://media"/>
            <a:extLst>
              <a:ext uri="{FF2B5EF4-FFF2-40B4-BE49-F238E27FC236}">
                <a16:creationId xmlns:a16="http://schemas.microsoft.com/office/drawing/2014/main" id="{2ADA9965-84B3-401E-8A49-36FC0DC9FC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453257" y="5957355"/>
            <a:ext cx="609600" cy="609600"/>
          </a:xfrm>
          <a:prstGeom prst="rect">
            <a:avLst/>
          </a:prstGeom>
        </p:spPr>
      </p:pic>
    </p:spTree>
    <p:extLst>
      <p:ext uri="{BB962C8B-B14F-4D97-AF65-F5344CB8AC3E}">
        <p14:creationId xmlns:p14="http://schemas.microsoft.com/office/powerpoint/2010/main" val="301909428"/>
      </p:ext>
    </p:extLst>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8182"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E8033-EE4E-4982-9798-553D791EF676}"/>
              </a:ext>
            </a:extLst>
          </p:cNvPr>
          <p:cNvSpPr>
            <a:spLocks noGrp="1"/>
          </p:cNvSpPr>
          <p:nvPr>
            <p:ph type="title"/>
          </p:nvPr>
        </p:nvSpPr>
        <p:spPr/>
        <p:txBody>
          <a:bodyPr>
            <a:normAutofit/>
          </a:bodyPr>
          <a:lstStyle/>
          <a:p>
            <a:r>
              <a:rPr kumimoji="1" lang="ja-JP" altLang="en-US" sz="6000" dirty="0">
                <a:solidFill>
                  <a:schemeClr val="tx2"/>
                </a:solidFill>
                <a:latin typeface="BIZ UDPゴシック" panose="020B0400000000000000" pitchFamily="50" charset="-128"/>
                <a:ea typeface="BIZ UDPゴシック" panose="020B0400000000000000" pitchFamily="50" charset="-128"/>
              </a:rPr>
              <a:t>キーワード②</a:t>
            </a:r>
            <a:endParaRPr kumimoji="1" lang="ja-JP" altLang="en-US" sz="6000" dirty="0"/>
          </a:p>
        </p:txBody>
      </p:sp>
      <p:sp>
        <p:nvSpPr>
          <p:cNvPr id="3" name="コンテンツ プレースホルダー 2">
            <a:extLst>
              <a:ext uri="{FF2B5EF4-FFF2-40B4-BE49-F238E27FC236}">
                <a16:creationId xmlns:a16="http://schemas.microsoft.com/office/drawing/2014/main" id="{E97C160D-CCD4-4C5D-A5E1-EEF7130376D5}"/>
              </a:ext>
            </a:extLst>
          </p:cNvPr>
          <p:cNvSpPr>
            <a:spLocks noGrp="1"/>
          </p:cNvSpPr>
          <p:nvPr>
            <p:ph idx="1"/>
          </p:nvPr>
        </p:nvSpPr>
        <p:spPr>
          <a:xfrm>
            <a:off x="1797666" y="1768704"/>
            <a:ext cx="8596668" cy="3880773"/>
          </a:xfrm>
        </p:spPr>
        <p:txBody>
          <a:bodyPr>
            <a:noAutofit/>
          </a:bodyPr>
          <a:lstStyle/>
          <a:p>
            <a:pPr marL="0" indent="0" algn="ctr">
              <a:buNone/>
            </a:pPr>
            <a:r>
              <a:rPr lang="ja-JP" altLang="en-US" sz="25000" dirty="0">
                <a:latin typeface="BIZ UDPゴシック" panose="020B0400000000000000" pitchFamily="50" charset="-128"/>
                <a:ea typeface="BIZ UDPゴシック" panose="020B0400000000000000" pitchFamily="50" charset="-128"/>
              </a:rPr>
              <a:t>ん</a:t>
            </a:r>
            <a:endParaRPr kumimoji="1" lang="ja-JP" altLang="en-US" sz="25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80876983"/>
      </p:ext>
    </p:extLst>
  </p:cSld>
  <p:clrMapOvr>
    <a:masterClrMapping/>
  </p:clrMapOvr>
  <p:transition spd="slow" advClick="0" advTm="2000">
    <p:wipe/>
  </p:transition>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926</TotalTime>
  <Words>885</Words>
  <Application>Microsoft Office PowerPoint</Application>
  <PresentationFormat>ワイド画面</PresentationFormat>
  <Paragraphs>58</Paragraphs>
  <Slides>9</Slides>
  <Notes>0</Notes>
  <HiddenSlides>0</HiddenSlides>
  <MMClips>5</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BIZ UDPゴシック</vt:lpstr>
      <vt:lpstr>Arial</vt:lpstr>
      <vt:lpstr>Trebuchet MS</vt:lpstr>
      <vt:lpstr>Wingdings 3</vt:lpstr>
      <vt:lpstr>ファセット</vt:lpstr>
      <vt:lpstr>令和４年度 保育園・認定こども園向け 運営説明会 補足説明資料</vt:lpstr>
      <vt:lpstr>２５ページ　職員配置状況の確認について</vt:lpstr>
      <vt:lpstr>令和４年度 保育園・認定こども園向け 運営説明会 補足説明資料</vt:lpstr>
      <vt:lpstr>　　対 象 児 童 ： 公的入所児童（2号・3号認定児童） 　　助   成   額 ： 検診費用合計と助成基準額 　　　　　　　　      （助成基準単価×受診児童数×児童検診の回数） 　　　　　　　　      と比べて低い方の額 </vt:lpstr>
      <vt:lpstr>PowerPoint プレゼンテーション</vt:lpstr>
      <vt:lpstr>■健康診断の実施について  【保育園等・保育所型認定こども園】 少なくとも１年に２回の定期健康診断を学校保健安全法に規定する健康診断に準じて行うことが原則  【幼保連携型認定こども園】 園児の健康診断は，入園時及び毎年度２回行う（うち，１回は６月30日までに行うものとする）ことが原則  【幼稚園型認定こども園】 就学前の子どもに関する教育，保育等の総合的な提供の推進に関する法律において準用する学校保健安全法の施行規則において，「毎学年，6月30日までに行うものとする」  ※歯科は１年に１回の実施が原則</vt:lpstr>
      <vt:lpstr>３７ページ　日用品・文房具等の実費徴収に係る補足給付事業</vt:lpstr>
      <vt:lpstr>PowerPoint プレゼンテーション</vt:lpstr>
      <vt:lpstr>キーワード②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67</cp:revision>
  <cp:lastPrinted>2022-03-02T06:35:42Z</cp:lastPrinted>
  <dcterms:created xsi:type="dcterms:W3CDTF">2021-01-19T03:24:24Z</dcterms:created>
  <dcterms:modified xsi:type="dcterms:W3CDTF">2022-05-17T06:56:54Z</dcterms:modified>
</cp:coreProperties>
</file>