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94" r:id="rId2"/>
    <p:sldId id="256" r:id="rId3"/>
    <p:sldId id="257" r:id="rId4"/>
    <p:sldId id="258" r:id="rId5"/>
    <p:sldId id="259" r:id="rId6"/>
    <p:sldId id="260" r:id="rId7"/>
    <p:sldId id="261" r:id="rId8"/>
    <p:sldId id="291" r:id="rId9"/>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cTBLOJg6o4gLDtZiq4fHQ==" hashData="ZK9PS+aJv3vtZ7fX4f8FsBVJmG/HV8IzRdKmWhdK8oTWX6LBwpmeh6HyNSE62ID/D3UyZVcGxoV0IW0Bd3/6UA=="/>
  <p:extLst>
    <p:ext uri="{521415D9-36F7-43E2-AB2F-B90AF26B5E84}">
      <p14:sectionLst xmlns:p14="http://schemas.microsoft.com/office/powerpoint/2010/main">
        <p14:section name="既定のセクション" id="{0D7B2FA3-5A37-4BB6-BC66-90A8473680BA}">
          <p14:sldIdLst>
            <p14:sldId id="294"/>
            <p14:sldId id="256"/>
            <p14:sldId id="257"/>
            <p14:sldId id="258"/>
            <p14:sldId id="259"/>
            <p14:sldId id="260"/>
            <p14:sldId id="261"/>
            <p14:sldId id="2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2870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0957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07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5090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775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03337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5657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674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4346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409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14299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70046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1088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726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8088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Tree>
    <p:extLst>
      <p:ext uri="{BB962C8B-B14F-4D97-AF65-F5344CB8AC3E}">
        <p14:creationId xmlns:p14="http://schemas.microsoft.com/office/powerpoint/2010/main" val="238207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0933963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media" Target="../media/media2.m4a"/><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FF5B2B3-785D-4EA5-A8C3-717C88A5C524}"/>
              </a:ext>
            </a:extLst>
          </p:cNvPr>
          <p:cNvSpPr>
            <a:spLocks noGrp="1"/>
          </p:cNvSpPr>
          <p:nvPr>
            <p:ph type="title"/>
          </p:nvPr>
        </p:nvSpPr>
        <p:spPr>
          <a:xfrm>
            <a:off x="560297" y="661852"/>
            <a:ext cx="10634571" cy="3100252"/>
          </a:xfrm>
        </p:spPr>
        <p:txBody>
          <a:bodyPr>
            <a:noAutofit/>
          </a:bodyPr>
          <a:lstStyle/>
          <a:p>
            <a:pPr algn="ctr"/>
            <a:r>
              <a:rPr kumimoji="1" lang="ja-JP" altLang="en-US" sz="6000"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sz="6000" dirty="0">
                <a:solidFill>
                  <a:schemeClr val="tx1"/>
                </a:solidFill>
                <a:latin typeface="BIZ UDPゴシック" panose="020B0400000000000000" pitchFamily="50" charset="-128"/>
                <a:ea typeface="BIZ UDPゴシック" panose="020B0400000000000000" pitchFamily="50" charset="-128"/>
              </a:rPr>
            </a:br>
            <a:r>
              <a:rPr kumimoji="1" lang="ja-JP" altLang="en-US" sz="6000" dirty="0">
                <a:solidFill>
                  <a:schemeClr val="tx1"/>
                </a:solidFill>
                <a:latin typeface="BIZ UDPゴシック" panose="020B0400000000000000" pitchFamily="50" charset="-128"/>
                <a:ea typeface="BIZ UDPゴシック" panose="020B0400000000000000" pitchFamily="50" charset="-128"/>
              </a:rPr>
              <a:t>保育園・認定こども園向け</a:t>
            </a:r>
            <a:br>
              <a:rPr kumimoji="1" lang="en-US" altLang="ja-JP" sz="6000" dirty="0">
                <a:solidFill>
                  <a:schemeClr val="tx1"/>
                </a:solidFill>
                <a:latin typeface="BIZ UDPゴシック" panose="020B0400000000000000" pitchFamily="50" charset="-128"/>
                <a:ea typeface="BIZ UDPゴシック" panose="020B0400000000000000" pitchFamily="50" charset="-128"/>
              </a:rPr>
            </a:br>
            <a:r>
              <a:rPr kumimoji="1" lang="ja-JP" altLang="en-US" sz="6000" dirty="0">
                <a:solidFill>
                  <a:schemeClr val="tx1"/>
                </a:solidFill>
                <a:latin typeface="BIZ UDPゴシック" panose="020B0400000000000000" pitchFamily="50" charset="-128"/>
                <a:ea typeface="BIZ UDPゴシック" panose="020B0400000000000000" pitchFamily="50" charset="-128"/>
              </a:rPr>
              <a:t>運営説明会</a:t>
            </a:r>
          </a:p>
        </p:txBody>
      </p:sp>
      <p:sp>
        <p:nvSpPr>
          <p:cNvPr id="6" name="タイトル 1">
            <a:extLst>
              <a:ext uri="{FF2B5EF4-FFF2-40B4-BE49-F238E27FC236}">
                <a16:creationId xmlns:a16="http://schemas.microsoft.com/office/drawing/2014/main" id="{554A38DC-261A-4A8F-A501-DC25E5999021}"/>
              </a:ext>
            </a:extLst>
          </p:cNvPr>
          <p:cNvSpPr txBox="1">
            <a:spLocks/>
          </p:cNvSpPr>
          <p:nvPr/>
        </p:nvSpPr>
        <p:spPr>
          <a:xfrm>
            <a:off x="1004433" y="5586547"/>
            <a:ext cx="10634571" cy="705395"/>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000" dirty="0">
                <a:solidFill>
                  <a:schemeClr val="tx1"/>
                </a:solidFill>
                <a:latin typeface="BIZ UDPゴシック" panose="020B0400000000000000" pitchFamily="50" charset="-128"/>
                <a:ea typeface="BIZ UDPゴシック" panose="020B0400000000000000" pitchFamily="50" charset="-128"/>
              </a:rPr>
              <a:t>京都市子ども若者はぐくみ局幼保総合支援室</a:t>
            </a:r>
          </a:p>
        </p:txBody>
      </p:sp>
      <p:sp>
        <p:nvSpPr>
          <p:cNvPr id="7" name="タイトル 1">
            <a:extLst>
              <a:ext uri="{FF2B5EF4-FFF2-40B4-BE49-F238E27FC236}">
                <a16:creationId xmlns:a16="http://schemas.microsoft.com/office/drawing/2014/main" id="{B9075EE0-CD89-4DFE-AAA2-350043633DD6}"/>
              </a:ext>
            </a:extLst>
          </p:cNvPr>
          <p:cNvSpPr txBox="1">
            <a:spLocks/>
          </p:cNvSpPr>
          <p:nvPr/>
        </p:nvSpPr>
        <p:spPr>
          <a:xfrm>
            <a:off x="786015" y="4177937"/>
            <a:ext cx="10852990" cy="992776"/>
          </a:xfrm>
          <a:prstGeom prst="rect">
            <a:avLst/>
          </a:prstGeom>
          <a:ln>
            <a:solidFill>
              <a:schemeClr val="bg2">
                <a:lumMod val="10000"/>
              </a:schemeClr>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en-US" altLang="ja-JP" sz="3000" dirty="0">
                <a:solidFill>
                  <a:schemeClr val="tx1"/>
                </a:solidFill>
                <a:latin typeface="BIZ UDPゴシック" panose="020B0400000000000000" pitchFamily="50" charset="-128"/>
                <a:ea typeface="BIZ UDPゴシック" panose="020B0400000000000000" pitchFamily="50" charset="-128"/>
              </a:rPr>
              <a:t>※</a:t>
            </a:r>
            <a:r>
              <a:rPr lang="ja-JP" altLang="en-US" sz="3000" dirty="0">
                <a:solidFill>
                  <a:schemeClr val="tx1"/>
                </a:solidFill>
                <a:latin typeface="BIZ UDPゴシック" panose="020B0400000000000000" pitchFamily="50" charset="-128"/>
                <a:ea typeface="BIZ UDPゴシック" panose="020B0400000000000000" pitchFamily="50" charset="-128"/>
              </a:rPr>
              <a:t>　スライド内で表示される「</a:t>
            </a:r>
            <a:r>
              <a:rPr lang="ja-JP" altLang="en-US" sz="3000" dirty="0">
                <a:solidFill>
                  <a:srgbClr val="FF0000"/>
                </a:solidFill>
                <a:latin typeface="BIZ UDPゴシック" panose="020B0400000000000000" pitchFamily="50" charset="-128"/>
                <a:ea typeface="BIZ UDPゴシック" panose="020B0400000000000000" pitchFamily="50" charset="-128"/>
              </a:rPr>
              <a:t>キーワード４文字</a:t>
            </a:r>
            <a:r>
              <a:rPr lang="ja-JP" altLang="en-US" sz="3000" dirty="0">
                <a:solidFill>
                  <a:schemeClr val="tx1"/>
                </a:solidFill>
                <a:latin typeface="BIZ UDPゴシック" panose="020B0400000000000000" pitchFamily="50" charset="-128"/>
                <a:ea typeface="BIZ UDPゴシック" panose="020B0400000000000000" pitchFamily="50" charset="-128"/>
              </a:rPr>
              <a:t>」をフォームから</a:t>
            </a:r>
            <a:endParaRPr lang="en-US" altLang="ja-JP" sz="3000" dirty="0">
              <a:solidFill>
                <a:schemeClr val="tx1"/>
              </a:solidFill>
              <a:latin typeface="BIZ UDPゴシック" panose="020B0400000000000000" pitchFamily="50" charset="-128"/>
              <a:ea typeface="BIZ UDPゴシック" panose="020B0400000000000000" pitchFamily="50" charset="-128"/>
            </a:endParaRPr>
          </a:p>
          <a:p>
            <a:r>
              <a:rPr lang="ja-JP" altLang="en-US" sz="3000" dirty="0">
                <a:solidFill>
                  <a:schemeClr val="tx1"/>
                </a:solidFill>
                <a:latin typeface="BIZ UDPゴシック" panose="020B0400000000000000" pitchFamily="50" charset="-128"/>
                <a:ea typeface="BIZ UDPゴシック" panose="020B0400000000000000" pitchFamily="50" charset="-128"/>
              </a:rPr>
              <a:t>　　　回答いただくことにより，視聴完了を確認いたします。</a:t>
            </a:r>
          </a:p>
        </p:txBody>
      </p:sp>
    </p:spTree>
    <p:extLst>
      <p:ext uri="{BB962C8B-B14F-4D97-AF65-F5344CB8AC3E}">
        <p14:creationId xmlns:p14="http://schemas.microsoft.com/office/powerpoint/2010/main" val="323994365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保育園・認定こども園向け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524000" y="4684317"/>
            <a:ext cx="9144000" cy="1404731"/>
          </a:xfrm>
        </p:spPr>
        <p:txBody>
          <a:bodyPr>
            <a:normAutofit/>
          </a:bodyP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１　令和４年度保育関係予算について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218094889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3" y="609600"/>
            <a:ext cx="9093683" cy="827314"/>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１ページ　</a:t>
            </a:r>
            <a:r>
              <a:rPr lang="ja-JP" altLang="en-US" dirty="0">
                <a:solidFill>
                  <a:schemeClr val="tx1"/>
                </a:solidFill>
                <a:latin typeface="BIZ UDPゴシック" panose="020B0400000000000000" pitchFamily="50" charset="-128"/>
                <a:ea typeface="BIZ UDPゴシック" panose="020B0400000000000000" pitchFamily="50" charset="-128"/>
              </a:rPr>
              <a:t>令和４年度保育関係予算について</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1" y="1721391"/>
            <a:ext cx="9233262" cy="2746106"/>
          </a:xfrm>
        </p:spPr>
        <p:txBody>
          <a:bodyPr>
            <a:normAutofit fontScale="92500"/>
          </a:bodyPr>
          <a:lstStyle/>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令和４年度予算は，本市の危機的な財政状況を踏まえ，社会経済情勢の変化に対応して子育て支援施策を再構築し，将来にわたって持続可能なものとしていくため，守るべき支援はしっかり守りながら，改革すべきものは徹底して必要な見直しや事業の適正化に取り組みました。</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・同時に，本市がこれまで守り続けてきた子育て支援の理念を活かした，京都の強みである子育て支援施策を未来へ引き継いでいくための予算編成を行いました。</a:t>
            </a: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838200" y="5608841"/>
            <a:ext cx="10515600" cy="669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・予算額の内訳については，運営説明会資料Ｐ１参照</a:t>
            </a:r>
            <a:endParaRPr lang="ja-JP" altLang="en-US" dirty="0"/>
          </a:p>
        </p:txBody>
      </p:sp>
      <p:sp>
        <p:nvSpPr>
          <p:cNvPr id="7" name="コンテンツ プレースホルダー 2">
            <a:extLst>
              <a:ext uri="{FF2B5EF4-FFF2-40B4-BE49-F238E27FC236}">
                <a16:creationId xmlns:a16="http://schemas.microsoft.com/office/drawing/2014/main" id="{13226911-2078-49EF-9566-94157BABB25A}"/>
              </a:ext>
            </a:extLst>
          </p:cNvPr>
          <p:cNvSpPr txBox="1">
            <a:spLocks/>
          </p:cNvSpPr>
          <p:nvPr/>
        </p:nvSpPr>
        <p:spPr>
          <a:xfrm>
            <a:off x="838200" y="4751569"/>
            <a:ext cx="7993380" cy="669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a:t>
            </a:r>
            <a:r>
              <a:rPr lang="zh-TW" altLang="en-US" dirty="0">
                <a:latin typeface="BIZ UDPゴシック" panose="020B0400000000000000" pitchFamily="50" charset="-128"/>
                <a:ea typeface="BIZ UDPゴシック" panose="020B0400000000000000" pitchFamily="50" charset="-128"/>
              </a:rPr>
              <a:t>令和</a:t>
            </a:r>
            <a:r>
              <a:rPr lang="ja-JP" altLang="en-US" dirty="0">
                <a:latin typeface="BIZ UDPゴシック" panose="020B0400000000000000" pitchFamily="50" charset="-128"/>
                <a:ea typeface="BIZ UDPゴシック" panose="020B0400000000000000" pitchFamily="50" charset="-128"/>
              </a:rPr>
              <a:t>４</a:t>
            </a:r>
            <a:r>
              <a:rPr lang="zh-TW" altLang="en-US" dirty="0">
                <a:latin typeface="BIZ UDPゴシック" panose="020B0400000000000000" pitchFamily="50" charset="-128"/>
                <a:ea typeface="BIZ UDPゴシック" panose="020B0400000000000000" pitchFamily="50" charset="-128"/>
              </a:rPr>
              <a:t>年度保育関係当初予算額</a:t>
            </a:r>
            <a:r>
              <a:rPr lang="ja-JP" altLang="en-US" dirty="0">
                <a:latin typeface="BIZ UDPゴシック" panose="020B0400000000000000" pitchFamily="50" charset="-128"/>
                <a:ea typeface="BIZ UDPゴシック" panose="020B0400000000000000" pitchFamily="50" charset="-128"/>
              </a:rPr>
              <a:t>　　約４８５億円</a:t>
            </a:r>
            <a:endParaRPr lang="ja-JP" altLang="en-US" dirty="0"/>
          </a:p>
        </p:txBody>
      </p:sp>
      <p:pic>
        <p:nvPicPr>
          <p:cNvPr id="8" name="録音したサウンド">
            <a:hlinkClick r:id="" action="ppaction://media"/>
            <a:extLst>
              <a:ext uri="{FF2B5EF4-FFF2-40B4-BE49-F238E27FC236}">
                <a16:creationId xmlns:a16="http://schemas.microsoft.com/office/drawing/2014/main" id="{AC5E0ABA-9CBC-4B88-BE7D-913C8B5175BF}"/>
              </a:ext>
            </a:extLst>
          </p:cNvPr>
          <p:cNvPicPr>
            <a:picLocks noChangeAspect="1"/>
          </p:cNvPicPr>
          <p:nvPr>
            <a:audioFile r:link="rId1"/>
            <p:extLst>
              <p:ext uri="{DAA4B4D4-6D71-4841-9C94-3DE7FCFB9230}">
                <p14:media xmlns:p14="http://schemas.microsoft.com/office/powerpoint/2010/main" r:embed="rId2">
                  <p14:trim st="1671" end="1416.2993"/>
                </p14:media>
              </p:ext>
            </p:extLst>
          </p:nvPr>
        </p:nvPicPr>
        <p:blipFill>
          <a:blip r:embed="rId5"/>
          <a:stretch>
            <a:fillRect/>
          </a:stretch>
        </p:blipFill>
        <p:spPr>
          <a:xfrm>
            <a:off x="12505509" y="5608841"/>
            <a:ext cx="609600" cy="609600"/>
          </a:xfrm>
          <a:prstGeom prst="rect">
            <a:avLst/>
          </a:prstGeom>
        </p:spPr>
      </p:pic>
      <p:pic>
        <p:nvPicPr>
          <p:cNvPr id="9" name="録音したサウンド">
            <a:hlinkClick r:id="" action="ppaction://media"/>
            <a:extLst>
              <a:ext uri="{FF2B5EF4-FFF2-40B4-BE49-F238E27FC236}">
                <a16:creationId xmlns:a16="http://schemas.microsoft.com/office/drawing/2014/main" id="{2DE0FCB9-6DFC-400C-AB20-3D580657F74D}"/>
              </a:ext>
            </a:extLst>
          </p:cNvPr>
          <p:cNvPicPr>
            <a:picLocks noChangeAspect="1"/>
          </p:cNvPicPr>
          <p:nvPr>
            <a:audioFile r:link="rId1"/>
            <p:extLst>
              <p:ext uri="{DAA4B4D4-6D71-4841-9C94-3DE7FCFB9230}">
                <p14:media xmlns:p14="http://schemas.microsoft.com/office/powerpoint/2010/main" r:embed="rId3">
                  <p14:trim st="2497" end="7046.7346"/>
                </p14:media>
              </p:ext>
            </p:extLst>
          </p:nvPr>
        </p:nvPicPr>
        <p:blipFill>
          <a:blip r:embed="rId5"/>
          <a:stretch>
            <a:fillRect/>
          </a:stretch>
        </p:blipFill>
        <p:spPr>
          <a:xfrm>
            <a:off x="12505509" y="4162697"/>
            <a:ext cx="609600" cy="609600"/>
          </a:xfrm>
          <a:prstGeom prst="rect">
            <a:avLst/>
          </a:prstGeom>
        </p:spPr>
      </p:pic>
    </p:spTree>
    <p:extLst>
      <p:ext uri="{BB962C8B-B14F-4D97-AF65-F5344CB8AC3E}">
        <p14:creationId xmlns:p14="http://schemas.microsoft.com/office/powerpoint/2010/main" val="3746380692"/>
      </p:ext>
    </p:extLst>
  </p:cSld>
  <p:clrMapOvr>
    <a:masterClrMapping/>
  </p:clrMapOvr>
  <p:transition spd="slow" advClick="0" advTm="49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3" fill="hold"/>
                                        <p:tgtEl>
                                          <p:spTgt spid="9"/>
                                        </p:tgtEl>
                                      </p:cBhvr>
                                    </p:cmd>
                                  </p:childTnLst>
                                </p:cTn>
                              </p:par>
                            </p:childTnLst>
                          </p:cTn>
                        </p:par>
                        <p:par>
                          <p:cTn id="7" fill="hold">
                            <p:stCondLst>
                              <p:cond delay="2053"/>
                            </p:stCondLst>
                            <p:childTnLst>
                              <p:par>
                                <p:cTn id="8" presetID="1" presetClass="mediacall" presetSubtype="0" fill="hold" nodeType="afterEffect">
                                  <p:stCondLst>
                                    <p:cond delay="0"/>
                                  </p:stCondLst>
                                  <p:childTnLst>
                                    <p:cmd type="call" cmd="playFrom(0.0)">
                                      <p:cBhvr>
                                        <p:cTn id="9" dur="471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9"/>
                </p:tgtEl>
              </p:cMediaNode>
            </p:audio>
            <p:audio>
              <p:cMediaNode vol="68182" showWhenStopped="0">
                <p:cTn id="11"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保育園・認定こども園向け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524000" y="4684317"/>
            <a:ext cx="9144000" cy="1404731"/>
          </a:xfrm>
        </p:spPr>
        <p:txBody>
          <a:bodyPr>
            <a:normAutofit/>
          </a:bodyPr>
          <a:lstStyle/>
          <a:p>
            <a:pPr algn="ctr"/>
            <a:r>
              <a:rPr kumimoji="1" lang="ja-JP" altLang="en-US" sz="3600" dirty="0">
                <a:solidFill>
                  <a:schemeClr val="tx1"/>
                </a:solidFill>
                <a:latin typeface="BIZ UDPゴシック" panose="020B0400000000000000" pitchFamily="50" charset="-128"/>
                <a:ea typeface="BIZ UDPゴシック" panose="020B0400000000000000" pitchFamily="50" charset="-128"/>
              </a:rPr>
              <a:t>２</a:t>
            </a:r>
            <a:r>
              <a:rPr kumimoji="1" lang="ja-JP" altLang="en-US" sz="3600">
                <a:solidFill>
                  <a:schemeClr val="tx1"/>
                </a:solidFill>
                <a:latin typeface="BIZ UDPゴシック" panose="020B0400000000000000" pitchFamily="50" charset="-128"/>
                <a:ea typeface="BIZ UDPゴシック" panose="020B0400000000000000" pitchFamily="50" charset="-128"/>
              </a:rPr>
              <a:t>　</a:t>
            </a:r>
            <a:r>
              <a:rPr kumimoji="1" lang="ja-JP" altLang="en-US" sz="3600" dirty="0">
                <a:solidFill>
                  <a:schemeClr val="tx1"/>
                </a:solidFill>
                <a:latin typeface="BIZ UDPゴシック" panose="020B0400000000000000" pitchFamily="50" charset="-128"/>
                <a:ea typeface="BIZ UDPゴシック" panose="020B0400000000000000" pitchFamily="50" charset="-128"/>
              </a:rPr>
              <a:t>給付費・委託費について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425338805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p:txBody>
          <a:bodyPr/>
          <a:lstStyle/>
          <a:p>
            <a:r>
              <a:rPr lang="ja-JP" altLang="en-US" dirty="0">
                <a:solidFill>
                  <a:schemeClr val="tx1"/>
                </a:solidFill>
                <a:latin typeface="BIZ UDPゴシック" panose="020B0400000000000000" pitchFamily="50" charset="-128"/>
                <a:ea typeface="BIZ UDPゴシック" panose="020B0400000000000000" pitchFamily="50" charset="-128"/>
              </a:rPr>
              <a:t>５～６</a:t>
            </a:r>
            <a:r>
              <a:rPr kumimoji="1" lang="ja-JP" altLang="en-US" dirty="0">
                <a:solidFill>
                  <a:schemeClr val="tx1"/>
                </a:solidFill>
                <a:latin typeface="BIZ UDPゴシック" panose="020B0400000000000000" pitchFamily="50" charset="-128"/>
                <a:ea typeface="BIZ UDPゴシック" panose="020B0400000000000000" pitchFamily="50" charset="-128"/>
              </a:rPr>
              <a:t>ページ　給付費・委託費について</a:t>
            </a:r>
            <a:r>
              <a:rPr kumimoji="1" lang="ja-JP" altLang="en-US" dirty="0">
                <a:solidFill>
                  <a:schemeClr val="tx1"/>
                </a:solidFill>
                <a:latin typeface="ＭＳ Ｐゴシック" panose="020B0600070205080204" pitchFamily="50" charset="-128"/>
                <a:ea typeface="ＭＳ Ｐゴシック" panose="020B0600070205080204" pitchFamily="50" charset="-128"/>
              </a:rPr>
              <a:t>①</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590762"/>
            <a:ext cx="10515600" cy="1325563"/>
          </a:xfrm>
        </p:spPr>
        <p:txBody>
          <a:bodyPr>
            <a:normAutofit/>
          </a:bodyPr>
          <a:lstStyle/>
          <a:p>
            <a:pPr marL="0" indent="0">
              <a:buNone/>
            </a:pPr>
            <a:r>
              <a:rPr kumimoji="1" lang="ja-JP" altLang="en-US" sz="2800" dirty="0">
                <a:solidFill>
                  <a:schemeClr val="tx1"/>
                </a:solidFill>
                <a:ea typeface="BIZ UDPゴシック" panose="020B0400000000000000" pitchFamily="50" charset="-128"/>
              </a:rPr>
              <a:t>○公定価格に係る加算算定・減算調整手続きについて</a:t>
            </a: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1203964" y="2223716"/>
            <a:ext cx="10515600" cy="3145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ea typeface="BIZ UDPゴシック" panose="020B0400000000000000" pitchFamily="50" charset="-128"/>
              </a:rPr>
              <a:t>⑴　処遇改善等加算</a:t>
            </a:r>
            <a:r>
              <a:rPr lang="en-US" altLang="ja-JP" dirty="0">
                <a:ea typeface="ＭＳ Ｐゴシック" panose="020B0600070205080204" pitchFamily="50" charset="-128"/>
              </a:rPr>
              <a:t>Ⅰ</a:t>
            </a:r>
            <a:r>
              <a:rPr lang="ja-JP" altLang="en-US" dirty="0">
                <a:ea typeface="ＭＳ Ｐゴシック" panose="020B0600070205080204" pitchFamily="50" charset="-128"/>
              </a:rPr>
              <a:t>・</a:t>
            </a:r>
            <a:r>
              <a:rPr lang="en-US" altLang="ja-JP" dirty="0">
                <a:ea typeface="ＭＳ Ｐゴシック" panose="020B0600070205080204" pitchFamily="50" charset="-128"/>
              </a:rPr>
              <a:t>Ⅱ</a:t>
            </a:r>
            <a:r>
              <a:rPr lang="ja-JP" altLang="en-US" dirty="0">
                <a:ea typeface="ＭＳ Ｐゴシック" panose="020B0600070205080204" pitchFamily="50" charset="-128"/>
              </a:rPr>
              <a:t>（別途，通知）</a:t>
            </a:r>
            <a:endParaRPr lang="en-US" altLang="ja-JP" dirty="0">
              <a:ea typeface="ＭＳ Ｐゴシック" panose="020B0600070205080204" pitchFamily="50" charset="-128"/>
            </a:endParaRPr>
          </a:p>
          <a:p>
            <a:pPr marL="0" indent="0">
              <a:buNone/>
            </a:pPr>
            <a:r>
              <a:rPr lang="en-US" altLang="ja-JP" dirty="0">
                <a:ea typeface="ＭＳ Ｐゴシック" panose="020B0600070205080204" pitchFamily="50" charset="-128"/>
              </a:rPr>
              <a:t>⑵</a:t>
            </a:r>
            <a:r>
              <a:rPr lang="ja-JP" altLang="en-US" dirty="0">
                <a:ea typeface="ＭＳ Ｐゴシック" panose="020B0600070205080204" pitchFamily="50" charset="-128"/>
              </a:rPr>
              <a:t>　処遇改善等加算以外の加算</a:t>
            </a:r>
            <a:endParaRPr lang="en-US" altLang="ja-JP" dirty="0">
              <a:ea typeface="ＭＳ Ｐゴシック" panose="020B0600070205080204" pitchFamily="50" charset="-128"/>
            </a:endParaRPr>
          </a:p>
          <a:p>
            <a:pPr marL="0" indent="0">
              <a:buNone/>
            </a:pPr>
            <a:r>
              <a:rPr lang="ja-JP" altLang="en-US" dirty="0">
                <a:ea typeface="ＭＳ Ｐゴシック" panose="020B0600070205080204" pitchFamily="50" charset="-128"/>
              </a:rPr>
              <a:t>　　・算定要件を満たしているかは月初の状態で判定</a:t>
            </a:r>
            <a:endParaRPr lang="en-US" altLang="ja-JP" dirty="0">
              <a:ea typeface="ＭＳ Ｐゴシック" panose="020B0600070205080204" pitchFamily="50" charset="-128"/>
            </a:endParaRPr>
          </a:p>
          <a:p>
            <a:pPr marL="0" indent="0">
              <a:buNone/>
            </a:pPr>
            <a:r>
              <a:rPr lang="ja-JP" altLang="en-US" dirty="0">
                <a:ea typeface="ＭＳ Ｐゴシック" panose="020B0600070205080204" pitchFamily="50" charset="-128"/>
              </a:rPr>
              <a:t>　　・提出期限は毎月１５日</a:t>
            </a:r>
            <a:endParaRPr lang="en-US" altLang="ja-JP" dirty="0">
              <a:ea typeface="ＭＳ Ｐゴシック" panose="020B0600070205080204" pitchFamily="50" charset="-128"/>
            </a:endParaRPr>
          </a:p>
          <a:p>
            <a:pPr marL="0" indent="0">
              <a:buNone/>
            </a:pPr>
            <a:r>
              <a:rPr lang="ja-JP" altLang="ja-JP" dirty="0">
                <a:ea typeface="ＭＳ Ｐゴシック" panose="020B0600070205080204" pitchFamily="50" charset="-128"/>
              </a:rPr>
              <a:t>⑶</a:t>
            </a:r>
            <a:r>
              <a:rPr lang="ja-JP" altLang="en-US" dirty="0">
                <a:ea typeface="ＭＳ Ｐゴシック" panose="020B0600070205080204" pitchFamily="50" charset="-128"/>
              </a:rPr>
              <a:t>　加算適用状況の確認</a:t>
            </a:r>
            <a:endParaRPr lang="en-US" altLang="ja-JP" dirty="0">
              <a:ea typeface="ＭＳ Ｐゴシック" panose="020B0600070205080204" pitchFamily="50" charset="-128"/>
            </a:endParaRPr>
          </a:p>
          <a:p>
            <a:pPr marL="0" indent="0">
              <a:buNone/>
            </a:pPr>
            <a:r>
              <a:rPr lang="ja-JP" altLang="en-US" dirty="0">
                <a:ea typeface="ＭＳ Ｐゴシック" panose="020B0600070205080204" pitchFamily="50" charset="-128"/>
              </a:rPr>
              <a:t>　　　給付費試算総括表を確認</a:t>
            </a:r>
            <a:endParaRPr lang="ja-JP" altLang="en-US" dirty="0"/>
          </a:p>
        </p:txBody>
      </p:sp>
      <p:sp>
        <p:nvSpPr>
          <p:cNvPr id="5" name="コンテンツ プレースホルダー 2">
            <a:extLst>
              <a:ext uri="{FF2B5EF4-FFF2-40B4-BE49-F238E27FC236}">
                <a16:creationId xmlns:a16="http://schemas.microsoft.com/office/drawing/2014/main" id="{D310C4BC-AE2E-4ECD-B165-FA902F5885D8}"/>
              </a:ext>
            </a:extLst>
          </p:cNvPr>
          <p:cNvSpPr txBox="1">
            <a:spLocks/>
          </p:cNvSpPr>
          <p:nvPr/>
        </p:nvSpPr>
        <p:spPr>
          <a:xfrm>
            <a:off x="838200" y="4476752"/>
            <a:ext cx="10515600" cy="1651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a:latin typeface="BIZ UDPゴシック" panose="020B0400000000000000" pitchFamily="50" charset="-128"/>
              <a:ea typeface="BIZ UDPゴシック" panose="020B0400000000000000" pitchFamily="50" charset="-128"/>
            </a:endParaRPr>
          </a:p>
        </p:txBody>
      </p:sp>
      <p:sp>
        <p:nvSpPr>
          <p:cNvPr id="6" name="コンテンツ プレースホルダー 2">
            <a:extLst>
              <a:ext uri="{FF2B5EF4-FFF2-40B4-BE49-F238E27FC236}">
                <a16:creationId xmlns:a16="http://schemas.microsoft.com/office/drawing/2014/main" id="{73661DEB-D3F2-4701-B1DB-556E735EEDFD}"/>
              </a:ext>
            </a:extLst>
          </p:cNvPr>
          <p:cNvSpPr txBox="1">
            <a:spLocks/>
          </p:cNvSpPr>
          <p:nvPr/>
        </p:nvSpPr>
        <p:spPr>
          <a:xfrm>
            <a:off x="838200" y="5465385"/>
            <a:ext cx="10515600" cy="13255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800" dirty="0">
                <a:solidFill>
                  <a:schemeClr val="tx1"/>
                </a:solidFill>
                <a:ea typeface="BIZ UDPゴシック" panose="020B0400000000000000" pitchFamily="50" charset="-128"/>
              </a:rPr>
              <a:t>○加算算定・減算調整項目の自主点検について</a:t>
            </a:r>
            <a:endParaRPr lang="en-US" altLang="ja-JP" sz="2800" dirty="0">
              <a:solidFill>
                <a:schemeClr val="tx1"/>
              </a:solidFill>
              <a:ea typeface="BIZ UDPゴシック" panose="020B0400000000000000" pitchFamily="50" charset="-128"/>
            </a:endParaRPr>
          </a:p>
          <a:p>
            <a:pPr marL="0" indent="0">
              <a:buNone/>
            </a:pPr>
            <a:r>
              <a:rPr lang="ja-JP" altLang="en-US" sz="2800" dirty="0">
                <a:solidFill>
                  <a:schemeClr val="tx1"/>
                </a:solidFill>
                <a:ea typeface="BIZ UDPゴシック" panose="020B0400000000000000" pitchFamily="50" charset="-128"/>
              </a:rPr>
              <a:t>　　職員配置状況確認書を活用し，毎月自主点検</a:t>
            </a:r>
          </a:p>
        </p:txBody>
      </p:sp>
      <p:pic>
        <p:nvPicPr>
          <p:cNvPr id="9" name="録音したサウンド">
            <a:hlinkClick r:id="" action="ppaction://media"/>
            <a:extLst>
              <a:ext uri="{FF2B5EF4-FFF2-40B4-BE49-F238E27FC236}">
                <a16:creationId xmlns:a16="http://schemas.microsoft.com/office/drawing/2014/main" id="{C7E0937A-6E41-456C-93F6-A1C181BB6748}"/>
              </a:ext>
            </a:extLst>
          </p:cNvPr>
          <p:cNvPicPr>
            <a:picLocks noChangeAspect="1"/>
          </p:cNvPicPr>
          <p:nvPr>
            <a:audioFile r:link="rId1"/>
            <p:extLst>
              <p:ext uri="{DAA4B4D4-6D71-4841-9C94-3DE7FCFB9230}">
                <p14:media xmlns:p14="http://schemas.microsoft.com/office/powerpoint/2010/main" r:embed="rId2">
                  <p14:trim st="929"/>
                </p14:media>
              </p:ext>
            </p:extLst>
          </p:nvPr>
        </p:nvPicPr>
        <p:blipFill>
          <a:blip r:embed="rId4"/>
          <a:stretch>
            <a:fillRect/>
          </a:stretch>
        </p:blipFill>
        <p:spPr>
          <a:xfrm>
            <a:off x="12361817" y="5823366"/>
            <a:ext cx="609600" cy="609600"/>
          </a:xfrm>
          <a:prstGeom prst="rect">
            <a:avLst/>
          </a:prstGeom>
        </p:spPr>
      </p:pic>
    </p:spTree>
    <p:extLst>
      <p:ext uri="{BB962C8B-B14F-4D97-AF65-F5344CB8AC3E}">
        <p14:creationId xmlns:p14="http://schemas.microsoft.com/office/powerpoint/2010/main" val="21279213"/>
      </p:ext>
    </p:extLst>
  </p:cSld>
  <p:clrMapOvr>
    <a:masterClrMapping/>
  </p:clrMapOvr>
  <p:transition spd="slow" advClick="0" advTm="77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86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590492"/>
            <a:ext cx="10515600" cy="839198"/>
          </a:xfrm>
        </p:spPr>
        <p:txBody>
          <a:bodyPr>
            <a:normAutofit/>
          </a:bodyPr>
          <a:lstStyle/>
          <a:p>
            <a:pPr marL="0" indent="0">
              <a:buNone/>
            </a:pPr>
            <a:r>
              <a:rPr lang="ja-JP" altLang="en-US" sz="2800" dirty="0">
                <a:solidFill>
                  <a:schemeClr val="tx1"/>
                </a:solidFill>
                <a:ea typeface="BIZ UDPゴシック" panose="020B0400000000000000" pitchFamily="50" charset="-128"/>
              </a:rPr>
              <a:t>○処遇改善等加算</a:t>
            </a:r>
            <a:r>
              <a:rPr lang="en-US" altLang="ja-JP" sz="2800" dirty="0">
                <a:solidFill>
                  <a:schemeClr val="tx1"/>
                </a:solidFill>
                <a:ea typeface="ＭＳ Ｐゴシック" panose="020B0600070205080204" pitchFamily="50" charset="-128"/>
              </a:rPr>
              <a:t>Ⅰ</a:t>
            </a:r>
            <a:r>
              <a:rPr lang="ja-JP" altLang="en-US" sz="2800" dirty="0">
                <a:solidFill>
                  <a:schemeClr val="tx1"/>
                </a:solidFill>
                <a:ea typeface="ＭＳ Ｐゴシック" panose="020B0600070205080204" pitchFamily="50" charset="-128"/>
              </a:rPr>
              <a:t>に係る経験年数算定表　作成上の注意</a:t>
            </a:r>
            <a:endParaRPr kumimoji="1" lang="ja-JP" altLang="en-US" sz="2800" dirty="0">
              <a:solidFill>
                <a:schemeClr val="tx1"/>
              </a:solidFill>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1243153" y="2458132"/>
            <a:ext cx="10515600" cy="37902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ea typeface="BIZ UDPゴシック" panose="020B0400000000000000" pitchFamily="50" charset="-128"/>
              </a:rPr>
              <a:t>１　適用対象者</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・常勤職員</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令和４年４月１日現在において，施設・事業所に勤務するすべて　　</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の常勤職員（施設長，事務員，バス運転士を含む。）</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・非常勤職員（パート・アルバイト等）</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以下の条件を満たしている非常勤職員</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①勤務時間　１日６時間以上</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②勤務日数　月２０日以上</a:t>
            </a:r>
          </a:p>
        </p:txBody>
      </p:sp>
      <p:sp>
        <p:nvSpPr>
          <p:cNvPr id="7" name="タイトル 6">
            <a:extLst>
              <a:ext uri="{FF2B5EF4-FFF2-40B4-BE49-F238E27FC236}">
                <a16:creationId xmlns:a16="http://schemas.microsoft.com/office/drawing/2014/main" id="{CF39701D-57F4-4670-B017-0A6404427FDE}"/>
              </a:ext>
            </a:extLst>
          </p:cNvPr>
          <p:cNvSpPr>
            <a:spLocks noGrp="1"/>
          </p:cNvSpPr>
          <p:nvPr>
            <p:ph type="title"/>
          </p:nvPr>
        </p:nvSpPr>
        <p:spPr/>
        <p:txBody>
          <a:bodyPr/>
          <a:lstStyle/>
          <a:p>
            <a:r>
              <a:rPr lang="ja-JP" altLang="en-US" dirty="0">
                <a:solidFill>
                  <a:schemeClr val="tx1"/>
                </a:solidFill>
                <a:latin typeface="BIZ UDPゴシック" panose="020B0400000000000000" pitchFamily="50" charset="-128"/>
                <a:ea typeface="BIZ UDPゴシック" panose="020B0400000000000000" pitchFamily="50" charset="-128"/>
              </a:rPr>
              <a:t>８ページ　給付費・委託費について</a:t>
            </a:r>
            <a:r>
              <a:rPr lang="ja-JP" altLang="en-US" dirty="0">
                <a:solidFill>
                  <a:schemeClr val="tx1"/>
                </a:solidFill>
                <a:latin typeface="ＭＳ Ｐゴシック" panose="020B0600070205080204" pitchFamily="50" charset="-128"/>
                <a:ea typeface="ＭＳ Ｐゴシック" panose="020B0600070205080204" pitchFamily="50" charset="-128"/>
              </a:rPr>
              <a:t>②</a:t>
            </a:r>
            <a:endParaRPr lang="ja-JP" altLang="en-US" dirty="0"/>
          </a:p>
        </p:txBody>
      </p:sp>
      <p:pic>
        <p:nvPicPr>
          <p:cNvPr id="5" name="録音したサウンド">
            <a:hlinkClick r:id="" action="ppaction://media"/>
            <a:extLst>
              <a:ext uri="{FF2B5EF4-FFF2-40B4-BE49-F238E27FC236}">
                <a16:creationId xmlns:a16="http://schemas.microsoft.com/office/drawing/2014/main" id="{98EBD527-F8D4-42DE-9799-ACBAA612AEB0}"/>
              </a:ext>
            </a:extLst>
          </p:cNvPr>
          <p:cNvPicPr>
            <a:picLocks noChangeAspect="1"/>
          </p:cNvPicPr>
          <p:nvPr>
            <a:audioFile r:link="rId1"/>
            <p:extLst>
              <p:ext uri="{DAA4B4D4-6D71-4841-9C94-3DE7FCFB9230}">
                <p14:media xmlns:p14="http://schemas.microsoft.com/office/powerpoint/2010/main" r:embed="rId2">
                  <p14:trim st="1921"/>
                </p14:media>
              </p:ext>
            </p:extLst>
          </p:nvPr>
        </p:nvPicPr>
        <p:blipFill>
          <a:blip r:embed="rId4"/>
          <a:stretch>
            <a:fillRect/>
          </a:stretch>
        </p:blipFill>
        <p:spPr>
          <a:xfrm>
            <a:off x="12348754" y="5828211"/>
            <a:ext cx="609600" cy="609600"/>
          </a:xfrm>
          <a:prstGeom prst="rect">
            <a:avLst/>
          </a:prstGeom>
        </p:spPr>
      </p:pic>
    </p:spTree>
    <p:extLst>
      <p:ext uri="{BB962C8B-B14F-4D97-AF65-F5344CB8AC3E}">
        <p14:creationId xmlns:p14="http://schemas.microsoft.com/office/powerpoint/2010/main" val="2423934277"/>
      </p:ext>
    </p:extLst>
  </p:cSld>
  <p:clrMapOvr>
    <a:masterClrMapping/>
  </p:clrMapOvr>
  <p:transition spd="slow" advClick="0" advTm="4754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6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7" objId="6"/>
        <p14:stopEvt time="35077"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1243153" y="1504534"/>
            <a:ext cx="10515600" cy="3864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ea typeface="BIZ UDPゴシック" panose="020B0400000000000000" pitchFamily="50" charset="-128"/>
              </a:rPr>
              <a:t>２</a:t>
            </a:r>
            <a:r>
              <a:rPr kumimoji="1" lang="ja-JP" altLang="en-US" b="0" i="0" u="none" strike="noStrike" kern="1200" cap="none" spc="0" normalizeH="0" baseline="0" noProof="0" dirty="0">
                <a:ln>
                  <a:noFill/>
                </a:ln>
                <a:solidFill>
                  <a:prstClr val="black"/>
                </a:solidFill>
                <a:effectLst/>
                <a:uLnTx/>
                <a:uFillTx/>
                <a:ea typeface="BIZ UDPゴシック" panose="020B0400000000000000" pitchFamily="50" charset="-128"/>
                <a:cs typeface="+mn-cs"/>
              </a:rPr>
              <a:t>　経験年数算定表に記入する期間</a:t>
            </a:r>
            <a:endParaRPr kumimoji="1" lang="en-US" altLang="ja-JP" b="0" i="0" u="none" strike="noStrike" kern="1200" cap="none" spc="0" normalizeH="0" baseline="0" noProof="0" dirty="0">
              <a:ln>
                <a:noFill/>
              </a:ln>
              <a:solidFill>
                <a:prstClr val="black"/>
              </a:solidFill>
              <a:effectLst/>
              <a:uLnTx/>
              <a:uFillTx/>
              <a:ea typeface="BIZ UDP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ea typeface="BIZ UDPゴシック" panose="020B0400000000000000" pitchFamily="50" charset="-128"/>
              </a:rPr>
              <a:t>　・　常勤職員として勤務している期間</a:t>
            </a:r>
            <a:endParaRPr lang="en-US" altLang="ja-JP" dirty="0">
              <a:solidFill>
                <a:prstClr val="black"/>
              </a:solidFill>
              <a:ea typeface="BIZ UDPゴシック" panose="020B04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0" dirty="0">
                <a:ln>
                  <a:noFill/>
                </a:ln>
                <a:solidFill>
                  <a:prstClr val="black"/>
                </a:solidFill>
                <a:effectLst/>
                <a:uLnTx/>
                <a:uFillTx/>
                <a:ea typeface="BIZ UDPゴシック" panose="020B0400000000000000" pitchFamily="50" charset="-128"/>
                <a:cs typeface="+mn-cs"/>
              </a:rPr>
              <a:t>　・　非常勤職員で前ページの</a:t>
            </a:r>
            <a:r>
              <a:rPr kumimoji="1" lang="ja-JP" altLang="en-US" b="0" i="0" u="none" strike="noStrike" kern="1200" cap="none" spc="0" normalizeH="0" baseline="0" noProof="0" dirty="0">
                <a:ln>
                  <a:noFill/>
                </a:ln>
                <a:solidFill>
                  <a:prstClr val="black"/>
                </a:solidFill>
                <a:effectLst/>
                <a:uLnTx/>
                <a:uFillTx/>
                <a:ea typeface="ＭＳ Ｐゴシック" panose="020B0600070205080204" pitchFamily="50" charset="-128"/>
              </a:rPr>
              <a:t>①②の条件を満たす勤務である期間</a:t>
            </a:r>
            <a:endParaRPr kumimoji="1" lang="en-US" altLang="ja-JP" b="0" i="0" u="none" strike="noStrike" kern="1200" cap="none" spc="0" normalizeH="0" baseline="0" noProof="0" dirty="0">
              <a:ln>
                <a:noFill/>
              </a:ln>
              <a:solidFill>
                <a:prstClr val="black"/>
              </a:solidFill>
              <a:effectLst/>
              <a:uLnTx/>
              <a:uFillTx/>
              <a:ea typeface="ＭＳ Ｐゴシック" panose="020B060007020508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ja-JP" dirty="0">
              <a:solidFill>
                <a:prstClr val="black"/>
              </a:solidFill>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0" dirty="0">
                <a:ln>
                  <a:noFill/>
                </a:ln>
                <a:solidFill>
                  <a:prstClr val="black"/>
                </a:solidFill>
                <a:effectLst/>
                <a:uLnTx/>
                <a:uFillTx/>
                <a:ea typeface="ＭＳ Ｐゴシック" panose="020B0600070205080204" pitchFamily="50" charset="-128"/>
              </a:rPr>
              <a:t>３　その他</a:t>
            </a:r>
            <a:endParaRPr kumimoji="1" lang="en-US" altLang="ja-JP" b="0" i="0" u="none" strike="noStrike" kern="1200" cap="none" spc="0" normalizeH="0" baseline="0" noProof="0" dirty="0">
              <a:ln>
                <a:noFill/>
              </a:ln>
              <a:solidFill>
                <a:prstClr val="black"/>
              </a:solidFill>
              <a:effectLst/>
              <a:uLnTx/>
              <a:uFillTx/>
              <a:ea typeface="ＭＳ Ｐゴシック" panose="020B060007020508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ea typeface="ＭＳ Ｐゴシック" panose="020B0600070205080204" pitchFamily="50" charset="-128"/>
                <a:cs typeface="+mn-cs"/>
              </a:rPr>
              <a:t>　　経験年数算定表に初めて記入する職員については，履歴書（写），</a:t>
            </a:r>
            <a:endParaRPr lang="en-US" altLang="ja-JP" dirty="0">
              <a:solidFill>
                <a:prstClr val="black"/>
              </a:solidFill>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ea typeface="ＭＳ Ｐゴシック" panose="020B0600070205080204" pitchFamily="50" charset="-128"/>
                <a:cs typeface="+mn-cs"/>
              </a:rPr>
              <a:t>　在職証明書（写），資格証明書（写）を提出</a:t>
            </a:r>
            <a:endParaRPr kumimoji="1" lang="en-US" altLang="ja-JP" b="0" i="0" u="none" strike="noStrike" kern="1200" cap="none" spc="0" normalizeH="0" baseline="0" noProof="0" dirty="0">
              <a:ln>
                <a:noFill/>
              </a:ln>
              <a:solidFill>
                <a:prstClr val="black"/>
              </a:solidFill>
              <a:effectLst/>
              <a:uLnTx/>
              <a:uFillTx/>
              <a:ea typeface="BIZ UDP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0" dirty="0">
                <a:ln>
                  <a:noFill/>
                </a:ln>
                <a:solidFill>
                  <a:prstClr val="black"/>
                </a:solidFill>
                <a:effectLst/>
                <a:uLnTx/>
                <a:uFillTx/>
                <a:ea typeface="BIZ UDPゴシック" panose="020B0400000000000000" pitchFamily="50" charset="-128"/>
                <a:cs typeface="+mn-cs"/>
              </a:rPr>
              <a:t>　</a:t>
            </a:r>
          </a:p>
        </p:txBody>
      </p:sp>
      <p:sp>
        <p:nvSpPr>
          <p:cNvPr id="7" name="タイトル 6">
            <a:extLst>
              <a:ext uri="{FF2B5EF4-FFF2-40B4-BE49-F238E27FC236}">
                <a16:creationId xmlns:a16="http://schemas.microsoft.com/office/drawing/2014/main" id="{CF39701D-57F4-4670-B017-0A6404427FDE}"/>
              </a:ext>
            </a:extLst>
          </p:cNvPr>
          <p:cNvSpPr>
            <a:spLocks noGrp="1"/>
          </p:cNvSpPr>
          <p:nvPr>
            <p:ph type="title"/>
          </p:nvPr>
        </p:nvSpPr>
        <p:spPr>
          <a:xfrm>
            <a:off x="677334" y="609600"/>
            <a:ext cx="8596668" cy="1320800"/>
          </a:xfrm>
        </p:spPr>
        <p:txBody>
          <a:bodyPr/>
          <a:lstStyle/>
          <a:p>
            <a:r>
              <a:rPr lang="ja-JP" altLang="en-US" dirty="0">
                <a:solidFill>
                  <a:schemeClr val="tx1"/>
                </a:solidFill>
                <a:latin typeface="BIZ UDPゴシック" panose="020B0400000000000000" pitchFamily="50" charset="-128"/>
                <a:ea typeface="BIZ UDPゴシック" panose="020B0400000000000000" pitchFamily="50" charset="-128"/>
              </a:rPr>
              <a:t>８～９ページ　給付費・委託費について</a:t>
            </a:r>
            <a:r>
              <a:rPr lang="ja-JP" altLang="en-US" dirty="0">
                <a:solidFill>
                  <a:schemeClr val="tx1"/>
                </a:solidFill>
                <a:latin typeface="ＭＳ Ｐゴシック" panose="020B0600070205080204" pitchFamily="50" charset="-128"/>
                <a:ea typeface="ＭＳ Ｐゴシック" panose="020B0600070205080204" pitchFamily="50" charset="-128"/>
              </a:rPr>
              <a:t>③</a:t>
            </a:r>
            <a:endParaRPr lang="ja-JP" altLang="en-US" dirty="0"/>
          </a:p>
        </p:txBody>
      </p:sp>
      <p:pic>
        <p:nvPicPr>
          <p:cNvPr id="3" name="録音したサウンド">
            <a:hlinkClick r:id="" action="ppaction://media"/>
            <a:extLst>
              <a:ext uri="{FF2B5EF4-FFF2-40B4-BE49-F238E27FC236}">
                <a16:creationId xmlns:a16="http://schemas.microsoft.com/office/drawing/2014/main" id="{57117719-3503-4542-91CA-196162C7784F}"/>
              </a:ext>
            </a:extLst>
          </p:cNvPr>
          <p:cNvPicPr>
            <a:picLocks noChangeAspect="1"/>
          </p:cNvPicPr>
          <p:nvPr>
            <a:audioFile r:link="rId1"/>
            <p:extLst>
              <p:ext uri="{DAA4B4D4-6D71-4841-9C94-3DE7FCFB9230}">
                <p14:media xmlns:p14="http://schemas.microsoft.com/office/powerpoint/2010/main" r:embed="rId2">
                  <p14:trim st="1457" end="1148.9637"/>
                </p14:media>
              </p:ext>
            </p:extLst>
          </p:nvPr>
        </p:nvPicPr>
        <p:blipFill>
          <a:blip r:embed="rId4"/>
          <a:stretch>
            <a:fillRect/>
          </a:stretch>
        </p:blipFill>
        <p:spPr>
          <a:xfrm>
            <a:off x="12544697" y="5984965"/>
            <a:ext cx="609600" cy="609600"/>
          </a:xfrm>
          <a:prstGeom prst="rect">
            <a:avLst/>
          </a:prstGeom>
        </p:spPr>
      </p:pic>
    </p:spTree>
    <p:extLst>
      <p:ext uri="{BB962C8B-B14F-4D97-AF65-F5344CB8AC3E}">
        <p14:creationId xmlns:p14="http://schemas.microsoft.com/office/powerpoint/2010/main" val="3023588625"/>
      </p:ext>
    </p:extLst>
  </p:cSld>
  <p:clrMapOvr>
    <a:masterClrMapping/>
  </p:clrMapOvr>
  <p:transition spd="slow" advClick="0" advTm="5977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3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7" objId="6"/>
        <p14:stopEvt time="35077"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5E8033-EE4E-4982-9798-553D791EF676}"/>
              </a:ext>
            </a:extLst>
          </p:cNvPr>
          <p:cNvSpPr>
            <a:spLocks noGrp="1"/>
          </p:cNvSpPr>
          <p:nvPr>
            <p:ph type="title"/>
          </p:nvPr>
        </p:nvSpPr>
        <p:spPr/>
        <p:txBody>
          <a:bodyPr>
            <a:normAutofit/>
          </a:bodyPr>
          <a:lstStyle/>
          <a:p>
            <a:r>
              <a:rPr kumimoji="1" lang="ja-JP" altLang="en-US" sz="6000" dirty="0">
                <a:solidFill>
                  <a:schemeClr val="tx2"/>
                </a:solidFill>
                <a:latin typeface="BIZ UDPゴシック" panose="020B0400000000000000" pitchFamily="50" charset="-128"/>
                <a:ea typeface="BIZ UDPゴシック" panose="020B0400000000000000" pitchFamily="50" charset="-128"/>
              </a:rPr>
              <a:t>キーワード</a:t>
            </a:r>
            <a:r>
              <a:rPr kumimoji="1" lang="ja-JP" altLang="en-US" sz="6000" dirty="0">
                <a:solidFill>
                  <a:schemeClr val="tx2"/>
                </a:solidFill>
              </a:rPr>
              <a:t>①</a:t>
            </a:r>
            <a:endParaRPr kumimoji="1" lang="ja-JP" altLang="en-US" sz="6000" dirty="0"/>
          </a:p>
        </p:txBody>
      </p:sp>
      <p:sp>
        <p:nvSpPr>
          <p:cNvPr id="3" name="コンテンツ プレースホルダー 2">
            <a:extLst>
              <a:ext uri="{FF2B5EF4-FFF2-40B4-BE49-F238E27FC236}">
                <a16:creationId xmlns:a16="http://schemas.microsoft.com/office/drawing/2014/main" id="{E97C160D-CCD4-4C5D-A5E1-EEF7130376D5}"/>
              </a:ext>
            </a:extLst>
          </p:cNvPr>
          <p:cNvSpPr>
            <a:spLocks noGrp="1"/>
          </p:cNvSpPr>
          <p:nvPr>
            <p:ph idx="1"/>
          </p:nvPr>
        </p:nvSpPr>
        <p:spPr>
          <a:xfrm>
            <a:off x="1797666" y="1768704"/>
            <a:ext cx="8596668" cy="3880773"/>
          </a:xfrm>
        </p:spPr>
        <p:txBody>
          <a:bodyPr>
            <a:noAutofit/>
          </a:bodyPr>
          <a:lstStyle/>
          <a:p>
            <a:pPr marL="0" indent="0" algn="ctr">
              <a:buNone/>
            </a:pPr>
            <a:r>
              <a:rPr kumimoji="1" lang="ja-JP" altLang="en-US" sz="25000" dirty="0">
                <a:latin typeface="BIZ UDPゴシック" panose="020B0400000000000000" pitchFamily="50" charset="-128"/>
                <a:ea typeface="BIZ UDPゴシック" panose="020B0400000000000000" pitchFamily="50" charset="-128"/>
              </a:rPr>
              <a:t>う</a:t>
            </a:r>
          </a:p>
        </p:txBody>
      </p:sp>
    </p:spTree>
    <p:extLst>
      <p:ext uri="{BB962C8B-B14F-4D97-AF65-F5344CB8AC3E}">
        <p14:creationId xmlns:p14="http://schemas.microsoft.com/office/powerpoint/2010/main" val="1088578083"/>
      </p:ext>
    </p:extLst>
  </p:cSld>
  <p:clrMapOvr>
    <a:masterClrMapping/>
  </p:clrMapOvr>
  <p:transition spd="slow" advClick="0" advTm="2000">
    <p:wipe/>
  </p:transition>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928</TotalTime>
  <Words>519</Words>
  <Application>Microsoft Office PowerPoint</Application>
  <PresentationFormat>ワイド画面</PresentationFormat>
  <Paragraphs>44</Paragraphs>
  <Slides>8</Slides>
  <Notes>0</Notes>
  <HiddenSlides>0</HiddenSlides>
  <MMClips>5</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BIZ UDPゴシック</vt:lpstr>
      <vt:lpstr>ＭＳ Ｐゴシック</vt:lpstr>
      <vt:lpstr>Arial</vt:lpstr>
      <vt:lpstr>Trebuchet MS</vt:lpstr>
      <vt:lpstr>Wingdings 3</vt:lpstr>
      <vt:lpstr>ファセット</vt:lpstr>
      <vt:lpstr>令和４年度 保育園・認定こども園向け 運営説明会</vt:lpstr>
      <vt:lpstr>令和４年度 保育園・認定こども園向け 運営説明会 補足説明資料</vt:lpstr>
      <vt:lpstr>１ページ　令和４年度保育関係予算について</vt:lpstr>
      <vt:lpstr>令和４年度 保育園・認定こども園向け 運営説明会 補足説明資料</vt:lpstr>
      <vt:lpstr>５～６ページ　給付費・委託費について①</vt:lpstr>
      <vt:lpstr>８ページ　給付費・委託費について②</vt:lpstr>
      <vt:lpstr>８～９ページ　給付費・委託費について③</vt:lpstr>
      <vt:lpstr>キーワード①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Takahiro Nakagawa</dc:creator>
  <cp:lastModifiedBy>Murakami</cp:lastModifiedBy>
  <cp:revision>65</cp:revision>
  <cp:lastPrinted>2022-03-02T06:35:42Z</cp:lastPrinted>
  <dcterms:created xsi:type="dcterms:W3CDTF">2021-01-19T03:24:24Z</dcterms:created>
  <dcterms:modified xsi:type="dcterms:W3CDTF">2022-05-12T06:30:41Z</dcterms:modified>
</cp:coreProperties>
</file>