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5" r:id="rId4"/>
    <p:sldId id="259" r:id="rId5"/>
    <p:sldId id="271" r:id="rId6"/>
    <p:sldId id="260" r:id="rId7"/>
    <p:sldId id="273" r:id="rId8"/>
    <p:sldId id="272"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Tr4LzBYJzKi+vIvaerqBw==" hashData="5C4Qt1LeqFmS+aTyirOR8y8jipT35EVC6Vu+qOLJLYPsKD23HDL/Iy8esItT8LufY7PA/vONGA2hGgWtREnHSA=="/>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varScale="1">
        <p:scale>
          <a:sx n="73" d="100"/>
          <a:sy n="73"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38336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80523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3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108567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948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63694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418673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20531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29090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258759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375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41010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15020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73892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402314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DC5404-FF64-496B-8DBE-3876FB9A2DEE}"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4260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C5404-FF64-496B-8DBE-3876FB9A2DEE}"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4D434B-CA83-43BA-ACF1-670E36AC13AC}" type="slidenum">
              <a:rPr kumimoji="1" lang="ja-JP" altLang="en-US" smtClean="0"/>
              <a:t>‹#›</a:t>
            </a:fld>
            <a:endParaRPr kumimoji="1" lang="ja-JP" altLang="en-US"/>
          </a:p>
        </p:txBody>
      </p:sp>
    </p:spTree>
    <p:extLst>
      <p:ext uri="{BB962C8B-B14F-4D97-AF65-F5344CB8AC3E}">
        <p14:creationId xmlns:p14="http://schemas.microsoft.com/office/powerpoint/2010/main" val="39100022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字幕 2">
            <a:extLst>
              <a:ext uri="{FF2B5EF4-FFF2-40B4-BE49-F238E27FC236}">
                <a16:creationId xmlns:a16="http://schemas.microsoft.com/office/drawing/2014/main" id="{002F228E-DE0C-4361-A88A-476EF8684DFA}"/>
              </a:ext>
            </a:extLst>
          </p:cNvPr>
          <p:cNvSpPr>
            <a:spLocks noGrp="1"/>
          </p:cNvSpPr>
          <p:nvPr>
            <p:ph type="subTitle" idx="1"/>
          </p:nvPr>
        </p:nvSpPr>
        <p:spPr>
          <a:xfrm>
            <a:off x="1636713" y="3704273"/>
            <a:ext cx="8918574" cy="1451895"/>
          </a:xfrm>
        </p:spPr>
        <p:txBody>
          <a:bodyPr>
            <a:noAutofit/>
          </a:bodyPr>
          <a:lstStyle/>
          <a:p>
            <a:pPr algn="ctr"/>
            <a:r>
              <a:rPr kumimoji="1" lang="ja-JP" altLang="en-US" sz="4000" dirty="0">
                <a:solidFill>
                  <a:schemeClr val="tx1"/>
                </a:solidFill>
                <a:latin typeface="BIZ UDPゴシック" panose="020B0400000000000000" pitchFamily="50" charset="-128"/>
                <a:ea typeface="BIZ UDPゴシック" panose="020B0400000000000000" pitchFamily="50" charset="-128"/>
              </a:rPr>
              <a:t>保育園・認定こども園</a:t>
            </a:r>
            <a:endParaRPr kumimoji="1" lang="en-US" altLang="ja-JP" sz="4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000" dirty="0">
                <a:solidFill>
                  <a:schemeClr val="tx1"/>
                </a:solidFill>
                <a:latin typeface="BIZ UDPゴシック" panose="020B0400000000000000" pitchFamily="50" charset="-128"/>
                <a:ea typeface="BIZ UDPゴシック" panose="020B0400000000000000" pitchFamily="50" charset="-128"/>
              </a:rPr>
              <a:t>運営説明会　資料</a:t>
            </a:r>
            <a:endParaRPr kumimoji="1" lang="ja-JP"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B489465-3933-4BE1-AD9F-8253FD792867}"/>
              </a:ext>
            </a:extLst>
          </p:cNvPr>
          <p:cNvSpPr>
            <a:spLocks noGrp="1"/>
          </p:cNvSpPr>
          <p:nvPr>
            <p:ph type="ctrTitle"/>
          </p:nvPr>
        </p:nvSpPr>
        <p:spPr>
          <a:xfrm>
            <a:off x="1488924" y="1438812"/>
            <a:ext cx="9509276" cy="1879136"/>
          </a:xfrm>
        </p:spPr>
        <p:txBody>
          <a:bodyPr>
            <a:normAutofit/>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令和３年度指導監査結果で</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指摘が</a:t>
            </a:r>
            <a:r>
              <a:rPr lang="ja-JP" altLang="en-US" dirty="0">
                <a:solidFill>
                  <a:schemeClr val="tx1"/>
                </a:solidFill>
                <a:latin typeface="BIZ UDPゴシック" panose="020B0400000000000000" pitchFamily="50" charset="-128"/>
                <a:ea typeface="BIZ UDPゴシック" panose="020B0400000000000000" pitchFamily="50" charset="-128"/>
              </a:rPr>
              <a:t>目立った</a:t>
            </a:r>
            <a:r>
              <a:rPr kumimoji="1" lang="ja-JP" altLang="en-US" dirty="0">
                <a:solidFill>
                  <a:schemeClr val="tx1"/>
                </a:solidFill>
                <a:latin typeface="BIZ UDPゴシック" panose="020B0400000000000000" pitchFamily="50" charset="-128"/>
                <a:ea typeface="BIZ UDPゴシック" panose="020B0400000000000000" pitchFamily="50" charset="-128"/>
              </a:rPr>
              <a:t>事項</a:t>
            </a:r>
          </a:p>
        </p:txBody>
      </p:sp>
    </p:spTree>
    <p:extLst>
      <p:ext uri="{BB962C8B-B14F-4D97-AF65-F5344CB8AC3E}">
        <p14:creationId xmlns:p14="http://schemas.microsoft.com/office/powerpoint/2010/main" val="41037038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B9414-48C2-410C-97C6-82F36D42CF9F}"/>
              </a:ext>
            </a:extLst>
          </p:cNvPr>
          <p:cNvSpPr>
            <a:spLocks noGrp="1"/>
          </p:cNvSpPr>
          <p:nvPr>
            <p:ph type="title"/>
          </p:nvPr>
        </p:nvSpPr>
        <p:spPr>
          <a:xfrm>
            <a:off x="520580" y="1186543"/>
            <a:ext cx="10775526" cy="4484914"/>
          </a:xfrm>
        </p:spPr>
        <p:txBody>
          <a:bodyPr>
            <a:normAutofit/>
          </a:bodyPr>
          <a:lstStyle/>
          <a:p>
            <a:r>
              <a:rPr kumimoji="1" lang="ja-JP" altLang="en-US" sz="4000" dirty="0">
                <a:solidFill>
                  <a:schemeClr val="tx1"/>
                </a:solidFill>
                <a:latin typeface="BIZ UDPゴシック" panose="020B0400000000000000" pitchFamily="50" charset="-128"/>
                <a:ea typeface="BIZ UDPゴシック" panose="020B0400000000000000" pitchFamily="50" charset="-128"/>
              </a:rPr>
              <a:t>１　保育施設において実施しなければならない</a:t>
            </a:r>
            <a:br>
              <a:rPr kumimoji="1" lang="en-US" altLang="ja-JP" sz="4000" dirty="0">
                <a:solidFill>
                  <a:schemeClr val="tx1"/>
                </a:solidFill>
                <a:latin typeface="BIZ UDPゴシック" panose="020B0400000000000000" pitchFamily="50" charset="-128"/>
                <a:ea typeface="BIZ UDPゴシック" panose="020B0400000000000000" pitchFamily="50" charset="-128"/>
              </a:rPr>
            </a:br>
            <a:r>
              <a:rPr kumimoji="1" lang="ja-JP" altLang="en-US" sz="4000" dirty="0">
                <a:solidFill>
                  <a:schemeClr val="tx1"/>
                </a:solidFill>
                <a:latin typeface="BIZ UDPゴシック" panose="020B0400000000000000" pitchFamily="50" charset="-128"/>
                <a:ea typeface="BIZ UDPゴシック" panose="020B0400000000000000" pitchFamily="50" charset="-128"/>
              </a:rPr>
              <a:t>　訓練について</a:t>
            </a:r>
            <a:br>
              <a:rPr kumimoji="1" lang="en-US" altLang="ja-JP" sz="4000" dirty="0">
                <a:solidFill>
                  <a:schemeClr val="tx1"/>
                </a:solidFill>
                <a:latin typeface="BIZ UDPゴシック" panose="020B0400000000000000" pitchFamily="50" charset="-128"/>
                <a:ea typeface="BIZ UDPゴシック" panose="020B0400000000000000" pitchFamily="50" charset="-128"/>
              </a:rPr>
            </a:br>
            <a:br>
              <a:rPr kumimoji="1" lang="en-US" altLang="ja-JP" sz="4000" dirty="0">
                <a:solidFill>
                  <a:schemeClr val="tx1"/>
                </a:solidFill>
                <a:latin typeface="BIZ UDPゴシック" panose="020B0400000000000000" pitchFamily="50" charset="-128"/>
                <a:ea typeface="BIZ UDPゴシック" panose="020B0400000000000000" pitchFamily="50" charset="-128"/>
              </a:rPr>
            </a:br>
            <a:r>
              <a:rPr kumimoji="1" lang="ja-JP" altLang="en-US" sz="4000" dirty="0">
                <a:solidFill>
                  <a:schemeClr val="tx1"/>
                </a:solidFill>
                <a:latin typeface="BIZ UDPゴシック" panose="020B0400000000000000" pitchFamily="50" charset="-128"/>
                <a:ea typeface="BIZ UDPゴシック" panose="020B0400000000000000" pitchFamily="50" charset="-128"/>
              </a:rPr>
              <a:t>２　栄養管理加算の算定ルールについて</a:t>
            </a:r>
            <a:br>
              <a:rPr kumimoji="1" lang="en-US" altLang="ja-JP" sz="4000" dirty="0">
                <a:solidFill>
                  <a:schemeClr val="tx1"/>
                </a:solidFill>
                <a:latin typeface="BIZ UDPゴシック" panose="020B0400000000000000" pitchFamily="50" charset="-128"/>
                <a:ea typeface="BIZ UDPゴシック" panose="020B0400000000000000" pitchFamily="50" charset="-128"/>
              </a:rPr>
            </a:br>
            <a:br>
              <a:rPr kumimoji="1" lang="en-US" altLang="ja-JP" sz="4000" dirty="0">
                <a:solidFill>
                  <a:schemeClr val="tx1"/>
                </a:solidFill>
                <a:latin typeface="BIZ UDPゴシック" panose="020B0400000000000000" pitchFamily="50" charset="-128"/>
                <a:ea typeface="BIZ UDPゴシック" panose="020B0400000000000000" pitchFamily="50" charset="-128"/>
              </a:rPr>
            </a:br>
            <a:r>
              <a:rPr kumimoji="1" lang="ja-JP" altLang="en-US" sz="4000" dirty="0">
                <a:solidFill>
                  <a:schemeClr val="tx1"/>
                </a:solidFill>
                <a:latin typeface="BIZ UDPゴシック" panose="020B0400000000000000" pitchFamily="50" charset="-128"/>
                <a:ea typeface="BIZ UDPゴシック" panose="020B0400000000000000" pitchFamily="50" charset="-128"/>
              </a:rPr>
              <a:t>３　開園時間帯における保育士（保育教諭）</a:t>
            </a:r>
            <a:br>
              <a:rPr kumimoji="1" lang="en-US" altLang="ja-JP" sz="4000" dirty="0">
                <a:solidFill>
                  <a:schemeClr val="tx1"/>
                </a:solidFill>
                <a:latin typeface="BIZ UDPゴシック" panose="020B0400000000000000" pitchFamily="50" charset="-128"/>
                <a:ea typeface="BIZ UDPゴシック" panose="020B0400000000000000" pitchFamily="50" charset="-128"/>
              </a:rPr>
            </a:br>
            <a:r>
              <a:rPr kumimoji="1" lang="ja-JP" altLang="en-US" sz="4000" dirty="0">
                <a:solidFill>
                  <a:schemeClr val="tx1"/>
                </a:solidFill>
                <a:latin typeface="BIZ UDPゴシック" panose="020B0400000000000000" pitchFamily="50" charset="-128"/>
                <a:ea typeface="BIZ UDPゴシック" panose="020B0400000000000000" pitchFamily="50" charset="-128"/>
              </a:rPr>
              <a:t>　の複数配置及び特例措置について</a:t>
            </a:r>
          </a:p>
        </p:txBody>
      </p:sp>
      <p:pic>
        <p:nvPicPr>
          <p:cNvPr id="3" name="録音したサウンド">
            <a:hlinkClick r:id="" action="ppaction://media"/>
            <a:extLst>
              <a:ext uri="{FF2B5EF4-FFF2-40B4-BE49-F238E27FC236}">
                <a16:creationId xmlns:a16="http://schemas.microsoft.com/office/drawing/2014/main" id="{F791CBA8-A12F-4C53-BBD4-6629C2F39CC0}"/>
              </a:ext>
            </a:extLst>
          </p:cNvPr>
          <p:cNvPicPr>
            <a:picLocks noChangeAspect="1"/>
          </p:cNvPicPr>
          <p:nvPr>
            <a:audioFile r:link="rId1"/>
            <p:extLst>
              <p:ext uri="{DAA4B4D4-6D71-4841-9C94-3DE7FCFB9230}">
                <p14:media xmlns:p14="http://schemas.microsoft.com/office/powerpoint/2010/main" r:embed="rId2">
                  <p14:trim st="1676" end="1801.0204"/>
                </p14:media>
              </p:ext>
            </p:extLst>
          </p:nvPr>
        </p:nvPicPr>
        <p:blipFill>
          <a:blip r:embed="rId4"/>
          <a:stretch>
            <a:fillRect/>
          </a:stretch>
        </p:blipFill>
        <p:spPr>
          <a:xfrm>
            <a:off x="12493535" y="5366657"/>
            <a:ext cx="609600" cy="609600"/>
          </a:xfrm>
          <a:prstGeom prst="rect">
            <a:avLst/>
          </a:prstGeom>
        </p:spPr>
      </p:pic>
    </p:spTree>
    <p:extLst>
      <p:ext uri="{BB962C8B-B14F-4D97-AF65-F5344CB8AC3E}">
        <p14:creationId xmlns:p14="http://schemas.microsoft.com/office/powerpoint/2010/main" val="3629407129"/>
      </p:ext>
    </p:extLst>
  </p:cSld>
  <p:clrMapOvr>
    <a:masterClrMapping/>
  </p:clrMapOvr>
  <p:transition spd="slow" advClick="0" advTm="2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9B1B7D-EB59-4B0F-BD0A-91214D39D3C9}"/>
              </a:ext>
            </a:extLst>
          </p:cNvPr>
          <p:cNvSpPr>
            <a:spLocks noGrp="1"/>
          </p:cNvSpPr>
          <p:nvPr>
            <p:ph idx="1"/>
          </p:nvPr>
        </p:nvSpPr>
        <p:spPr>
          <a:xfrm>
            <a:off x="848433" y="2121693"/>
            <a:ext cx="8596668" cy="4348775"/>
          </a:xfrm>
        </p:spPr>
        <p:txBody>
          <a:bodyPr>
            <a:normAutofit lnSpcReduction="10000"/>
          </a:bodyPr>
          <a:lstStyle/>
          <a:p>
            <a:r>
              <a:rPr kumimoji="1" lang="ja-JP" altLang="en-US" sz="2400" dirty="0"/>
              <a:t>　</a:t>
            </a:r>
            <a:r>
              <a:rPr kumimoji="1"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保育所保育指針，教育・保育要領の改訂や激甚災害の多発を受け，通知等により保育施設において実施が求められる訓練が拡大している。</a:t>
            </a:r>
            <a:endParaRPr kumimoji="1"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　令和３年度指導監査では，保育施設において実施が求められる訓練が必要な内容及び頻度で行われていない事例が多くみられた。</a:t>
            </a:r>
            <a:endPar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400" dirty="0">
                <a:solidFill>
                  <a:schemeClr val="tx1">
                    <a:lumMod val="95000"/>
                    <a:lumOff val="5000"/>
                  </a:schemeClr>
                </a:solidFill>
                <a:latin typeface="BIZ UDPゴシック" panose="020B0400000000000000" pitchFamily="50" charset="-128"/>
                <a:ea typeface="BIZ UDPゴシック" panose="020B0400000000000000" pitchFamily="50" charset="-128"/>
              </a:rPr>
              <a:t>　実施しなければならない訓練を一覧表（後頁資料参照）にまとめたため，非常災害時又は保育施設における事故に備え，年間計画等に盛り込み，計画的に実施していただきたい。</a:t>
            </a:r>
            <a:endParaRPr lang="en-US" altLang="ja-JP" sz="24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kumimoji="1" lang="en-US" altLang="ja-JP" sz="2400" dirty="0"/>
          </a:p>
        </p:txBody>
      </p:sp>
      <p:sp>
        <p:nvSpPr>
          <p:cNvPr id="4" name="タイトル 1">
            <a:extLst>
              <a:ext uri="{FF2B5EF4-FFF2-40B4-BE49-F238E27FC236}">
                <a16:creationId xmlns:a16="http://schemas.microsoft.com/office/drawing/2014/main" id="{826CD748-B9E9-45CD-8390-070A78FB9BA8}"/>
              </a:ext>
            </a:extLst>
          </p:cNvPr>
          <p:cNvSpPr>
            <a:spLocks noGrp="1"/>
          </p:cNvSpPr>
          <p:nvPr>
            <p:ph type="title"/>
          </p:nvPr>
        </p:nvSpPr>
        <p:spPr>
          <a:xfrm>
            <a:off x="677863" y="609600"/>
            <a:ext cx="8596312" cy="1320800"/>
          </a:xfrm>
        </p:spPr>
        <p:txBody>
          <a:bodyPr>
            <a:normAutofit/>
          </a:bodyPr>
          <a:lstStyle/>
          <a:p>
            <a:r>
              <a:rPr kumimoji="1" lang="ja-JP" altLang="en-US" sz="3600" dirty="0">
                <a:solidFill>
                  <a:schemeClr val="tx1"/>
                </a:solidFill>
                <a:latin typeface="BIZ UDPゴシック" panose="020B0400000000000000" pitchFamily="50" charset="-128"/>
                <a:ea typeface="BIZ UDPゴシック" panose="020B0400000000000000" pitchFamily="50" charset="-128"/>
              </a:rPr>
              <a:t>１　保育施設において実施しなければ</a:t>
            </a:r>
            <a:br>
              <a:rPr kumimoji="1" lang="en-US" altLang="ja-JP" sz="3600" dirty="0">
                <a:solidFill>
                  <a:schemeClr val="tx1"/>
                </a:solidFill>
                <a:latin typeface="BIZ UDPゴシック" panose="020B0400000000000000" pitchFamily="50" charset="-128"/>
                <a:ea typeface="BIZ UDPゴシック" panose="020B0400000000000000" pitchFamily="50" charset="-128"/>
              </a:rPr>
            </a:br>
            <a:r>
              <a:rPr kumimoji="1" lang="ja-JP" altLang="en-US" sz="3600" dirty="0">
                <a:solidFill>
                  <a:schemeClr val="tx1"/>
                </a:solidFill>
                <a:latin typeface="BIZ UDPゴシック" panose="020B0400000000000000" pitchFamily="50" charset="-128"/>
                <a:ea typeface="BIZ UDPゴシック" panose="020B0400000000000000" pitchFamily="50" charset="-128"/>
              </a:rPr>
              <a:t>　ならない訓練について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64047750-1F07-4E52-9066-A8F561D7DAEB}"/>
              </a:ext>
            </a:extLst>
          </p:cNvPr>
          <p:cNvSpPr txBox="1">
            <a:spLocks/>
          </p:cNvSpPr>
          <p:nvPr/>
        </p:nvSpPr>
        <p:spPr>
          <a:xfrm>
            <a:off x="796836" y="3631476"/>
            <a:ext cx="8699862" cy="23774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en-US" altLang="ja-JP" sz="2000" dirty="0"/>
          </a:p>
        </p:txBody>
      </p:sp>
      <p:pic>
        <p:nvPicPr>
          <p:cNvPr id="2" name="録音したサウンド">
            <a:hlinkClick r:id="" action="ppaction://media"/>
            <a:extLst>
              <a:ext uri="{FF2B5EF4-FFF2-40B4-BE49-F238E27FC236}">
                <a16:creationId xmlns:a16="http://schemas.microsoft.com/office/drawing/2014/main" id="{5B770799-69C9-4552-88C9-CC22DD8C5D3E}"/>
              </a:ext>
            </a:extLst>
          </p:cNvPr>
          <p:cNvPicPr>
            <a:picLocks noChangeAspect="1"/>
          </p:cNvPicPr>
          <p:nvPr>
            <a:audioFile r:link="rId1"/>
            <p:extLst>
              <p:ext uri="{DAA4B4D4-6D71-4841-9C94-3DE7FCFB9230}">
                <p14:media xmlns:p14="http://schemas.microsoft.com/office/powerpoint/2010/main" r:embed="rId2">
                  <p14:trim st="725"/>
                </p14:media>
              </p:ext>
            </p:extLst>
          </p:nvPr>
        </p:nvPicPr>
        <p:blipFill>
          <a:blip r:embed="rId4"/>
          <a:stretch>
            <a:fillRect/>
          </a:stretch>
        </p:blipFill>
        <p:spPr>
          <a:xfrm>
            <a:off x="11038767" y="5704115"/>
            <a:ext cx="609600" cy="609600"/>
          </a:xfrm>
          <a:prstGeom prst="rect">
            <a:avLst/>
          </a:prstGeom>
        </p:spPr>
      </p:pic>
    </p:spTree>
    <p:extLst>
      <p:ext uri="{BB962C8B-B14F-4D97-AF65-F5344CB8AC3E}">
        <p14:creationId xmlns:p14="http://schemas.microsoft.com/office/powerpoint/2010/main" val="1359829296"/>
      </p:ext>
    </p:extLst>
  </p:cSld>
  <p:clrMapOvr>
    <a:masterClrMapping/>
  </p:clrMapOvr>
  <p:transition spd="slow" advClick="0" advTm="6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72E62-E2D4-42E5-95F1-0320DE025F2C}"/>
              </a:ext>
            </a:extLst>
          </p:cNvPr>
          <p:cNvSpPr>
            <a:spLocks noGrp="1"/>
          </p:cNvSpPr>
          <p:nvPr>
            <p:ph type="title"/>
          </p:nvPr>
        </p:nvSpPr>
        <p:spPr>
          <a:xfrm>
            <a:off x="424115" y="159434"/>
            <a:ext cx="1967392" cy="628357"/>
          </a:xfrm>
        </p:spPr>
        <p:txBody>
          <a:bodyPr>
            <a:normAutofit fontScale="90000"/>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資料</a:t>
            </a:r>
          </a:p>
        </p:txBody>
      </p:sp>
      <p:graphicFrame>
        <p:nvGraphicFramePr>
          <p:cNvPr id="4" name="表 3">
            <a:extLst>
              <a:ext uri="{FF2B5EF4-FFF2-40B4-BE49-F238E27FC236}">
                <a16:creationId xmlns:a16="http://schemas.microsoft.com/office/drawing/2014/main" id="{9F4F8EBF-3651-4790-BF1D-639B9E864E7D}"/>
              </a:ext>
            </a:extLst>
          </p:cNvPr>
          <p:cNvGraphicFramePr>
            <a:graphicFrameLocks noGrp="1"/>
          </p:cNvGraphicFramePr>
          <p:nvPr>
            <p:extLst>
              <p:ext uri="{D42A27DB-BD31-4B8C-83A1-F6EECF244321}">
                <p14:modId xmlns:p14="http://schemas.microsoft.com/office/powerpoint/2010/main" val="2702378342"/>
              </p:ext>
            </p:extLst>
          </p:nvPr>
        </p:nvGraphicFramePr>
        <p:xfrm>
          <a:off x="550723" y="646612"/>
          <a:ext cx="9563947" cy="4774475"/>
        </p:xfrm>
        <a:graphic>
          <a:graphicData uri="http://schemas.openxmlformats.org/drawingml/2006/table">
            <a:tbl>
              <a:tblPr/>
              <a:tblGrid>
                <a:gridCol w="7436416">
                  <a:extLst>
                    <a:ext uri="{9D8B030D-6E8A-4147-A177-3AD203B41FA5}">
                      <a16:colId xmlns:a16="http://schemas.microsoft.com/office/drawing/2014/main" val="3190379620"/>
                    </a:ext>
                  </a:extLst>
                </a:gridCol>
                <a:gridCol w="2127531">
                  <a:extLst>
                    <a:ext uri="{9D8B030D-6E8A-4147-A177-3AD203B41FA5}">
                      <a16:colId xmlns:a16="http://schemas.microsoft.com/office/drawing/2014/main" val="307520758"/>
                    </a:ext>
                  </a:extLst>
                </a:gridCol>
              </a:tblGrid>
              <a:tr h="530497">
                <a:tc>
                  <a:txBody>
                    <a:bodyPr/>
                    <a:lstStyle/>
                    <a:p>
                      <a:pPr algn="ctr" fontAlgn="ctr"/>
                      <a:r>
                        <a:rPr lang="ja-JP" altLang="en-US" sz="2400" b="0" i="0" u="none" strike="noStrike" dirty="0">
                          <a:solidFill>
                            <a:srgbClr val="FFFFFF"/>
                          </a:solidFill>
                          <a:effectLst/>
                          <a:latin typeface="ＭＳ Ｐゴシック" panose="020B0600070205080204" pitchFamily="50" charset="-128"/>
                          <a:ea typeface="ＭＳ Ｐゴシック" panose="020B0600070205080204" pitchFamily="50" charset="-128"/>
                        </a:rPr>
                        <a:t>訓練項目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2400" b="0" i="0" u="none" strike="noStrike" dirty="0">
                          <a:solidFill>
                            <a:srgbClr val="FFFFFF"/>
                          </a:solidFill>
                          <a:effectLst/>
                          <a:latin typeface="ＭＳ Ｐゴシック" panose="020B0600070205080204" pitchFamily="50" charset="-128"/>
                          <a:ea typeface="ＭＳ Ｐゴシック" panose="020B0600070205080204" pitchFamily="50" charset="-128"/>
                        </a:rPr>
                        <a:t>実施頻度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624601290"/>
                  </a:ext>
                </a:extLst>
              </a:tr>
              <a:tr h="1060995">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避難訓練</a:t>
                      </a:r>
                      <a:b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（火災，地震等，様々な状況を想定し，訓練を実施）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656401"/>
                  </a:ext>
                </a:extLst>
              </a:tr>
              <a:tr h="530497">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消火訓練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241823"/>
                  </a:ext>
                </a:extLst>
              </a:tr>
              <a:tr h="1060995">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通報訓練（</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１）</a:t>
                      </a:r>
                      <a:b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（消防計画の作成が義務付けられている保育施設のみ）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199005"/>
                  </a:ext>
                </a:extLst>
              </a:tr>
              <a:tr h="530497">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避難確保計画に基づく水害対応訓練（</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372226"/>
                  </a:ext>
                </a:extLst>
              </a:tr>
              <a:tr h="530497">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避難確保計画に基づく土砂災害対応訓練（</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613976"/>
                  </a:ext>
                </a:extLst>
              </a:tr>
              <a:tr h="530497">
                <a:tc>
                  <a:txBody>
                    <a:bodyPr/>
                    <a:lstStyle/>
                    <a:p>
                      <a:pPr algn="ctr" fontAlgn="ct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不審者対応訓練（</a:t>
                      </a:r>
                      <a:r>
                        <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176448"/>
                  </a:ext>
                </a:extLst>
              </a:tr>
            </a:tbl>
          </a:graphicData>
        </a:graphic>
      </p:graphicFrame>
      <p:sp>
        <p:nvSpPr>
          <p:cNvPr id="6" name="字幕 2">
            <a:extLst>
              <a:ext uri="{FF2B5EF4-FFF2-40B4-BE49-F238E27FC236}">
                <a16:creationId xmlns:a16="http://schemas.microsoft.com/office/drawing/2014/main" id="{FF4882E4-B6B5-4908-859F-21B710DAF809}"/>
              </a:ext>
            </a:extLst>
          </p:cNvPr>
          <p:cNvSpPr txBox="1">
            <a:spLocks/>
          </p:cNvSpPr>
          <p:nvPr/>
        </p:nvSpPr>
        <p:spPr>
          <a:xfrm>
            <a:off x="550723" y="5559310"/>
            <a:ext cx="9563947" cy="6979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dirty="0">
                <a:solidFill>
                  <a:schemeClr val="tx1"/>
                </a:solidFill>
              </a:rPr>
              <a:t>　</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１　毎月１回以上実施する避難訓練として取り扱っても差し支えない。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２　浸水想定区域内，土砂災害想定区域内に設置されている園のみ。毎月１回以上実施</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する避難訓練として取り扱っても差し支えない。</a:t>
            </a:r>
          </a:p>
        </p:txBody>
      </p:sp>
      <p:pic>
        <p:nvPicPr>
          <p:cNvPr id="3" name="録音したサウンド">
            <a:hlinkClick r:id="" action="ppaction://media"/>
            <a:extLst>
              <a:ext uri="{FF2B5EF4-FFF2-40B4-BE49-F238E27FC236}">
                <a16:creationId xmlns:a16="http://schemas.microsoft.com/office/drawing/2014/main" id="{73124BDA-07FC-4876-9ABD-1A7A35A12CFD}"/>
              </a:ext>
            </a:extLst>
          </p:cNvPr>
          <p:cNvPicPr>
            <a:picLocks noChangeAspect="1"/>
          </p:cNvPicPr>
          <p:nvPr>
            <a:audioFile r:link="rId1"/>
            <p:extLst>
              <p:ext uri="{DAA4B4D4-6D71-4841-9C94-3DE7FCFB9230}">
                <p14:media xmlns:p14="http://schemas.microsoft.com/office/powerpoint/2010/main" r:embed="rId2">
                  <p14:trim st="1854" end="2345.5941"/>
                </p14:media>
              </p:ext>
            </p:extLst>
          </p:nvPr>
        </p:nvPicPr>
        <p:blipFill>
          <a:blip r:embed="rId4"/>
          <a:stretch>
            <a:fillRect/>
          </a:stretch>
        </p:blipFill>
        <p:spPr>
          <a:xfrm>
            <a:off x="11160035" y="5952420"/>
            <a:ext cx="609600" cy="609600"/>
          </a:xfrm>
          <a:prstGeom prst="rect">
            <a:avLst/>
          </a:prstGeom>
        </p:spPr>
      </p:pic>
    </p:spTree>
    <p:extLst>
      <p:ext uri="{BB962C8B-B14F-4D97-AF65-F5344CB8AC3E}">
        <p14:creationId xmlns:p14="http://schemas.microsoft.com/office/powerpoint/2010/main" val="77059540"/>
      </p:ext>
    </p:extLst>
  </p:cSld>
  <p:clrMapOvr>
    <a:masterClrMapping/>
  </p:clrMapOvr>
  <p:transition spd="slow" advClick="0" advTm="1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E39C755-901D-451C-AA65-2899FFA15D14}"/>
              </a:ext>
            </a:extLst>
          </p:cNvPr>
          <p:cNvSpPr>
            <a:spLocks noGrp="1"/>
          </p:cNvSpPr>
          <p:nvPr>
            <p:ph type="title"/>
          </p:nvPr>
        </p:nvSpPr>
        <p:spPr>
          <a:xfrm>
            <a:off x="424115" y="159434"/>
            <a:ext cx="1967392" cy="628357"/>
          </a:xfrm>
        </p:spPr>
        <p:txBody>
          <a:bodyPr>
            <a:normAutofit fontScale="90000"/>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資料</a:t>
            </a:r>
          </a:p>
        </p:txBody>
      </p:sp>
      <p:graphicFrame>
        <p:nvGraphicFramePr>
          <p:cNvPr id="8" name="表 7">
            <a:extLst>
              <a:ext uri="{FF2B5EF4-FFF2-40B4-BE49-F238E27FC236}">
                <a16:creationId xmlns:a16="http://schemas.microsoft.com/office/drawing/2014/main" id="{2FFBDB2F-B63B-48C4-9C35-D4E0DA9AFE80}"/>
              </a:ext>
            </a:extLst>
          </p:cNvPr>
          <p:cNvGraphicFramePr>
            <a:graphicFrameLocks noGrp="1"/>
          </p:cNvGraphicFramePr>
          <p:nvPr>
            <p:extLst>
              <p:ext uri="{D42A27DB-BD31-4B8C-83A1-F6EECF244321}">
                <p14:modId xmlns:p14="http://schemas.microsoft.com/office/powerpoint/2010/main" val="428010927"/>
              </p:ext>
            </p:extLst>
          </p:nvPr>
        </p:nvGraphicFramePr>
        <p:xfrm>
          <a:off x="544094" y="666778"/>
          <a:ext cx="9622827" cy="5338117"/>
        </p:xfrm>
        <a:graphic>
          <a:graphicData uri="http://schemas.openxmlformats.org/drawingml/2006/table">
            <a:tbl>
              <a:tblPr/>
              <a:tblGrid>
                <a:gridCol w="1080318">
                  <a:extLst>
                    <a:ext uri="{9D8B030D-6E8A-4147-A177-3AD203B41FA5}">
                      <a16:colId xmlns:a16="http://schemas.microsoft.com/office/drawing/2014/main" val="920129567"/>
                    </a:ext>
                  </a:extLst>
                </a:gridCol>
                <a:gridCol w="720212">
                  <a:extLst>
                    <a:ext uri="{9D8B030D-6E8A-4147-A177-3AD203B41FA5}">
                      <a16:colId xmlns:a16="http://schemas.microsoft.com/office/drawing/2014/main" val="1599856601"/>
                    </a:ext>
                  </a:extLst>
                </a:gridCol>
                <a:gridCol w="5681668">
                  <a:extLst>
                    <a:ext uri="{9D8B030D-6E8A-4147-A177-3AD203B41FA5}">
                      <a16:colId xmlns:a16="http://schemas.microsoft.com/office/drawing/2014/main" val="3595459600"/>
                    </a:ext>
                  </a:extLst>
                </a:gridCol>
                <a:gridCol w="2140629">
                  <a:extLst>
                    <a:ext uri="{9D8B030D-6E8A-4147-A177-3AD203B41FA5}">
                      <a16:colId xmlns:a16="http://schemas.microsoft.com/office/drawing/2014/main" val="1447096175"/>
                    </a:ext>
                  </a:extLst>
                </a:gridCol>
              </a:tblGrid>
              <a:tr h="611659">
                <a:tc gridSpan="3">
                  <a:txBody>
                    <a:bodyPr/>
                    <a:lstStyle/>
                    <a:p>
                      <a:pPr algn="ctr" fontAlgn="ctr"/>
                      <a:r>
                        <a:rPr lang="ja-JP" altLang="en-US" sz="2400" b="0" i="0" u="none" strike="noStrike">
                          <a:solidFill>
                            <a:srgbClr val="FFFFFF"/>
                          </a:solidFill>
                          <a:effectLst/>
                          <a:latin typeface="ＭＳ Ｐゴシック" panose="020B0600070205080204" pitchFamily="50" charset="-128"/>
                          <a:ea typeface="ＭＳ Ｐゴシック" panose="020B0600070205080204" pitchFamily="50" charset="-128"/>
                        </a:rPr>
                        <a:t>訓練項目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2400" b="0" i="0" u="none" strike="noStrike" dirty="0">
                          <a:solidFill>
                            <a:srgbClr val="FFFFFF"/>
                          </a:solidFill>
                          <a:effectLst/>
                          <a:latin typeface="ＭＳ Ｐゴシック" panose="020B0600070205080204" pitchFamily="50" charset="-128"/>
                          <a:ea typeface="ＭＳ Ｐゴシック" panose="020B0600070205080204" pitchFamily="50" charset="-128"/>
                        </a:rPr>
                        <a:t>実施頻度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09291952"/>
                  </a:ext>
                </a:extLst>
              </a:tr>
              <a:tr h="611659">
                <a:tc gridSpan="3">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心肺蘇生等に係る救命講習の受講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458910"/>
                  </a:ext>
                </a:extLst>
              </a:tr>
              <a:tr h="2446637">
                <a:tc rowSpan="2">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救命実地訓練（実践的な訓練）</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想定内容</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プール活動・水遊び</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プール活動・水遊びを行う場合は開始前に実施</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（年に１回以上）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64670"/>
                  </a:ext>
                </a:extLst>
              </a:tr>
              <a:tr h="166816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プール活動・水遊び以外の</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園内外で起こりうる緊急事態</a:t>
                      </a:r>
                      <a:b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（睡眠中，誤嚥，アレルギー反応等）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在籍している児童の実情に合わせて年１回程度実施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85773"/>
                  </a:ext>
                </a:extLst>
              </a:tr>
            </a:tbl>
          </a:graphicData>
        </a:graphic>
      </p:graphicFrame>
      <p:sp>
        <p:nvSpPr>
          <p:cNvPr id="10" name="テキスト ボックス 9">
            <a:extLst>
              <a:ext uri="{FF2B5EF4-FFF2-40B4-BE49-F238E27FC236}">
                <a16:creationId xmlns:a16="http://schemas.microsoft.com/office/drawing/2014/main" id="{29CB1351-2EA8-40C4-972E-7382D0C3E7E6}"/>
              </a:ext>
            </a:extLst>
          </p:cNvPr>
          <p:cNvSpPr txBox="1"/>
          <p:nvPr/>
        </p:nvSpPr>
        <p:spPr>
          <a:xfrm>
            <a:off x="544094" y="6191222"/>
            <a:ext cx="9753455" cy="369332"/>
          </a:xfrm>
          <a:prstGeom prst="rect">
            <a:avLst/>
          </a:prstGeom>
          <a:noFill/>
        </p:spPr>
        <p:txBody>
          <a:bodyPr wrap="square">
            <a:spAutoFit/>
          </a:bodyPr>
          <a:lstStyle/>
          <a:p>
            <a:r>
              <a:rPr lang="ja-JP" altLang="en-US" dirty="0"/>
              <a:t>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　溺水の可能性のある活動。</a:t>
            </a:r>
          </a:p>
        </p:txBody>
      </p:sp>
    </p:spTree>
    <p:extLst>
      <p:ext uri="{BB962C8B-B14F-4D97-AF65-F5344CB8AC3E}">
        <p14:creationId xmlns:p14="http://schemas.microsoft.com/office/powerpoint/2010/main" val="3271480376"/>
      </p:ext>
    </p:extLst>
  </p:cSld>
  <p:clrMapOvr>
    <a:masterClrMapping/>
  </p:clrMapOvr>
  <p:transition spd="slow" advClick="0" advTm="4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C8E19-A9AF-409F-B175-11E5477E1A99}"/>
              </a:ext>
            </a:extLst>
          </p:cNvPr>
          <p:cNvSpPr>
            <a:spLocks noGrp="1"/>
          </p:cNvSpPr>
          <p:nvPr>
            <p:ph type="title"/>
          </p:nvPr>
        </p:nvSpPr>
        <p:spPr>
          <a:xfrm>
            <a:off x="677334" y="609600"/>
            <a:ext cx="8596668" cy="683623"/>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２　栄養管理加算の算定ルールについて</a:t>
            </a:r>
          </a:p>
        </p:txBody>
      </p:sp>
      <p:sp>
        <p:nvSpPr>
          <p:cNvPr id="3" name="コンテンツ プレースホルダー 2">
            <a:extLst>
              <a:ext uri="{FF2B5EF4-FFF2-40B4-BE49-F238E27FC236}">
                <a16:creationId xmlns:a16="http://schemas.microsoft.com/office/drawing/2014/main" id="{388EA6CF-8FB9-4D64-8FFC-804D9BE0E7F8}"/>
              </a:ext>
            </a:extLst>
          </p:cNvPr>
          <p:cNvSpPr>
            <a:spLocks noGrp="1"/>
          </p:cNvSpPr>
          <p:nvPr>
            <p:ph idx="1"/>
          </p:nvPr>
        </p:nvSpPr>
        <p:spPr>
          <a:xfrm>
            <a:off x="951653" y="1685109"/>
            <a:ext cx="8989181" cy="4955177"/>
          </a:xfrm>
        </p:spPr>
        <p:txBody>
          <a:bodyPr>
            <a:normAutofit/>
          </a:bodyPr>
          <a:lstStyle/>
          <a:p>
            <a:r>
              <a:rPr kumimoji="1" lang="ja-JP" altLang="en-US" sz="2800" dirty="0"/>
              <a:t>　</a:t>
            </a:r>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栄養管理加算は食事の提供にあたり，栄養士を活用して，栄養士から献立やアレルギー等への助言，食育等に関する継続的な指導を受ける施設に算定することができる。</a:t>
            </a:r>
            <a:endParaRPr kumimoji="1" lang="en-US" altLang="ja-JP" sz="28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28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栄養管理加算については，「配置」「兼務」「嘱託」の</a:t>
            </a:r>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３つの</a:t>
            </a:r>
            <a:r>
              <a:rPr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算定</a:t>
            </a:r>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区分があり，いずれの区分になるかの判定は各月月初における調理員及び栄養士の配置状況等による。</a:t>
            </a:r>
          </a:p>
        </p:txBody>
      </p:sp>
      <p:pic>
        <p:nvPicPr>
          <p:cNvPr id="4" name="録音したサウンド">
            <a:hlinkClick r:id="" action="ppaction://media"/>
            <a:extLst>
              <a:ext uri="{FF2B5EF4-FFF2-40B4-BE49-F238E27FC236}">
                <a16:creationId xmlns:a16="http://schemas.microsoft.com/office/drawing/2014/main" id="{0D2FFDAD-AD9C-4A01-B590-F98DDA59195D}"/>
              </a:ext>
            </a:extLst>
          </p:cNvPr>
          <p:cNvPicPr>
            <a:picLocks noChangeAspect="1"/>
          </p:cNvPicPr>
          <p:nvPr>
            <a:audioFile r:link="rId1"/>
            <p:extLst>
              <p:ext uri="{DAA4B4D4-6D71-4841-9C94-3DE7FCFB9230}">
                <p14:media xmlns:p14="http://schemas.microsoft.com/office/powerpoint/2010/main" r:embed="rId2">
                  <p14:trim st="1651"/>
                </p14:media>
              </p:ext>
            </p:extLst>
          </p:nvPr>
        </p:nvPicPr>
        <p:blipFill>
          <a:blip r:embed="rId4"/>
          <a:stretch>
            <a:fillRect/>
          </a:stretch>
        </p:blipFill>
        <p:spPr>
          <a:xfrm>
            <a:off x="11240347" y="6030686"/>
            <a:ext cx="609600" cy="609600"/>
          </a:xfrm>
          <a:prstGeom prst="rect">
            <a:avLst/>
          </a:prstGeom>
        </p:spPr>
      </p:pic>
    </p:spTree>
    <p:extLst>
      <p:ext uri="{BB962C8B-B14F-4D97-AF65-F5344CB8AC3E}">
        <p14:creationId xmlns:p14="http://schemas.microsoft.com/office/powerpoint/2010/main" val="3384180171"/>
      </p:ext>
    </p:extLst>
  </p:cSld>
  <p:clrMapOvr>
    <a:masterClrMapping/>
  </p:clrMapOvr>
  <p:transition spd="slow" advClick="0" advTm="5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D72C8DB-0788-4625-A2C7-F1E458DAB056}"/>
              </a:ext>
            </a:extLst>
          </p:cNvPr>
          <p:cNvSpPr>
            <a:spLocks noGrp="1"/>
          </p:cNvSpPr>
          <p:nvPr>
            <p:ph idx="1"/>
          </p:nvPr>
        </p:nvSpPr>
        <p:spPr>
          <a:xfrm>
            <a:off x="990841" y="1567545"/>
            <a:ext cx="8596668" cy="4454434"/>
          </a:xfrm>
        </p:spPr>
        <p:txBody>
          <a:bodyPr>
            <a:normAutofit/>
          </a:bodyPr>
          <a:lstStyle/>
          <a:p>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　令和３年度指導監査では，申請された算定区分の要件を満たさなくなったにもかかわらず，加算が適用されているケースが散見された。</a:t>
            </a:r>
            <a:endParaRPr kumimoji="1" lang="en-US" altLang="ja-JP" sz="28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kumimoji="1" lang="en-US" altLang="ja-JP" sz="28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　年度途中で調理員又は栄養士の退職又は休職により</a:t>
            </a:r>
            <a:r>
              <a:rPr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算定</a:t>
            </a:r>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区分が変更となる場合は加算変更届を遅滞なく幼保総合支援室に提出しなければならないことに留意。</a:t>
            </a:r>
            <a:endParaRPr kumimoji="1" lang="en-US" altLang="ja-JP" sz="28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pic>
        <p:nvPicPr>
          <p:cNvPr id="2" name="録音したサウンド">
            <a:hlinkClick r:id="" action="ppaction://media"/>
            <a:extLst>
              <a:ext uri="{FF2B5EF4-FFF2-40B4-BE49-F238E27FC236}">
                <a16:creationId xmlns:a16="http://schemas.microsoft.com/office/drawing/2014/main" id="{66584A32-26DA-4ABA-9139-36424C60DC83}"/>
              </a:ext>
            </a:extLst>
          </p:cNvPr>
          <p:cNvPicPr>
            <a:picLocks noChangeAspect="1"/>
          </p:cNvPicPr>
          <p:nvPr>
            <a:audioFile r:link="rId1"/>
            <p:extLst>
              <p:ext uri="{DAA4B4D4-6D71-4841-9C94-3DE7FCFB9230}">
                <p14:media xmlns:p14="http://schemas.microsoft.com/office/powerpoint/2010/main" r:embed="rId2">
                  <p14:trim st="952" end="145263.3401"/>
                </p14:media>
              </p:ext>
            </p:extLst>
          </p:nvPr>
        </p:nvPicPr>
        <p:blipFill>
          <a:blip r:embed="rId4"/>
          <a:stretch>
            <a:fillRect/>
          </a:stretch>
        </p:blipFill>
        <p:spPr>
          <a:xfrm>
            <a:off x="11201159" y="5880463"/>
            <a:ext cx="609600" cy="609600"/>
          </a:xfrm>
          <a:prstGeom prst="rect">
            <a:avLst/>
          </a:prstGeom>
        </p:spPr>
      </p:pic>
    </p:spTree>
    <p:extLst>
      <p:ext uri="{BB962C8B-B14F-4D97-AF65-F5344CB8AC3E}">
        <p14:creationId xmlns:p14="http://schemas.microsoft.com/office/powerpoint/2010/main" val="4032076688"/>
      </p:ext>
    </p:extLst>
  </p:cSld>
  <p:clrMapOvr>
    <a:masterClrMapping/>
  </p:clrMapOvr>
  <p:transition spd="slow" advClick="0" advTm="5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BB7B8-46D0-4665-923C-D1B6FC22085C}"/>
              </a:ext>
            </a:extLst>
          </p:cNvPr>
          <p:cNvSpPr>
            <a:spLocks noGrp="1"/>
          </p:cNvSpPr>
          <p:nvPr>
            <p:ph type="title"/>
          </p:nvPr>
        </p:nvSpPr>
        <p:spPr>
          <a:xfrm>
            <a:off x="287381" y="896984"/>
            <a:ext cx="8398791" cy="918754"/>
          </a:xfrm>
        </p:spPr>
        <p:txBody>
          <a:bodyPr>
            <a:normAutofit fontScale="90000"/>
          </a:bodyPr>
          <a:lstStyle/>
          <a:p>
            <a:r>
              <a:rPr kumimoji="1" lang="ja-JP" altLang="en-US" sz="2800" dirty="0">
                <a:solidFill>
                  <a:schemeClr val="tx1"/>
                </a:solidFill>
              </a:rPr>
              <a:t>　</a:t>
            </a:r>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＜参考＞</a:t>
            </a:r>
            <a:br>
              <a:rPr kumimoji="1" lang="en-US" altLang="ja-JP" sz="2800" dirty="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ja-JP" altLang="en-US" sz="2800" dirty="0">
                <a:solidFill>
                  <a:schemeClr val="tx1">
                    <a:lumMod val="95000"/>
                    <a:lumOff val="5000"/>
                  </a:schemeClr>
                </a:solidFill>
                <a:latin typeface="BIZ UDPゴシック" panose="020B0400000000000000" pitchFamily="50" charset="-128"/>
                <a:ea typeface="BIZ UDPゴシック" panose="020B0400000000000000" pitchFamily="50" charset="-128"/>
              </a:rPr>
              <a:t>　　基本分単価に含まれる調理員数</a:t>
            </a:r>
          </a:p>
        </p:txBody>
      </p:sp>
      <p:graphicFrame>
        <p:nvGraphicFramePr>
          <p:cNvPr id="5" name="表 5">
            <a:extLst>
              <a:ext uri="{FF2B5EF4-FFF2-40B4-BE49-F238E27FC236}">
                <a16:creationId xmlns:a16="http://schemas.microsoft.com/office/drawing/2014/main" id="{77C59185-8027-420F-8DC2-81917C7D82A1}"/>
              </a:ext>
            </a:extLst>
          </p:cNvPr>
          <p:cNvGraphicFramePr>
            <a:graphicFrameLocks noGrp="1"/>
          </p:cNvGraphicFramePr>
          <p:nvPr>
            <p:ph idx="1"/>
            <p:extLst>
              <p:ext uri="{D42A27DB-BD31-4B8C-83A1-F6EECF244321}">
                <p14:modId xmlns:p14="http://schemas.microsoft.com/office/powerpoint/2010/main" val="2354662300"/>
              </p:ext>
            </p:extLst>
          </p:nvPr>
        </p:nvGraphicFramePr>
        <p:xfrm>
          <a:off x="888803" y="2437922"/>
          <a:ext cx="8596312" cy="2369208"/>
        </p:xfrm>
        <a:graphic>
          <a:graphicData uri="http://schemas.openxmlformats.org/drawingml/2006/table">
            <a:tbl>
              <a:tblPr firstRow="1">
                <a:tableStyleId>{5C22544A-7EE6-4342-B048-85BDC9FD1C3A}</a:tableStyleId>
              </a:tblPr>
              <a:tblGrid>
                <a:gridCol w="4298156">
                  <a:extLst>
                    <a:ext uri="{9D8B030D-6E8A-4147-A177-3AD203B41FA5}">
                      <a16:colId xmlns:a16="http://schemas.microsoft.com/office/drawing/2014/main" val="2756921715"/>
                    </a:ext>
                  </a:extLst>
                </a:gridCol>
                <a:gridCol w="4298156">
                  <a:extLst>
                    <a:ext uri="{9D8B030D-6E8A-4147-A177-3AD203B41FA5}">
                      <a16:colId xmlns:a16="http://schemas.microsoft.com/office/drawing/2014/main" val="141577830"/>
                    </a:ext>
                  </a:extLst>
                </a:gridCol>
              </a:tblGrid>
              <a:tr h="592302">
                <a:tc>
                  <a:txBody>
                    <a:bodyPr/>
                    <a:lstStyle/>
                    <a:p>
                      <a:pPr algn="ctr"/>
                      <a:r>
                        <a:rPr kumimoji="1" lang="ja-JP" altLang="en-US" sz="2400" dirty="0">
                          <a:solidFill>
                            <a:schemeClr val="tx1"/>
                          </a:solidFill>
                        </a:rPr>
                        <a:t>利用定員（２・３号の合計）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a:solidFill>
                            <a:schemeClr val="tx1"/>
                          </a:solidFill>
                        </a:rPr>
                        <a:t>必要調理員数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00904"/>
                  </a:ext>
                </a:extLst>
              </a:tr>
              <a:tr h="592302">
                <a:tc>
                  <a:txBody>
                    <a:bodyPr/>
                    <a:lstStyle/>
                    <a:p>
                      <a:r>
                        <a:rPr kumimoji="1" lang="ja-JP" altLang="en-US" sz="2400" dirty="0">
                          <a:solidFill>
                            <a:schemeClr val="tx1"/>
                          </a:solidFill>
                        </a:rPr>
                        <a:t>４０人以下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solidFill>
                            <a:schemeClr val="tx1"/>
                          </a:solidFill>
                        </a:rPr>
                        <a:t>１名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054048"/>
                  </a:ext>
                </a:extLst>
              </a:tr>
              <a:tr h="592302">
                <a:tc>
                  <a:txBody>
                    <a:bodyPr/>
                    <a:lstStyle/>
                    <a:p>
                      <a:r>
                        <a:rPr kumimoji="1" lang="ja-JP" altLang="en-US" sz="2400">
                          <a:solidFill>
                            <a:schemeClr val="tx1"/>
                          </a:solidFill>
                        </a:rPr>
                        <a:t>４１人</a:t>
                      </a:r>
                      <a:r>
                        <a:rPr kumimoji="1" lang="ja-JP" altLang="en-US" sz="2400" dirty="0">
                          <a:solidFill>
                            <a:schemeClr val="tx1"/>
                          </a:solidFill>
                        </a:rPr>
                        <a:t>以上１５０人以下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solidFill>
                            <a:schemeClr val="tx1"/>
                          </a:solidFill>
                        </a:rPr>
                        <a:t>２名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831218"/>
                  </a:ext>
                </a:extLst>
              </a:tr>
              <a:tr h="592302">
                <a:tc>
                  <a:txBody>
                    <a:bodyPr/>
                    <a:lstStyle/>
                    <a:p>
                      <a:r>
                        <a:rPr kumimoji="1" lang="ja-JP" altLang="en-US" sz="2400" dirty="0">
                          <a:solidFill>
                            <a:schemeClr val="tx1"/>
                          </a:solidFill>
                        </a:rPr>
                        <a:t>１５１人以上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solidFill>
                            <a:schemeClr val="tx1"/>
                          </a:solidFill>
                        </a:rPr>
                        <a:t>３名（うち１名は非常勤）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283012"/>
                  </a:ext>
                </a:extLst>
              </a:tr>
            </a:tbl>
          </a:graphicData>
        </a:graphic>
      </p:graphicFrame>
      <p:pic>
        <p:nvPicPr>
          <p:cNvPr id="3" name="録音したサウンド">
            <a:hlinkClick r:id="" action="ppaction://media"/>
            <a:extLst>
              <a:ext uri="{FF2B5EF4-FFF2-40B4-BE49-F238E27FC236}">
                <a16:creationId xmlns:a16="http://schemas.microsoft.com/office/drawing/2014/main" id="{C3DA78BA-F790-4EF4-B5E4-1701DE88A89B}"/>
              </a:ext>
            </a:extLst>
          </p:cNvPr>
          <p:cNvPicPr>
            <a:picLocks noChangeAspect="1"/>
          </p:cNvPicPr>
          <p:nvPr>
            <a:audioFile r:link="rId1"/>
            <p:extLst>
              <p:ext uri="{DAA4B4D4-6D71-4841-9C94-3DE7FCFB9230}">
                <p14:media xmlns:p14="http://schemas.microsoft.com/office/powerpoint/2010/main" r:embed="rId2">
                  <p14:trim st="1633" end="66739.0566"/>
                </p14:media>
              </p:ext>
            </p:extLst>
          </p:nvPr>
        </p:nvPicPr>
        <p:blipFill>
          <a:blip r:embed="rId4"/>
          <a:stretch>
            <a:fillRect/>
          </a:stretch>
        </p:blipFill>
        <p:spPr>
          <a:xfrm>
            <a:off x="11133909" y="5958840"/>
            <a:ext cx="609600" cy="609600"/>
          </a:xfrm>
          <a:prstGeom prst="rect">
            <a:avLst/>
          </a:prstGeom>
        </p:spPr>
      </p:pic>
    </p:spTree>
    <p:extLst>
      <p:ext uri="{BB962C8B-B14F-4D97-AF65-F5344CB8AC3E}">
        <p14:creationId xmlns:p14="http://schemas.microsoft.com/office/powerpoint/2010/main" val="752659218"/>
      </p:ext>
    </p:extLst>
  </p:cSld>
  <p:clrMapOvr>
    <a:masterClrMapping/>
  </p:clrMapOvr>
  <p:transition spd="slow" advClick="0" advTm="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A756A4D-4388-4E84-9AD5-C0E5AF2151BF}"/>
              </a:ext>
            </a:extLst>
          </p:cNvPr>
          <p:cNvSpPr>
            <a:spLocks noGrp="1"/>
          </p:cNvSpPr>
          <p:nvPr>
            <p:ph idx="1"/>
          </p:nvPr>
        </p:nvSpPr>
        <p:spPr>
          <a:xfrm>
            <a:off x="677334" y="535578"/>
            <a:ext cx="8596668" cy="6061166"/>
          </a:xfrm>
        </p:spPr>
        <p:txBody>
          <a:bodyPr>
            <a:normAutofit/>
          </a:bodyP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①「配置」の</a:t>
            </a:r>
            <a:r>
              <a:rPr lang="ja-JP" altLang="en-US" sz="2000" dirty="0">
                <a:solidFill>
                  <a:schemeClr val="tx1"/>
                </a:solidFill>
                <a:latin typeface="BIZ UDPゴシック" panose="020B0400000000000000" pitchFamily="50" charset="-128"/>
                <a:ea typeface="BIZ UDPゴシック" panose="020B0400000000000000" pitchFamily="50" charset="-128"/>
              </a:rPr>
              <a:t>算定</a:t>
            </a:r>
            <a:r>
              <a:rPr kumimoji="1" lang="ja-JP" altLang="en-US" sz="2000" dirty="0">
                <a:solidFill>
                  <a:schemeClr val="tx1"/>
                </a:solidFill>
                <a:latin typeface="BIZ UDPゴシック" panose="020B0400000000000000" pitchFamily="50" charset="-128"/>
                <a:ea typeface="BIZ UDPゴシック" panose="020B0400000000000000" pitchFamily="50" charset="-128"/>
              </a:rPr>
              <a:t>要件</a:t>
            </a:r>
            <a:r>
              <a:rPr kumimoji="1" lang="ja-JP" altLang="en-US" sz="2000" dirty="0">
                <a:latin typeface="BIZ UDPゴシック" panose="020B0400000000000000" pitchFamily="50" charset="-128"/>
                <a:ea typeface="BIZ UDPゴシック" panose="020B0400000000000000" pitchFamily="50" charset="-128"/>
              </a:rPr>
              <a:t>　</a:t>
            </a:r>
            <a:endParaRPr kumimoji="1" lang="en-US" altLang="ja-JP" sz="2000" dirty="0">
              <a:latin typeface="BIZ UDPゴシック" panose="020B0400000000000000" pitchFamily="50" charset="-128"/>
              <a:ea typeface="BIZ UDPゴシック" panose="020B0400000000000000" pitchFamily="50" charset="-128"/>
            </a:endParaRPr>
          </a:p>
          <a:p>
            <a:pPr marL="0" indent="0">
              <a:buNone/>
            </a:pPr>
            <a:r>
              <a:rPr kumimoji="1" lang="ja-JP" altLang="en-US" sz="2000" dirty="0">
                <a:latin typeface="BIZ UDPゴシック" panose="020B0400000000000000" pitchFamily="50" charset="-128"/>
                <a:ea typeface="BIZ UDPゴシック" panose="020B0400000000000000" pitchFamily="50" charset="-128"/>
              </a:rPr>
              <a:t>　　　</a:t>
            </a: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基本分単価に含まれる調理員等に加えて栄養士を雇用</a:t>
            </a:r>
            <a:endParaRPr kumimoji="1"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契約等により配置する場合</a:t>
            </a:r>
            <a:endParaRPr kumimoji="1"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②「兼務」の</a:t>
            </a: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算定</a:t>
            </a: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要件</a:t>
            </a:r>
            <a:endParaRPr kumimoji="1"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基本分単価に含まれる調理員等が栄養士としての業務</a:t>
            </a:r>
            <a:endParaRPr kumimoji="1"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を兼務する場合</a:t>
            </a:r>
            <a:endParaRPr kumimoji="1"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③「嘱託」</a:t>
            </a: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の</a:t>
            </a: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算定</a:t>
            </a: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要件</a:t>
            </a:r>
            <a:endParaRPr kumimoji="1"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kumimoji="1"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栄養士としての業務を嘱託等する場合</a:t>
            </a:r>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a:t>
            </a:r>
            <a:r>
              <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①「配置」，②「兼務」を算定する場合，非常勤の調理員に</a:t>
            </a:r>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ついては雇用契約等における月当たりの勤務時間数を基に常勤</a:t>
            </a:r>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lumMod val="95000"/>
                    <a:lumOff val="5000"/>
                  </a:schemeClr>
                </a:solidFill>
                <a:latin typeface="BIZ UDPゴシック" panose="020B0400000000000000" pitchFamily="50" charset="-128"/>
                <a:ea typeface="BIZ UDPゴシック" panose="020B0400000000000000" pitchFamily="50" charset="-128"/>
              </a:rPr>
              <a:t>　　　換算したうえで，配置調理員数を算出すること。　</a:t>
            </a:r>
            <a:endParaRPr lang="en-US" altLang="ja-JP" sz="20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pic>
        <p:nvPicPr>
          <p:cNvPr id="2" name="録音したサウンド">
            <a:hlinkClick r:id="" action="ppaction://media"/>
            <a:extLst>
              <a:ext uri="{FF2B5EF4-FFF2-40B4-BE49-F238E27FC236}">
                <a16:creationId xmlns:a16="http://schemas.microsoft.com/office/drawing/2014/main" id="{B95DFAC7-17CF-40C6-B4FE-5846A6CCF267}"/>
              </a:ext>
            </a:extLst>
          </p:cNvPr>
          <p:cNvPicPr>
            <a:picLocks noChangeAspect="1"/>
          </p:cNvPicPr>
          <p:nvPr>
            <a:audioFile r:link="rId1"/>
            <p:extLst>
              <p:ext uri="{DAA4B4D4-6D71-4841-9C94-3DE7FCFB9230}">
                <p14:media xmlns:p14="http://schemas.microsoft.com/office/powerpoint/2010/main" r:embed="rId2">
                  <p14:trim st="1700" end="1183.7029"/>
                </p14:media>
              </p:ext>
            </p:extLst>
          </p:nvPr>
        </p:nvPicPr>
        <p:blipFill>
          <a:blip r:embed="rId4"/>
          <a:stretch>
            <a:fillRect/>
          </a:stretch>
        </p:blipFill>
        <p:spPr>
          <a:xfrm>
            <a:off x="11209866" y="5987144"/>
            <a:ext cx="609600" cy="609600"/>
          </a:xfrm>
          <a:prstGeom prst="rect">
            <a:avLst/>
          </a:prstGeom>
        </p:spPr>
      </p:pic>
    </p:spTree>
    <p:extLst>
      <p:ext uri="{BB962C8B-B14F-4D97-AF65-F5344CB8AC3E}">
        <p14:creationId xmlns:p14="http://schemas.microsoft.com/office/powerpoint/2010/main" val="2414564366"/>
      </p:ext>
    </p:extLst>
  </p:cSld>
  <p:clrMapOvr>
    <a:masterClrMapping/>
  </p:clrMapOvr>
  <p:transition spd="slow" advClick="0" advTm="6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TM02900688[[fn=ファセット]]</Template>
  <TotalTime>343</TotalTime>
  <Words>787</Words>
  <Application>Microsoft Office PowerPoint</Application>
  <PresentationFormat>ワイド画面</PresentationFormat>
  <Paragraphs>70</Paragraphs>
  <Slides>9</Slides>
  <Notes>0</Notes>
  <HiddenSlides>0</HiddenSlides>
  <MMClips>7</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BIZ UDPゴシック</vt:lpstr>
      <vt:lpstr>ＭＳ Ｐゴシック</vt:lpstr>
      <vt:lpstr>Arial</vt:lpstr>
      <vt:lpstr>Trebuchet MS</vt:lpstr>
      <vt:lpstr>Wingdings 3</vt:lpstr>
      <vt:lpstr>ファセット</vt:lpstr>
      <vt:lpstr>令和３年度指導監査結果で 指摘が目立った事項</vt:lpstr>
      <vt:lpstr>１　保育施設において実施しなければならない 　訓練について  ２　栄養管理加算の算定ルールについて  ３　開園時間帯における保育士（保育教諭） 　の複数配置及び特例措置について</vt:lpstr>
      <vt:lpstr>１　保育施設において実施しなければ 　ならない訓練について</vt:lpstr>
      <vt:lpstr>資料</vt:lpstr>
      <vt:lpstr>資料</vt:lpstr>
      <vt:lpstr>２　栄養管理加算の算定ルールについて</vt:lpstr>
      <vt:lpstr>PowerPoint プレゼンテーション</vt:lpstr>
      <vt:lpstr>　＜参考＞ 　　基本分単価に含まれる調理員数</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令和３年度指導監査結果で 指摘が多かった事項</dc:title>
  <dc:creator>Kyoto</dc:creator>
  <cp:lastModifiedBy>Murakami</cp:lastModifiedBy>
  <cp:revision>47</cp:revision>
  <dcterms:created xsi:type="dcterms:W3CDTF">2022-03-15T09:43:42Z</dcterms:created>
  <dcterms:modified xsi:type="dcterms:W3CDTF">2022-05-17T09:16:48Z</dcterms:modified>
</cp:coreProperties>
</file>