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88" r:id="rId2"/>
    <p:sldId id="289" r:id="rId3"/>
    <p:sldId id="290" r:id="rId4"/>
    <p:sldId id="291" r:id="rId5"/>
    <p:sldId id="292" r:id="rId6"/>
    <p:sldId id="293" r:id="rId7"/>
    <p:sldId id="294" r:id="rId8"/>
    <p:sldId id="295" r:id="rId9"/>
    <p:sldId id="270" r:id="rId10"/>
    <p:sldId id="296" r:id="rId11"/>
    <p:sldId id="271" r:id="rId12"/>
    <p:sldId id="297" r:id="rId13"/>
    <p:sldId id="298" r:id="rId14"/>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yQGmnh/7ZoUzUA7Vbip2g==" hashData="S4kh05L9yifuPJh3L7ClNZwjKGaD0iaOynFMm3ROjUvSEv2u14IcVrCBIrHT7EZ0f5Gt7XP3UEA5VJ2+s5mZGw=="/>
  <p:extLst>
    <p:ext uri="{521415D9-36F7-43E2-AB2F-B90AF26B5E84}">
      <p14:sectionLst xmlns:p14="http://schemas.microsoft.com/office/powerpoint/2010/main">
        <p14:section name="既定のセクション" id="{0D7B2FA3-5A37-4BB6-BC66-90A8473680BA}">
          <p14:sldIdLst>
            <p14:sldId id="288"/>
            <p14:sldId id="289"/>
            <p14:sldId id="290"/>
            <p14:sldId id="291"/>
            <p14:sldId id="292"/>
            <p14:sldId id="293"/>
            <p14:sldId id="294"/>
            <p14:sldId id="295"/>
            <p14:sldId id="270"/>
            <p14:sldId id="296"/>
            <p14:sldId id="271"/>
            <p14:sldId id="297"/>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9.m4a"/><Relationship Id="rId1" Type="http://schemas.openxmlformats.org/officeDocument/2006/relationships/audio" Target="NULL"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4a"/><Relationship Id="rId1" Type="http://schemas.openxmlformats.org/officeDocument/2006/relationships/audio" Target="NULL"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m4a"/><Relationship Id="rId1" Type="http://schemas.openxmlformats.org/officeDocument/2006/relationships/audio" Target="NUL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８　</a:t>
            </a:r>
            <a:r>
              <a:rPr kumimoji="1" lang="ja-JP" altLang="en-US" sz="3600" dirty="0">
                <a:solidFill>
                  <a:schemeClr val="tx1"/>
                </a:solidFill>
                <a:latin typeface="BIZ UDPゴシック" panose="020B0400000000000000" pitchFamily="50" charset="-128"/>
                <a:ea typeface="BIZ UDPゴシック" panose="020B0400000000000000" pitchFamily="50" charset="-128"/>
              </a:rPr>
              <a:t>保育施設に</a:t>
            </a:r>
            <a:r>
              <a:rPr lang="ja-JP" altLang="en-US" sz="3600" dirty="0">
                <a:solidFill>
                  <a:schemeClr val="tx1"/>
                </a:solidFill>
                <a:latin typeface="BIZ UDPゴシック" panose="020B0400000000000000" pitchFamily="50" charset="-128"/>
                <a:ea typeface="BIZ UDPゴシック" panose="020B0400000000000000" pitchFamily="50" charset="-128"/>
              </a:rPr>
              <a:t>おける保育・研修について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214903395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716521" y="689843"/>
            <a:ext cx="7878839" cy="1060065"/>
          </a:xfrm>
        </p:spPr>
        <p:txBody>
          <a:bodyPr>
            <a:norm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　第</a:t>
            </a:r>
            <a:r>
              <a:rPr lang="en-US" altLang="ja-JP" sz="4000" dirty="0">
                <a:solidFill>
                  <a:schemeClr val="tx1"/>
                </a:solidFill>
                <a:latin typeface="BIZ UDPゴシック" panose="020B0400000000000000" pitchFamily="50" charset="-128"/>
                <a:ea typeface="BIZ UDPゴシック" panose="020B0400000000000000" pitchFamily="50" charset="-128"/>
              </a:rPr>
              <a:t>3</a:t>
            </a:r>
            <a:r>
              <a:rPr lang="ja-JP" altLang="en-US" sz="4000" dirty="0">
                <a:solidFill>
                  <a:schemeClr val="tx1"/>
                </a:solidFill>
                <a:latin typeface="BIZ UDPゴシック" panose="020B0400000000000000" pitchFamily="50" charset="-128"/>
                <a:ea typeface="BIZ UDPゴシック" panose="020B0400000000000000" pitchFamily="50" charset="-128"/>
              </a:rPr>
              <a:t>章　健康及び安全</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2238343" y="2299063"/>
            <a:ext cx="6801155" cy="2259874"/>
          </a:xfrm>
        </p:spPr>
        <p:txBody>
          <a:bodyPr>
            <a:normAutofit/>
          </a:bodyPr>
          <a:lstStyle/>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１</a:t>
            </a:r>
            <a:r>
              <a:rPr lang="ja-JP" altLang="en-US" sz="2400" dirty="0">
                <a:solidFill>
                  <a:schemeClr val="tx1"/>
                </a:solidFill>
                <a:latin typeface="BIZ UDPゴシック" panose="020B0400000000000000" pitchFamily="50" charset="-128"/>
                <a:ea typeface="BIZ UDPゴシック" panose="020B0400000000000000" pitchFamily="50" charset="-128"/>
              </a:rPr>
              <a:t>　子どもの健康支援</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２　食育の推進</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３　環境及び衛生管理並びに安全管理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４　災害への備え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録音されたサウンド">
            <a:hlinkClick r:id="" action="ppaction://media"/>
            <a:extLst>
              <a:ext uri="{FF2B5EF4-FFF2-40B4-BE49-F238E27FC236}">
                <a16:creationId xmlns:a16="http://schemas.microsoft.com/office/drawing/2014/main" id="{B9B8E69F-5036-41DC-83D5-E9C38CB1F08F}"/>
              </a:ext>
            </a:extLst>
          </p:cNvPr>
          <p:cNvPicPr>
            <a:picLocks noChangeAspect="1"/>
          </p:cNvPicPr>
          <p:nvPr>
            <a:audioFile r:link="rId1"/>
            <p:extLst>
              <p:ext uri="{DAA4B4D4-6D71-4841-9C94-3DE7FCFB9230}">
                <p14:media xmlns:p14="http://schemas.microsoft.com/office/powerpoint/2010/main" r:embed="rId2">
                  <p14:trim st="846" end="823.3809"/>
                </p14:media>
              </p:ext>
            </p:extLst>
          </p:nvPr>
        </p:nvPicPr>
        <p:blipFill>
          <a:blip r:embed="rId4"/>
          <a:stretch>
            <a:fillRect/>
          </a:stretch>
        </p:blipFill>
        <p:spPr>
          <a:xfrm>
            <a:off x="12440194" y="6248400"/>
            <a:ext cx="609600" cy="609600"/>
          </a:xfrm>
          <a:prstGeom prst="rect">
            <a:avLst/>
          </a:prstGeom>
        </p:spPr>
      </p:pic>
    </p:spTree>
    <p:extLst>
      <p:ext uri="{BB962C8B-B14F-4D97-AF65-F5344CB8AC3E}">
        <p14:creationId xmlns:p14="http://schemas.microsoft.com/office/powerpoint/2010/main" val="729064036"/>
      </p:ext>
    </p:extLst>
  </p:cSld>
  <p:clrMapOvr>
    <a:masterClrMapping/>
  </p:clrMapOvr>
  <p:transition spd="slow" advClick="0" advTm="3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703459" y="598919"/>
            <a:ext cx="9877455" cy="1320800"/>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４７ページ　第４章　子育て支援</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781143" y="1658984"/>
            <a:ext cx="7441234" cy="1770016"/>
          </a:xfrm>
        </p:spPr>
        <p:txBody>
          <a:bodyPr>
            <a:normAutofit/>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１　保育所における子育て支援に関する基本的事項</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２　保育所を利用している保護者に対する子育て支援</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３　地域の保護者等に対する子育て支援</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コンテンツ プレースホルダー 2">
            <a:extLst>
              <a:ext uri="{FF2B5EF4-FFF2-40B4-BE49-F238E27FC236}">
                <a16:creationId xmlns:a16="http://schemas.microsoft.com/office/drawing/2014/main" id="{33AAC8E7-FBF8-475D-AADC-E7DF617F16EC}"/>
              </a:ext>
            </a:extLst>
          </p:cNvPr>
          <p:cNvSpPr txBox="1">
            <a:spLocks/>
          </p:cNvSpPr>
          <p:nvPr/>
        </p:nvSpPr>
        <p:spPr>
          <a:xfrm>
            <a:off x="3394286" y="3631683"/>
            <a:ext cx="5403428" cy="262739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入所児童の保護者への支援等</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＜基本＞子どもの最善の利益を考慮し，</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子どもの福祉を重視すること</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○児童の状況や保育の内容を知らせる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・保育参観，保護者懇談会等の実施</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・連絡帳，公開日誌，ホームページ等により日々の連絡を行う。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・園たより・給食たより等の発行を行う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pic>
        <p:nvPicPr>
          <p:cNvPr id="4" name="録音されたサウンド">
            <a:hlinkClick r:id="" action="ppaction://media"/>
            <a:extLst>
              <a:ext uri="{FF2B5EF4-FFF2-40B4-BE49-F238E27FC236}">
                <a16:creationId xmlns:a16="http://schemas.microsoft.com/office/drawing/2014/main" id="{8769AAD1-C34A-45D3-B503-FD50D5326A83}"/>
              </a:ext>
            </a:extLst>
          </p:cNvPr>
          <p:cNvPicPr>
            <a:picLocks noChangeAspect="1"/>
          </p:cNvPicPr>
          <p:nvPr>
            <a:audioFile r:link="rId1"/>
            <p:extLst>
              <p:ext uri="{DAA4B4D4-6D71-4841-9C94-3DE7FCFB9230}">
                <p14:media xmlns:p14="http://schemas.microsoft.com/office/powerpoint/2010/main" r:embed="rId2">
                  <p14:trim st="722" end="792.2199"/>
                </p14:media>
              </p:ext>
            </p:extLst>
          </p:nvPr>
        </p:nvPicPr>
        <p:blipFill>
          <a:blip r:embed="rId4"/>
          <a:stretch>
            <a:fillRect/>
          </a:stretch>
        </p:blipFill>
        <p:spPr>
          <a:xfrm>
            <a:off x="12479382" y="6107713"/>
            <a:ext cx="609600" cy="609600"/>
          </a:xfrm>
          <a:prstGeom prst="rect">
            <a:avLst/>
          </a:prstGeom>
        </p:spPr>
      </p:pic>
    </p:spTree>
    <p:extLst>
      <p:ext uri="{BB962C8B-B14F-4D97-AF65-F5344CB8AC3E}">
        <p14:creationId xmlns:p14="http://schemas.microsoft.com/office/powerpoint/2010/main" val="2149303867"/>
      </p:ext>
    </p:extLst>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703460" y="598919"/>
            <a:ext cx="8322976" cy="968624"/>
          </a:xfrm>
        </p:spPr>
        <p:txBody>
          <a:bodyPr>
            <a:norm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　第５章　職員の資質向上</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2375383" y="2543992"/>
            <a:ext cx="7441234" cy="1770016"/>
          </a:xfrm>
        </p:spPr>
        <p:txBody>
          <a:bodyPr>
            <a:normAutofit fontScale="92500" lnSpcReduction="10000"/>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１　職員の資質向上に関する基本的事項</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２　施設長の責務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３　職員の研修等</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４　研修の実施体制等</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録音されたサウンド">
            <a:hlinkClick r:id="" action="ppaction://media"/>
            <a:extLst>
              <a:ext uri="{FF2B5EF4-FFF2-40B4-BE49-F238E27FC236}">
                <a16:creationId xmlns:a16="http://schemas.microsoft.com/office/drawing/2014/main" id="{03F3DFA2-1EE9-4DE4-B6A0-A1B26330C3EC}"/>
              </a:ext>
            </a:extLst>
          </p:cNvPr>
          <p:cNvPicPr>
            <a:picLocks noChangeAspect="1"/>
          </p:cNvPicPr>
          <p:nvPr>
            <a:audioFile r:link="rId1"/>
            <p:extLst>
              <p:ext uri="{DAA4B4D4-6D71-4841-9C94-3DE7FCFB9230}">
                <p14:media xmlns:p14="http://schemas.microsoft.com/office/powerpoint/2010/main" r:embed="rId2">
                  <p14:trim st="895" end="1275.653"/>
                </p14:media>
              </p:ext>
            </p:extLst>
          </p:nvPr>
        </p:nvPicPr>
        <p:blipFill>
          <a:blip r:embed="rId4"/>
          <a:stretch>
            <a:fillRect/>
          </a:stretch>
        </p:blipFill>
        <p:spPr>
          <a:xfrm>
            <a:off x="12298559" y="6107713"/>
            <a:ext cx="609600" cy="609600"/>
          </a:xfrm>
          <a:prstGeom prst="rect">
            <a:avLst/>
          </a:prstGeom>
        </p:spPr>
      </p:pic>
    </p:spTree>
    <p:extLst>
      <p:ext uri="{BB962C8B-B14F-4D97-AF65-F5344CB8AC3E}">
        <p14:creationId xmlns:p14="http://schemas.microsoft.com/office/powerpoint/2010/main" val="1969494268"/>
      </p:ext>
    </p:extLst>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703459" y="598919"/>
            <a:ext cx="9877455" cy="968624"/>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５９ページ　研修計画について</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408853" y="2246550"/>
            <a:ext cx="8477795" cy="2586707"/>
          </a:xfrm>
        </p:spPr>
        <p:txBody>
          <a:bodyPr>
            <a:normAutofit/>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〇地域型保育事業所職員・認可外保育施設保育従事者研修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〇幼保総合支援室による合同研修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〇こどもみらい館　共同機構研修計画</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a:extLst>
              <a:ext uri="{FF2B5EF4-FFF2-40B4-BE49-F238E27FC236}">
                <a16:creationId xmlns:a16="http://schemas.microsoft.com/office/drawing/2014/main" id="{4D27180C-7CF3-4AFA-9082-BCD95232EA1A}"/>
              </a:ext>
            </a:extLst>
          </p:cNvPr>
          <p:cNvSpPr txBox="1">
            <a:spLocks/>
          </p:cNvSpPr>
          <p:nvPr/>
        </p:nvSpPr>
        <p:spPr>
          <a:xfrm>
            <a:off x="2956558" y="5593908"/>
            <a:ext cx="7222552" cy="4931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dirty="0">
                <a:solidFill>
                  <a:schemeClr val="tx1"/>
                </a:solidFill>
                <a:latin typeface="BIZ UDPゴシック" panose="020B0400000000000000" pitchFamily="50" charset="-128"/>
                <a:ea typeface="BIZ UDPゴシック" panose="020B0400000000000000" pitchFamily="50" charset="-128"/>
              </a:rPr>
              <a:t>計画的に積極的な参加をよろしくお願いします。</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pic>
        <p:nvPicPr>
          <p:cNvPr id="4" name="メディア2">
            <a:hlinkClick r:id="" action="ppaction://media"/>
            <a:extLst>
              <a:ext uri="{FF2B5EF4-FFF2-40B4-BE49-F238E27FC236}">
                <a16:creationId xmlns:a16="http://schemas.microsoft.com/office/drawing/2014/main" id="{3EAA3F3E-1DF3-4E9A-887B-E6273CB80BFD}"/>
              </a:ext>
            </a:extLst>
          </p:cNvPr>
          <p:cNvPicPr>
            <a:picLocks noChangeAspect="1"/>
          </p:cNvPicPr>
          <p:nvPr>
            <a:audioFile r:link="rId1"/>
            <p:extLst>
              <p:ext uri="{DAA4B4D4-6D71-4841-9C94-3DE7FCFB9230}">
                <p14:media xmlns:p14="http://schemas.microsoft.com/office/powerpoint/2010/main" r:embed="rId2">
                  <p14:trim st="1435" end="4293.8775"/>
                </p14:media>
              </p:ext>
            </p:extLst>
          </p:nvPr>
        </p:nvPicPr>
        <p:blipFill>
          <a:blip r:embed="rId4"/>
          <a:stretch>
            <a:fillRect/>
          </a:stretch>
        </p:blipFill>
        <p:spPr>
          <a:xfrm>
            <a:off x="12449538" y="6087029"/>
            <a:ext cx="609600" cy="609600"/>
          </a:xfrm>
          <a:prstGeom prst="rect">
            <a:avLst/>
          </a:prstGeom>
        </p:spPr>
      </p:pic>
    </p:spTree>
    <p:extLst>
      <p:ext uri="{BB962C8B-B14F-4D97-AF65-F5344CB8AC3E}">
        <p14:creationId xmlns:p14="http://schemas.microsoft.com/office/powerpoint/2010/main" val="455833053"/>
      </p:ext>
    </p:extLst>
  </p:cSld>
  <p:clrMapOvr>
    <a:masterClrMapping/>
  </p:clrMapOvr>
  <p:transition spd="slow" advClick="0" advTm="115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9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0" y="301788"/>
            <a:ext cx="8714862" cy="873877"/>
          </a:xfrm>
        </p:spPr>
        <p:txBody>
          <a:bodyPr>
            <a:noAutofit/>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４５</a:t>
            </a:r>
            <a:r>
              <a:rPr kumimoji="1" lang="ja-JP" altLang="en-US" dirty="0">
                <a:solidFill>
                  <a:schemeClr val="tx1"/>
                </a:solidFill>
                <a:latin typeface="BIZ UDPゴシック" panose="020B0400000000000000" pitchFamily="50" charset="-128"/>
                <a:ea typeface="BIZ UDPゴシック" panose="020B0400000000000000" pitchFamily="50" charset="-128"/>
              </a:rPr>
              <a:t>ぺージ　</a:t>
            </a:r>
            <a:r>
              <a:rPr lang="ja-JP" altLang="en-US" dirty="0">
                <a:solidFill>
                  <a:schemeClr val="tx1"/>
                </a:solidFill>
                <a:latin typeface="BIZ UDPゴシック" panose="020B0400000000000000" pitchFamily="50" charset="-128"/>
                <a:ea typeface="BIZ UDPゴシック" panose="020B0400000000000000" pitchFamily="50" charset="-128"/>
              </a:rPr>
              <a:t>保育所保育指針について</a:t>
            </a:r>
            <a:br>
              <a:rPr lang="en-US" altLang="ja-JP" dirty="0">
                <a:solidFill>
                  <a:schemeClr val="tx1"/>
                </a:solidFill>
                <a:latin typeface="BIZ UDPゴシック" panose="020B0400000000000000" pitchFamily="50" charset="-128"/>
                <a:ea typeface="BIZ UDPゴシック" panose="020B0400000000000000" pitchFamily="50" charset="-128"/>
              </a:rPr>
            </a:b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718457" y="1175665"/>
            <a:ext cx="10319658" cy="1658984"/>
          </a:xfrm>
        </p:spPr>
        <p:txBody>
          <a:bodyPr>
            <a:normAutofit/>
          </a:bodyPr>
          <a:lstStyle/>
          <a:p>
            <a:pPr marL="0" indent="0">
              <a:buNone/>
            </a:pPr>
            <a:r>
              <a:rPr lang="ja-JP" altLang="en-US" sz="2600" dirty="0">
                <a:solidFill>
                  <a:schemeClr val="tx1"/>
                </a:solidFill>
                <a:latin typeface="BIZ UDPゴシック" panose="020B0400000000000000" pitchFamily="50" charset="-128"/>
                <a:ea typeface="BIZ UDPゴシック" panose="020B0400000000000000" pitchFamily="50" charset="-128"/>
              </a:rPr>
              <a:t>・「保育所における保育は，養護及び教育を一体的に行うことを</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600" dirty="0">
                <a:solidFill>
                  <a:schemeClr val="tx1"/>
                </a:solidFill>
                <a:latin typeface="BIZ UDPゴシック" panose="020B0400000000000000" pitchFamily="50" charset="-128"/>
                <a:ea typeface="BIZ UDPゴシック" panose="020B0400000000000000" pitchFamily="50" charset="-128"/>
              </a:rPr>
              <a:t>　　その特性とし，その内容については厚生労働大臣が定める指針</a:t>
            </a:r>
            <a:endParaRPr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600" dirty="0">
                <a:solidFill>
                  <a:schemeClr val="tx1"/>
                </a:solidFill>
                <a:latin typeface="BIZ UDPゴシック" panose="020B0400000000000000" pitchFamily="50" charset="-128"/>
                <a:ea typeface="BIZ UDPゴシック" panose="020B0400000000000000" pitchFamily="50" charset="-128"/>
              </a:rPr>
              <a:t>　　に従う。」</a:t>
            </a: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児童福祉施設の設備及び運営に関する基準第３５条</a:t>
            </a:r>
            <a:r>
              <a:rPr lang="en-US" altLang="ja-JP" sz="2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336765" y="3082834"/>
            <a:ext cx="9413966" cy="352697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＜保育所保育指針＞</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○第１章から第５章で構成，保育所における保育の内容及び内容に関連</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する運営に関する事項を定める。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第１章　総則</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第２章　保育の内容</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第３章　健康及び安全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第４章　子育て支援</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第５章　職員の資質向上</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5" name="録音されたサウンド">
            <a:hlinkClick r:id="" action="ppaction://media"/>
            <a:extLst>
              <a:ext uri="{FF2B5EF4-FFF2-40B4-BE49-F238E27FC236}">
                <a16:creationId xmlns:a16="http://schemas.microsoft.com/office/drawing/2014/main" id="{A654D446-4C9E-4BF8-84F2-49C3D8253600}"/>
              </a:ext>
            </a:extLst>
          </p:cNvPr>
          <p:cNvPicPr>
            <a:picLocks noChangeAspect="1"/>
          </p:cNvPicPr>
          <p:nvPr>
            <a:audioFile r:link="rId1"/>
            <p:extLst>
              <p:ext uri="{DAA4B4D4-6D71-4841-9C94-3DE7FCFB9230}">
                <p14:media xmlns:p14="http://schemas.microsoft.com/office/powerpoint/2010/main" r:embed="rId2">
                  <p14:trim st="835" end="590.9251"/>
                </p14:media>
              </p:ext>
            </p:extLst>
          </p:nvPr>
        </p:nvPicPr>
        <p:blipFill>
          <a:blip r:embed="rId4"/>
          <a:stretch>
            <a:fillRect/>
          </a:stretch>
        </p:blipFill>
        <p:spPr>
          <a:xfrm>
            <a:off x="12401005" y="5865221"/>
            <a:ext cx="609600" cy="609600"/>
          </a:xfrm>
          <a:prstGeom prst="rect">
            <a:avLst/>
          </a:prstGeom>
        </p:spPr>
      </p:pic>
    </p:spTree>
    <p:extLst>
      <p:ext uri="{BB962C8B-B14F-4D97-AF65-F5344CB8AC3E}">
        <p14:creationId xmlns:p14="http://schemas.microsoft.com/office/powerpoint/2010/main" val="3732741565"/>
      </p:ext>
    </p:extLst>
  </p:cSld>
  <p:clrMapOvr>
    <a:masterClrMapping/>
  </p:clrMapOvr>
  <p:transition spd="slow" advClick="0" advTm="4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4" y="611982"/>
            <a:ext cx="8074780" cy="701054"/>
          </a:xfrm>
        </p:spPr>
        <p:txBody>
          <a:bodyPr>
            <a:normAutofit/>
          </a:bodyP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第</a:t>
            </a:r>
            <a:r>
              <a:rPr lang="en-US" altLang="ja-JP" sz="4000" dirty="0">
                <a:solidFill>
                  <a:schemeClr val="tx1"/>
                </a:solidFill>
                <a:latin typeface="BIZ UDPゴシック" panose="020B0400000000000000" pitchFamily="50" charset="-128"/>
                <a:ea typeface="BIZ UDPゴシック" panose="020B0400000000000000" pitchFamily="50" charset="-128"/>
              </a:rPr>
              <a:t>1</a:t>
            </a:r>
            <a:r>
              <a:rPr lang="ja-JP" altLang="en-US" sz="4000" dirty="0">
                <a:solidFill>
                  <a:schemeClr val="tx1"/>
                </a:solidFill>
                <a:latin typeface="BIZ UDPゴシック" panose="020B0400000000000000" pitchFamily="50" charset="-128"/>
                <a:ea typeface="BIZ UDPゴシック" panose="020B0400000000000000" pitchFamily="50" charset="-128"/>
              </a:rPr>
              <a:t>章　総則</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966652" y="1969185"/>
            <a:ext cx="7785462" cy="753068"/>
          </a:xfrm>
        </p:spPr>
        <p:txBody>
          <a:bodyPr>
            <a:normAutofit/>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保育所保育指針の基本となる考え方と全体像を示す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lvl="0" indent="0" defTabSz="914400" eaLnBrk="0" fontAlgn="base" hangingPunct="0">
              <a:spcBef>
                <a:spcPts val="600"/>
              </a:spcBef>
              <a:spcAft>
                <a:spcPct val="0"/>
              </a:spcAft>
              <a:buClr>
                <a:srgbClr val="FE8637"/>
              </a:buClr>
              <a:buSzPct val="70000"/>
              <a:buNone/>
            </a:pPr>
            <a:endParaRPr lang="en-US" altLang="ja-JP" sz="2200" dirty="0">
              <a:solidFill>
                <a:prstClr val="black"/>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コンテンツ プレースホルダー 2">
            <a:extLst>
              <a:ext uri="{FF2B5EF4-FFF2-40B4-BE49-F238E27FC236}">
                <a16:creationId xmlns:a16="http://schemas.microsoft.com/office/drawing/2014/main" id="{25B13B3C-99EE-4FF4-8601-DE571F89215C}"/>
              </a:ext>
            </a:extLst>
          </p:cNvPr>
          <p:cNvSpPr txBox="1">
            <a:spLocks/>
          </p:cNvSpPr>
          <p:nvPr/>
        </p:nvSpPr>
        <p:spPr>
          <a:xfrm>
            <a:off x="2072640" y="3103782"/>
            <a:ext cx="7785462" cy="25654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914400" eaLnBrk="0" fontAlgn="base" hangingPunct="0">
              <a:spcBef>
                <a:spcPts val="600"/>
              </a:spcBef>
              <a:spcAft>
                <a:spcPct val="0"/>
              </a:spcAft>
              <a:buClr>
                <a:srgbClr val="FE8637"/>
              </a:buClr>
              <a:buSzPct val="70000"/>
              <a:buFont typeface="Wingdings 3" charset="2"/>
              <a:buNone/>
            </a:pPr>
            <a:r>
              <a:rPr lang="ja-JP" altLang="en-US" sz="2400" dirty="0">
                <a:solidFill>
                  <a:prstClr val="black"/>
                </a:solidFill>
                <a:latin typeface="BIZ UDPゴシック" panose="020B0400000000000000" pitchFamily="50" charset="-128"/>
                <a:ea typeface="BIZ UDPゴシック" panose="020B0400000000000000" pitchFamily="50" charset="-128"/>
              </a:rPr>
              <a:t>１．保育所保育に関する基本原則</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indent="0" defTabSz="914400" eaLnBrk="0" fontAlgn="base" hangingPunct="0">
              <a:spcBef>
                <a:spcPts val="600"/>
              </a:spcBef>
              <a:spcAft>
                <a:spcPct val="0"/>
              </a:spcAft>
              <a:buClr>
                <a:srgbClr val="FE8637"/>
              </a:buClr>
              <a:buSzPct val="70000"/>
              <a:buFont typeface="Wingdings 3" charset="2"/>
              <a:buNone/>
            </a:pPr>
            <a:r>
              <a:rPr lang="ja-JP" altLang="en-US" sz="2400" dirty="0">
                <a:solidFill>
                  <a:prstClr val="black"/>
                </a:solidFill>
                <a:latin typeface="BIZ UDPゴシック" panose="020B0400000000000000" pitchFamily="50" charset="-128"/>
                <a:ea typeface="BIZ UDPゴシック" panose="020B0400000000000000" pitchFamily="50" charset="-128"/>
              </a:rPr>
              <a:t>２．</a:t>
            </a:r>
            <a:r>
              <a:rPr lang="ja-JP" altLang="en-US" sz="2400" b="1" dirty="0">
                <a:solidFill>
                  <a:prstClr val="black"/>
                </a:solidFill>
                <a:latin typeface="BIZ UDPゴシック" panose="020B0400000000000000" pitchFamily="50" charset="-128"/>
                <a:ea typeface="BIZ UDPゴシック" panose="020B0400000000000000" pitchFamily="50" charset="-128"/>
              </a:rPr>
              <a:t>養護に関する基本的事項</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0" indent="0" defTabSz="914400" eaLnBrk="0" fontAlgn="base" hangingPunct="0">
              <a:spcBef>
                <a:spcPts val="600"/>
              </a:spcBef>
              <a:spcAft>
                <a:spcPct val="0"/>
              </a:spcAft>
              <a:buClr>
                <a:srgbClr val="FE8637"/>
              </a:buClr>
              <a:buSzPct val="70000"/>
              <a:buFont typeface="Wingdings 3" charset="2"/>
              <a:buNone/>
            </a:pPr>
            <a:r>
              <a:rPr lang="ja-JP" altLang="en-US" sz="2400" dirty="0">
                <a:solidFill>
                  <a:prstClr val="black"/>
                </a:solidFill>
                <a:latin typeface="BIZ UDPゴシック" panose="020B0400000000000000" pitchFamily="50" charset="-128"/>
                <a:ea typeface="BIZ UDPゴシック" panose="020B0400000000000000" pitchFamily="50" charset="-128"/>
              </a:rPr>
              <a:t>３．保育の計画及び評価</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indent="0" defTabSz="914400" eaLnBrk="0" fontAlgn="base" hangingPunct="0">
              <a:spcBef>
                <a:spcPts val="600"/>
              </a:spcBef>
              <a:spcAft>
                <a:spcPct val="0"/>
              </a:spcAft>
              <a:buClr>
                <a:srgbClr val="FE8637"/>
              </a:buClr>
              <a:buSzPct val="70000"/>
              <a:buFont typeface="Wingdings 3" charset="2"/>
              <a:buNone/>
            </a:pPr>
            <a:r>
              <a:rPr lang="ja-JP" altLang="en-US" sz="2400" dirty="0">
                <a:solidFill>
                  <a:prstClr val="black"/>
                </a:solidFill>
                <a:latin typeface="BIZ UDPゴシック" panose="020B0400000000000000" pitchFamily="50" charset="-128"/>
                <a:ea typeface="BIZ UDPゴシック" panose="020B0400000000000000" pitchFamily="50" charset="-128"/>
              </a:rPr>
              <a:t>４．幼児教育を行う施設として共有すべき事項</a:t>
            </a:r>
            <a:endParaRPr lang="en-US" altLang="ja-JP" sz="2400" dirty="0">
              <a:solidFill>
                <a:prstClr val="black"/>
              </a:solidFill>
              <a:latin typeface="BIZ UDPゴシック" panose="020B0400000000000000" pitchFamily="50" charset="-128"/>
              <a:ea typeface="BIZ UDPゴシック" panose="020B0400000000000000" pitchFamily="50" charset="-128"/>
            </a:endParaRPr>
          </a:p>
        </p:txBody>
      </p:sp>
      <p:pic>
        <p:nvPicPr>
          <p:cNvPr id="4" name="録音されたサウンド">
            <a:hlinkClick r:id="" action="ppaction://media"/>
            <a:extLst>
              <a:ext uri="{FF2B5EF4-FFF2-40B4-BE49-F238E27FC236}">
                <a16:creationId xmlns:a16="http://schemas.microsoft.com/office/drawing/2014/main" id="{234A3734-930F-493F-BBBC-6AC4CDA56F47}"/>
              </a:ext>
            </a:extLst>
          </p:cNvPr>
          <p:cNvPicPr>
            <a:picLocks noChangeAspect="1"/>
          </p:cNvPicPr>
          <p:nvPr>
            <a:audioFile r:link="rId1"/>
            <p:extLst>
              <p:ext uri="{DAA4B4D4-6D71-4841-9C94-3DE7FCFB9230}">
                <p14:media xmlns:p14="http://schemas.microsoft.com/office/powerpoint/2010/main" r:embed="rId2">
                  <p14:trim st="785" end="1090.1337"/>
                </p14:media>
              </p:ext>
            </p:extLst>
          </p:nvPr>
        </p:nvPicPr>
        <p:blipFill>
          <a:blip r:embed="rId4"/>
          <a:stretch>
            <a:fillRect/>
          </a:stretch>
        </p:blipFill>
        <p:spPr>
          <a:xfrm>
            <a:off x="12296503" y="6107713"/>
            <a:ext cx="609600" cy="609600"/>
          </a:xfrm>
          <a:prstGeom prst="rect">
            <a:avLst/>
          </a:prstGeom>
        </p:spPr>
      </p:pic>
    </p:spTree>
    <p:extLst>
      <p:ext uri="{BB962C8B-B14F-4D97-AF65-F5344CB8AC3E}">
        <p14:creationId xmlns:p14="http://schemas.microsoft.com/office/powerpoint/2010/main" val="3399314366"/>
      </p:ext>
    </p:extLst>
  </p:cSld>
  <p:clrMapOvr>
    <a:masterClrMapping/>
  </p:clrMapOvr>
  <p:transition spd="slow" advClick="0" advTm="65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1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11982"/>
            <a:ext cx="9877455" cy="837995"/>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全体的な計画の作成</a:t>
            </a:r>
            <a:r>
              <a:rPr lang="ja-JP" altLang="en-US" sz="4000" dirty="0">
                <a:solidFill>
                  <a:schemeClr val="tx1"/>
                </a:solidFill>
                <a:latin typeface="BIZ UDPゴシック" panose="020B0400000000000000" pitchFamily="50" charset="-128"/>
                <a:ea typeface="BIZ UDPゴシック" panose="020B0400000000000000" pitchFamily="50" charset="-128"/>
              </a:rPr>
              <a:t>　</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043093" y="1564236"/>
            <a:ext cx="8322976" cy="4431616"/>
          </a:xfrm>
        </p:spPr>
        <p:txBody>
          <a:bodyPr>
            <a:normAutofit lnSpcReduction="10000"/>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様々な計画（指導計画，保健計画，食育計画など）を包括的に示すものとして位置づく</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保育の理念</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保育の目標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保育の方針　　明確化するもの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子どもや家庭の状況，地域の実態，保育時間などを考慮し，子どもの育ちに関する長期的見通しをもって作成する。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録音されたサウンド">
            <a:hlinkClick r:id="" action="ppaction://media"/>
            <a:extLst>
              <a:ext uri="{FF2B5EF4-FFF2-40B4-BE49-F238E27FC236}">
                <a16:creationId xmlns:a16="http://schemas.microsoft.com/office/drawing/2014/main" id="{7A1ACFE7-9621-43EB-A3FA-1FF299C9EEA8}"/>
              </a:ext>
            </a:extLst>
          </p:cNvPr>
          <p:cNvPicPr>
            <a:picLocks noChangeAspect="1"/>
          </p:cNvPicPr>
          <p:nvPr>
            <a:audioFile r:link="rId1"/>
            <p:extLst>
              <p:ext uri="{DAA4B4D4-6D71-4841-9C94-3DE7FCFB9230}">
                <p14:media xmlns:p14="http://schemas.microsoft.com/office/powerpoint/2010/main" r:embed="rId2">
                  <p14:trim st="1166" end="420.3809"/>
                </p14:media>
              </p:ext>
            </p:extLst>
          </p:nvPr>
        </p:nvPicPr>
        <p:blipFill>
          <a:blip r:embed="rId4"/>
          <a:stretch>
            <a:fillRect/>
          </a:stretch>
        </p:blipFill>
        <p:spPr>
          <a:xfrm>
            <a:off x="12348754" y="6248400"/>
            <a:ext cx="609600" cy="609600"/>
          </a:xfrm>
          <a:prstGeom prst="rect">
            <a:avLst/>
          </a:prstGeom>
        </p:spPr>
      </p:pic>
    </p:spTree>
    <p:extLst>
      <p:ext uri="{BB962C8B-B14F-4D97-AF65-F5344CB8AC3E}">
        <p14:creationId xmlns:p14="http://schemas.microsoft.com/office/powerpoint/2010/main" val="279131744"/>
      </p:ext>
    </p:extLst>
  </p:cSld>
  <p:clrMapOvr>
    <a:masterClrMapping/>
  </p:clrMapOvr>
  <p:transition spd="slow" advClick="0" advTm="43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11982"/>
            <a:ext cx="9877455" cy="733492"/>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　</a:t>
            </a:r>
            <a:r>
              <a:rPr lang="ja-JP" altLang="en-US" sz="2800" dirty="0">
                <a:solidFill>
                  <a:schemeClr val="tx1"/>
                </a:solidFill>
                <a:latin typeface="HG丸ｺﾞｼｯｸM-PRO" panose="020F0600000000000000" pitchFamily="50" charset="-128"/>
                <a:ea typeface="HG丸ｺﾞｼｯｸM-PRO" panose="020F06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指導計画の作成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677333" y="1489166"/>
            <a:ext cx="9165532" cy="3879668"/>
          </a:xfrm>
        </p:spPr>
        <p:txBody>
          <a:bodyPr>
            <a:normAutofit/>
          </a:bodyPr>
          <a:lstStyle/>
          <a:p>
            <a:pPr marL="0" indent="0">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指導計画</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　</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・保育目標や保育方針を具体化する実践計画です。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・指導計画は具体的なねらいと内容，環境構成，予想される活動，</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保育士等の援助，家庭との連携等で構成されます。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①　長期的な指導計画　（年・期・月）　　　４８ページ～参照</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　②　短期的な指導計画　（週・日）　　　　　 ５５ページ～参照</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コンテンツ プレースホルダー 2">
            <a:extLst>
              <a:ext uri="{FF2B5EF4-FFF2-40B4-BE49-F238E27FC236}">
                <a16:creationId xmlns:a16="http://schemas.microsoft.com/office/drawing/2014/main" id="{1B4267E0-BA1F-4B8E-9654-F636F1F8E4E7}"/>
              </a:ext>
            </a:extLst>
          </p:cNvPr>
          <p:cNvSpPr txBox="1">
            <a:spLocks/>
          </p:cNvSpPr>
          <p:nvPr/>
        </p:nvSpPr>
        <p:spPr>
          <a:xfrm>
            <a:off x="1030031" y="4992494"/>
            <a:ext cx="8322976" cy="17248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短期的な指導計画にあたっては，長期的な指導計画の具体化を図り，その時期の子どもの実態や生活に即して，柔軟に保育が展開されるように，また，長期の指導計画との関連性や生活の連続性が尊重されるようにしています。日課との関連では保育時間が長時間化している今日，１日の生活の中に，子どもの多様な生活が調和的に組み込まれるように配慮し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dirty="0">
              <a:latin typeface="HG丸ｺﾞｼｯｸM-PRO" panose="020F0600000000000000" pitchFamily="50" charset="-128"/>
              <a:ea typeface="HG丸ｺﾞｼｯｸM-PRO" panose="020F0600000000000000" pitchFamily="50" charset="-128"/>
            </a:endParaRPr>
          </a:p>
        </p:txBody>
      </p:sp>
      <p:pic>
        <p:nvPicPr>
          <p:cNvPr id="4" name="録音されたサウンド">
            <a:hlinkClick r:id="" action="ppaction://media"/>
            <a:extLst>
              <a:ext uri="{FF2B5EF4-FFF2-40B4-BE49-F238E27FC236}">
                <a16:creationId xmlns:a16="http://schemas.microsoft.com/office/drawing/2014/main" id="{DD3A0205-B9BF-4D2E-AF27-F26948B1AED4}"/>
              </a:ext>
            </a:extLst>
          </p:cNvPr>
          <p:cNvPicPr>
            <a:picLocks noChangeAspect="1"/>
          </p:cNvPicPr>
          <p:nvPr>
            <a:audioFile r:link="rId1"/>
            <p:extLst>
              <p:ext uri="{DAA4B4D4-6D71-4841-9C94-3DE7FCFB9230}">
                <p14:media xmlns:p14="http://schemas.microsoft.com/office/powerpoint/2010/main" r:embed="rId2">
                  <p14:trim st="907" end="894.2675"/>
                </p14:media>
              </p:ext>
            </p:extLst>
          </p:nvPr>
        </p:nvPicPr>
        <p:blipFill>
          <a:blip r:embed="rId4"/>
          <a:stretch>
            <a:fillRect/>
          </a:stretch>
        </p:blipFill>
        <p:spPr>
          <a:xfrm>
            <a:off x="12342225" y="6107713"/>
            <a:ext cx="609600" cy="609600"/>
          </a:xfrm>
          <a:prstGeom prst="rect">
            <a:avLst/>
          </a:prstGeom>
        </p:spPr>
      </p:pic>
    </p:spTree>
    <p:extLst>
      <p:ext uri="{BB962C8B-B14F-4D97-AF65-F5344CB8AC3E}">
        <p14:creationId xmlns:p14="http://schemas.microsoft.com/office/powerpoint/2010/main" val="3202418428"/>
      </p:ext>
    </p:extLst>
  </p:cSld>
  <p:clrMapOvr>
    <a:masterClrMapping/>
  </p:clrMapOvr>
  <p:transition spd="slow" advClick="0" advTm="4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598956" y="444137"/>
            <a:ext cx="9877455" cy="954894"/>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４６ページ　■個別的な計画の作成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376194" y="4889296"/>
            <a:ext cx="8614710" cy="1724819"/>
          </a:xfrm>
        </p:spPr>
        <p:txBody>
          <a:bodyPr>
            <a:normAutofit/>
          </a:bodyPr>
          <a:lstStyle/>
          <a:p>
            <a:pPr marL="0" indent="0">
              <a:buFont typeface="Wingdings" panose="05000000000000000000" pitchFamily="2" charset="2"/>
              <a:buNone/>
            </a:pPr>
            <a:r>
              <a:rPr lang="ja-JP" altLang="en-US" sz="2800" dirty="0">
                <a:solidFill>
                  <a:schemeClr val="tx1"/>
                </a:solidFill>
                <a:latin typeface="BIZ UDPゴシック" panose="020B0400000000000000" pitchFamily="50" charset="-128"/>
                <a:ea typeface="BIZ UDPゴシック" panose="020B0400000000000000" pitchFamily="50" charset="-128"/>
              </a:rPr>
              <a:t>■デイリープログラム（日課）の作成</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・活動内容，食事，休息の時間等が児童の生活リズムに配慮した内容になるよう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作成します。</a:t>
            </a:r>
          </a:p>
          <a:p>
            <a:pPr marL="0" indent="0">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コンテンツ プレースホルダー 2">
            <a:extLst>
              <a:ext uri="{FF2B5EF4-FFF2-40B4-BE49-F238E27FC236}">
                <a16:creationId xmlns:a16="http://schemas.microsoft.com/office/drawing/2014/main" id="{55E7BC06-E051-4DA0-8B61-2DE1EA90EB27}"/>
              </a:ext>
            </a:extLst>
          </p:cNvPr>
          <p:cNvSpPr txBox="1">
            <a:spLocks/>
          </p:cNvSpPr>
          <p:nvPr/>
        </p:nvSpPr>
        <p:spPr>
          <a:xfrm>
            <a:off x="703459" y="1502229"/>
            <a:ext cx="8322976" cy="34360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a:extLst>
              <a:ext uri="{FF2B5EF4-FFF2-40B4-BE49-F238E27FC236}">
                <a16:creationId xmlns:a16="http://schemas.microsoft.com/office/drawing/2014/main" id="{B0BC7811-CD69-4F0A-8A9D-A6BA5274DA01}"/>
              </a:ext>
            </a:extLst>
          </p:cNvPr>
          <p:cNvSpPr txBox="1">
            <a:spLocks/>
          </p:cNvSpPr>
          <p:nvPr/>
        </p:nvSpPr>
        <p:spPr>
          <a:xfrm>
            <a:off x="1230327" y="1605427"/>
            <a:ext cx="8614711" cy="34360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〇</a:t>
            </a:r>
            <a:r>
              <a:rPr lang="en-US" altLang="ja-JP" dirty="0">
                <a:solidFill>
                  <a:schemeClr val="tx1"/>
                </a:solidFill>
                <a:latin typeface="BIZ UDPゴシック" panose="020B0400000000000000" pitchFamily="50" charset="-128"/>
                <a:ea typeface="BIZ UDPゴシック" panose="020B0400000000000000" pitchFamily="50" charset="-128"/>
              </a:rPr>
              <a:t>3</a:t>
            </a:r>
            <a:r>
              <a:rPr lang="ja-JP" altLang="en-US" dirty="0">
                <a:solidFill>
                  <a:schemeClr val="tx1"/>
                </a:solidFill>
                <a:latin typeface="BIZ UDPゴシック" panose="020B0400000000000000" pitchFamily="50" charset="-128"/>
                <a:ea typeface="BIZ UDPゴシック" panose="020B0400000000000000" pitchFamily="50" charset="-128"/>
              </a:rPr>
              <a:t>歳児未満児については，一人一人の子どもの成育歴，心身の発達，活動の実態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等に即して，個別的な計画を作成すること　　　　　　　５０，５１ページ参照</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〇障害のある子どもの保育　　＊個別の指導計画を作成する　　５３，５４ページ参照</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〇小学校との連携　　　　　　　　＊子どもの育ちを支える資料の作成・送付</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r>
              <a:rPr lang="ja-JP" altLang="en-US" dirty="0">
                <a:solidFill>
                  <a:schemeClr val="tx1"/>
                </a:solidFill>
                <a:latin typeface="BIZ UDPゴシック" panose="020B0400000000000000" pitchFamily="50" charset="-128"/>
                <a:ea typeface="BIZ UDPゴシック" panose="020B0400000000000000" pitchFamily="50" charset="-128"/>
              </a:rPr>
              <a:t>　　　　　　　　　　　　　　　　　　　　　　　「京都市子どもはぐくみ要録」</a:t>
            </a:r>
            <a:r>
              <a:rPr lang="ja-JP" altLang="en-US" dirty="0">
                <a:solidFill>
                  <a:schemeClr val="tx1"/>
                </a:solidFill>
                <a:latin typeface="HG丸ｺﾞｼｯｸM-PRO" panose="020F0600000000000000" pitchFamily="50" charset="-128"/>
                <a:ea typeface="HG丸ｺﾞｼｯｸM-PRO" panose="020F0600000000000000" pitchFamily="50" charset="-128"/>
              </a:rPr>
              <a:t>　</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0" indent="0">
              <a:buFont typeface="Wingdings" panose="05000000000000000000" pitchFamily="2" charset="2"/>
              <a:buNone/>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　　（様式等のデータについては京都市情報館のページに掲載）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4" name="録音されたサウンド">
            <a:hlinkClick r:id="" action="ppaction://media"/>
            <a:extLst>
              <a:ext uri="{FF2B5EF4-FFF2-40B4-BE49-F238E27FC236}">
                <a16:creationId xmlns:a16="http://schemas.microsoft.com/office/drawing/2014/main" id="{B479D415-1D7E-40E2-AF07-4B60FEB75861}"/>
              </a:ext>
            </a:extLst>
          </p:cNvPr>
          <p:cNvPicPr>
            <a:picLocks noChangeAspect="1"/>
          </p:cNvPicPr>
          <p:nvPr>
            <a:audioFile r:link="rId1"/>
            <p:extLst>
              <p:ext uri="{DAA4B4D4-6D71-4841-9C94-3DE7FCFB9230}">
                <p14:media xmlns:p14="http://schemas.microsoft.com/office/powerpoint/2010/main" r:embed="rId2">
                  <p14:trim st="1196"/>
                </p14:media>
              </p:ext>
            </p:extLst>
          </p:nvPr>
        </p:nvPicPr>
        <p:blipFill>
          <a:blip r:embed="rId4"/>
          <a:stretch>
            <a:fillRect/>
          </a:stretch>
        </p:blipFill>
        <p:spPr>
          <a:xfrm>
            <a:off x="12657669" y="6107713"/>
            <a:ext cx="609600" cy="609600"/>
          </a:xfrm>
          <a:prstGeom prst="rect">
            <a:avLst/>
          </a:prstGeom>
        </p:spPr>
      </p:pic>
    </p:spTree>
    <p:extLst>
      <p:ext uri="{BB962C8B-B14F-4D97-AF65-F5344CB8AC3E}">
        <p14:creationId xmlns:p14="http://schemas.microsoft.com/office/powerpoint/2010/main" val="1137584312"/>
      </p:ext>
    </p:extLst>
  </p:cSld>
  <p:clrMapOvr>
    <a:masterClrMapping/>
  </p:clrMapOvr>
  <p:transition spd="slow" advClick="0" advTm="18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102323" y="294119"/>
            <a:ext cx="9877455" cy="795803"/>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■作成の留意点</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010434" y="1349829"/>
            <a:ext cx="8322976" cy="5107577"/>
          </a:xfrm>
        </p:spPr>
        <p:txBody>
          <a:bodyPr>
            <a:normAutofit fontScale="92500" lnSpcReduction="20000"/>
          </a:bodyPr>
          <a:lstStyle/>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ア　子どもの姿について</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・一人一人を大切にした保育を実施するために，睡眠，食事，排泄，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活動などのリズムを把握し，記載する。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・子どもの成長や，子どもの心の内面や動きなど要点を捉えて記載する。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・一人一人の様子を振り返り，</a:t>
            </a:r>
            <a:r>
              <a:rPr lang="ja-JP" altLang="en-US" sz="1900" dirty="0">
                <a:solidFill>
                  <a:schemeClr val="tx1"/>
                </a:solidFill>
                <a:latin typeface="BIZ UDPゴシック" panose="020B0400000000000000" pitchFamily="50" charset="-128"/>
                <a:ea typeface="BIZ UDPゴシック" panose="020B0400000000000000" pitchFamily="50" charset="-128"/>
              </a:rPr>
              <a:t>保育</a:t>
            </a:r>
            <a:r>
              <a:rPr lang="ja-JP" altLang="en-US" dirty="0">
                <a:solidFill>
                  <a:schemeClr val="tx1"/>
                </a:solidFill>
                <a:latin typeface="BIZ UDPゴシック" panose="020B0400000000000000" pitchFamily="50" charset="-128"/>
                <a:ea typeface="BIZ UDPゴシック" panose="020B0400000000000000" pitchFamily="50" charset="-128"/>
              </a:rPr>
              <a:t>園での生活と遊びを思い返し記載する。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イ　ねらいについて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・一人一人の成長・発達の状態，個人差に考慮して定める。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・複数担任での保育士等が連携し，共通の認識を持って保育にあたる事ができる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ように定める。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ウ　保育者の援助・配慮・環境構成について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・一人一人の生活リズムへの配慮について記載する。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・家庭的な環境構成への配慮について記載する。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・保健・健康・安全面への配慮について記載する。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・１日２４時間の生活全体の連続性を踏まえ，保護者との連携，援助を</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考慮して記載する。</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録音されたサウンド">
            <a:hlinkClick r:id="" action="ppaction://media"/>
            <a:extLst>
              <a:ext uri="{FF2B5EF4-FFF2-40B4-BE49-F238E27FC236}">
                <a16:creationId xmlns:a16="http://schemas.microsoft.com/office/drawing/2014/main" id="{3EFFEEFF-5921-492A-A8CC-47B61179B3CA}"/>
              </a:ext>
            </a:extLst>
          </p:cNvPr>
          <p:cNvPicPr>
            <a:picLocks noChangeAspect="1"/>
          </p:cNvPicPr>
          <p:nvPr>
            <a:audioFile r:link="rId1"/>
            <p:extLst>
              <p:ext uri="{DAA4B4D4-6D71-4841-9C94-3DE7FCFB9230}">
                <p14:media xmlns:p14="http://schemas.microsoft.com/office/powerpoint/2010/main" r:embed="rId2">
                  <p14:trim st="323"/>
                </p14:media>
              </p:ext>
            </p:extLst>
          </p:nvPr>
        </p:nvPicPr>
        <p:blipFill>
          <a:blip r:embed="rId4"/>
          <a:stretch>
            <a:fillRect/>
          </a:stretch>
        </p:blipFill>
        <p:spPr>
          <a:xfrm>
            <a:off x="12387703" y="5847806"/>
            <a:ext cx="609600" cy="609600"/>
          </a:xfrm>
          <a:prstGeom prst="rect">
            <a:avLst/>
          </a:prstGeom>
        </p:spPr>
      </p:pic>
    </p:spTree>
    <p:extLst>
      <p:ext uri="{BB962C8B-B14F-4D97-AF65-F5344CB8AC3E}">
        <p14:creationId xmlns:p14="http://schemas.microsoft.com/office/powerpoint/2010/main" val="119389976"/>
      </p:ext>
    </p:extLst>
  </p:cSld>
  <p:clrMapOvr>
    <a:masterClrMapping/>
  </p:clrMapOvr>
  <p:transition spd="slow" advClick="0" advTm="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951026" y="609601"/>
            <a:ext cx="8322976" cy="3439886"/>
          </a:xfrm>
        </p:spPr>
        <p:txBody>
          <a:bodyPr>
            <a:normAutofit/>
          </a:bodyPr>
          <a:lstStyle/>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エ　反省・評価について</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　・ねらいや内容が適切であったか。</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　・環境構成や見通し，援助が適切であったか。</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　・子どもの自発的な活動を促すことが出来たか記載する。</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　・発達過程に考慮して保育できたか記載する。</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300" dirty="0">
                <a:solidFill>
                  <a:schemeClr val="tx1"/>
                </a:solidFill>
                <a:latin typeface="BIZ UDPゴシック" panose="020B0400000000000000" pitchFamily="50" charset="-128"/>
                <a:ea typeface="BIZ UDPゴシック" panose="020B0400000000000000" pitchFamily="50" charset="-128"/>
              </a:rPr>
              <a:t>　・保護者との信頼関係や支援の視点から記載する。</a:t>
            </a: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3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コンテンツ プレースホルダー 2">
            <a:extLst>
              <a:ext uri="{FF2B5EF4-FFF2-40B4-BE49-F238E27FC236}">
                <a16:creationId xmlns:a16="http://schemas.microsoft.com/office/drawing/2014/main" id="{EA9D73D3-A015-4B33-A054-B8A86D6BC2C0}"/>
              </a:ext>
            </a:extLst>
          </p:cNvPr>
          <p:cNvSpPr txBox="1">
            <a:spLocks/>
          </p:cNvSpPr>
          <p:nvPr/>
        </p:nvSpPr>
        <p:spPr>
          <a:xfrm>
            <a:off x="4303244" y="3947990"/>
            <a:ext cx="5199644" cy="280851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＜参考資料＞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別紙１　期別年間計画</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２　月案</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３　個人別月案（０歳児用）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４　個人別月案（１・２歳児用）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５　個人別月案（障害のある子ども用）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６　週日案・日誌</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７　週日案・日誌　記載例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2" name="録音されたサウンド">
            <a:hlinkClick r:id="" action="ppaction://media"/>
            <a:extLst>
              <a:ext uri="{FF2B5EF4-FFF2-40B4-BE49-F238E27FC236}">
                <a16:creationId xmlns:a16="http://schemas.microsoft.com/office/drawing/2014/main" id="{0B4EC829-B577-4D2F-8B0D-A157607B3370}"/>
              </a:ext>
            </a:extLst>
          </p:cNvPr>
          <p:cNvPicPr>
            <a:picLocks noChangeAspect="1"/>
          </p:cNvPicPr>
          <p:nvPr>
            <a:audioFile r:link="rId1"/>
            <p:extLst>
              <p:ext uri="{DAA4B4D4-6D71-4841-9C94-3DE7FCFB9230}">
                <p14:media xmlns:p14="http://schemas.microsoft.com/office/powerpoint/2010/main" r:embed="rId2">
                  <p14:trim st="240"/>
                </p14:media>
              </p:ext>
            </p:extLst>
          </p:nvPr>
        </p:nvPicPr>
        <p:blipFill>
          <a:blip r:embed="rId4"/>
          <a:stretch>
            <a:fillRect/>
          </a:stretch>
        </p:blipFill>
        <p:spPr>
          <a:xfrm>
            <a:off x="12550306" y="6107713"/>
            <a:ext cx="609600" cy="609600"/>
          </a:xfrm>
          <a:prstGeom prst="rect">
            <a:avLst/>
          </a:prstGeom>
        </p:spPr>
      </p:pic>
    </p:spTree>
    <p:extLst>
      <p:ext uri="{BB962C8B-B14F-4D97-AF65-F5344CB8AC3E}">
        <p14:creationId xmlns:p14="http://schemas.microsoft.com/office/powerpoint/2010/main" val="412818622"/>
      </p:ext>
    </p:extLst>
  </p:cSld>
  <p:clrMapOvr>
    <a:masterClrMapping/>
  </p:clrMapOvr>
  <p:transition spd="slow" advClick="0" advTm="10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587828" y="692333"/>
            <a:ext cx="8164285" cy="1320800"/>
          </a:xfrm>
        </p:spPr>
        <p:txBody>
          <a:bodyPr>
            <a:norm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4000" dirty="0">
                <a:solidFill>
                  <a:schemeClr val="tx1"/>
                </a:solidFill>
                <a:latin typeface="HG丸ｺﾞｼｯｸM-PRO" panose="020F0600000000000000" pitchFamily="50" charset="-128"/>
                <a:ea typeface="HG丸ｺﾞｼｯｸM-PRO" panose="020F0600000000000000" pitchFamily="50" charset="-128"/>
              </a:rPr>
              <a:t>４６</a:t>
            </a:r>
            <a:r>
              <a:rPr lang="ja-JP" altLang="en-US" sz="4000" dirty="0">
                <a:solidFill>
                  <a:schemeClr val="tx1"/>
                </a:solidFill>
                <a:latin typeface="BIZ UDPゴシック" panose="020B0400000000000000" pitchFamily="50" charset="-128"/>
                <a:ea typeface="BIZ UDPゴシック" panose="020B0400000000000000" pitchFamily="50" charset="-128"/>
              </a:rPr>
              <a:t>ページ　第</a:t>
            </a:r>
            <a:r>
              <a:rPr lang="en-US" altLang="ja-JP" sz="4000" dirty="0">
                <a:solidFill>
                  <a:schemeClr val="tx1"/>
                </a:solidFill>
                <a:latin typeface="BIZ UDPゴシック" panose="020B0400000000000000" pitchFamily="50" charset="-128"/>
                <a:ea typeface="BIZ UDPゴシック" panose="020B0400000000000000" pitchFamily="50" charset="-128"/>
              </a:rPr>
              <a:t>2</a:t>
            </a:r>
            <a:r>
              <a:rPr lang="ja-JP" altLang="en-US" sz="4000" dirty="0">
                <a:solidFill>
                  <a:schemeClr val="tx1"/>
                </a:solidFill>
                <a:latin typeface="BIZ UDPゴシック" panose="020B0400000000000000" pitchFamily="50" charset="-128"/>
                <a:ea typeface="BIZ UDPゴシック" panose="020B0400000000000000" pitchFamily="50" charset="-128"/>
              </a:rPr>
              <a:t>章　保育の内容</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1807268" y="2602514"/>
            <a:ext cx="8322976" cy="2113178"/>
          </a:xfrm>
        </p:spPr>
        <p:txBody>
          <a:bodyPr>
            <a:normAutofit/>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１　乳児保育に関わるねらい及び内容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２　</a:t>
            </a:r>
            <a:r>
              <a:rPr lang="en-US" altLang="ja-JP" sz="2400" dirty="0">
                <a:solidFill>
                  <a:schemeClr val="tx1"/>
                </a:solidFill>
                <a:latin typeface="BIZ UDPゴシック" panose="020B0400000000000000" pitchFamily="50" charset="-128"/>
                <a:ea typeface="BIZ UDPゴシック" panose="020B0400000000000000" pitchFamily="50" charset="-128"/>
              </a:rPr>
              <a:t>1</a:t>
            </a:r>
            <a:r>
              <a:rPr lang="ja-JP" altLang="en-US" sz="2400" dirty="0">
                <a:solidFill>
                  <a:schemeClr val="tx1"/>
                </a:solidFill>
                <a:latin typeface="BIZ UDPゴシック" panose="020B0400000000000000" pitchFamily="50" charset="-128"/>
                <a:ea typeface="BIZ UDPゴシック" panose="020B0400000000000000" pitchFamily="50" charset="-128"/>
              </a:rPr>
              <a:t>歳以上</a:t>
            </a:r>
            <a:r>
              <a:rPr lang="en-US" altLang="ja-JP" sz="2400" dirty="0">
                <a:solidFill>
                  <a:schemeClr val="tx1"/>
                </a:solidFill>
                <a:latin typeface="BIZ UDPゴシック" panose="020B0400000000000000" pitchFamily="50" charset="-128"/>
                <a:ea typeface="BIZ UDPゴシック" panose="020B0400000000000000" pitchFamily="50" charset="-128"/>
              </a:rPr>
              <a:t>3</a:t>
            </a:r>
            <a:r>
              <a:rPr lang="ja-JP" altLang="en-US" sz="2400" dirty="0">
                <a:solidFill>
                  <a:schemeClr val="tx1"/>
                </a:solidFill>
                <a:latin typeface="BIZ UDPゴシック" panose="020B0400000000000000" pitchFamily="50" charset="-128"/>
                <a:ea typeface="BIZ UDPゴシック" panose="020B0400000000000000" pitchFamily="50" charset="-128"/>
              </a:rPr>
              <a:t>歳未満児の保育に関わるねらい及び内容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３　</a:t>
            </a:r>
            <a:r>
              <a:rPr lang="en-US" altLang="ja-JP" sz="2400" dirty="0">
                <a:solidFill>
                  <a:schemeClr val="tx1"/>
                </a:solidFill>
                <a:latin typeface="BIZ UDPゴシック" panose="020B0400000000000000" pitchFamily="50" charset="-128"/>
                <a:ea typeface="BIZ UDPゴシック" panose="020B0400000000000000" pitchFamily="50" charset="-128"/>
              </a:rPr>
              <a:t>3</a:t>
            </a:r>
            <a:r>
              <a:rPr lang="ja-JP" altLang="en-US" sz="2400" dirty="0">
                <a:solidFill>
                  <a:schemeClr val="tx1"/>
                </a:solidFill>
                <a:latin typeface="BIZ UDPゴシック" panose="020B0400000000000000" pitchFamily="50" charset="-128"/>
                <a:ea typeface="BIZ UDPゴシック" panose="020B0400000000000000" pitchFamily="50" charset="-128"/>
              </a:rPr>
              <a:t>歳以上児の保育に関するねらい及び内容</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４　保育の実施に関して留意すべき事項</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Font typeface="Wingdings" panose="05000000000000000000" pitchFamily="2" charset="2"/>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BD27FFEC-32B6-4FC2-B02E-C4930CA202E9}"/>
              </a:ext>
            </a:extLst>
          </p:cNvPr>
          <p:cNvSpPr txBox="1">
            <a:spLocks/>
          </p:cNvSpPr>
          <p:nvPr/>
        </p:nvSpPr>
        <p:spPr>
          <a:xfrm>
            <a:off x="141756" y="6717313"/>
            <a:ext cx="8322976" cy="28137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録音されたサウンド">
            <a:hlinkClick r:id="" action="ppaction://media"/>
            <a:extLst>
              <a:ext uri="{FF2B5EF4-FFF2-40B4-BE49-F238E27FC236}">
                <a16:creationId xmlns:a16="http://schemas.microsoft.com/office/drawing/2014/main" id="{D6D27D0A-3295-409F-B6C1-43D0943FE0F8}"/>
              </a:ext>
            </a:extLst>
          </p:cNvPr>
          <p:cNvPicPr>
            <a:picLocks noChangeAspect="1"/>
          </p:cNvPicPr>
          <p:nvPr>
            <a:audioFile r:link="rId1"/>
            <p:extLst>
              <p:ext uri="{DAA4B4D4-6D71-4841-9C94-3DE7FCFB9230}">
                <p14:media xmlns:p14="http://schemas.microsoft.com/office/powerpoint/2010/main" r:embed="rId2">
                  <p14:trim st="1101" end="948.5623000000001"/>
                </p14:media>
              </p:ext>
            </p:extLst>
          </p:nvPr>
        </p:nvPicPr>
        <p:blipFill>
          <a:blip r:embed="rId4"/>
          <a:stretch>
            <a:fillRect/>
          </a:stretch>
        </p:blipFill>
        <p:spPr>
          <a:xfrm>
            <a:off x="12322628" y="6107713"/>
            <a:ext cx="609600" cy="609600"/>
          </a:xfrm>
          <a:prstGeom prst="rect">
            <a:avLst/>
          </a:prstGeom>
        </p:spPr>
      </p:pic>
    </p:spTree>
    <p:extLst>
      <p:ext uri="{BB962C8B-B14F-4D97-AF65-F5344CB8AC3E}">
        <p14:creationId xmlns:p14="http://schemas.microsoft.com/office/powerpoint/2010/main" val="4053386399"/>
      </p:ext>
    </p:extLst>
  </p:cSld>
  <p:clrMapOvr>
    <a:masterClrMapping/>
  </p:clrMapOvr>
  <p:transition spd="slow" advClick="0" advTm="1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 objId="6"/>
        <p14:stopEvt time="47575" objId="6"/>
      </p14:showEvtLst>
    </p:ext>
  </p:extLs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907</TotalTime>
  <Words>1307</Words>
  <Application>Microsoft Office PowerPoint</Application>
  <PresentationFormat>ワイド画面</PresentationFormat>
  <Paragraphs>116</Paragraphs>
  <Slides>13</Slides>
  <Notes>0</Notes>
  <HiddenSlides>0</HiddenSlides>
  <MMClips>12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BIZ UDPゴシック</vt:lpstr>
      <vt:lpstr>HG丸ｺﾞｼｯｸM-PRO</vt:lpstr>
      <vt:lpstr>Arial</vt:lpstr>
      <vt:lpstr>Trebuchet MS</vt:lpstr>
      <vt:lpstr>Wingdings</vt:lpstr>
      <vt:lpstr>Wingdings 3</vt:lpstr>
      <vt:lpstr>ファセット</vt:lpstr>
      <vt:lpstr>令和４年度 地域型保育事業所向け 運営説明会 補足説明資料</vt:lpstr>
      <vt:lpstr>４５ぺージ　保育所保育指針について </vt:lpstr>
      <vt:lpstr>　　第1章　総則</vt:lpstr>
      <vt:lpstr>　　■全体的な計画の作成　</vt:lpstr>
      <vt:lpstr>　　■指導計画の作成</vt:lpstr>
      <vt:lpstr>　　４６ページ　■個別的な計画の作成</vt:lpstr>
      <vt:lpstr>　　■作成の留意点</vt:lpstr>
      <vt:lpstr>PowerPoint プレゼンテーション</vt:lpstr>
      <vt:lpstr>　４６ページ　第2章　保育の内容</vt:lpstr>
      <vt:lpstr>　　　第3章　健康及び安全</vt:lpstr>
      <vt:lpstr>　　　４７ページ　第４章　子育て支援</vt:lpstr>
      <vt:lpstr>　　　第５章　職員の資質向上</vt:lpstr>
      <vt:lpstr>　　　５９ページ　研修計画について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55</cp:revision>
  <cp:lastPrinted>2022-03-02T06:35:42Z</cp:lastPrinted>
  <dcterms:created xsi:type="dcterms:W3CDTF">2021-01-19T03:24:24Z</dcterms:created>
  <dcterms:modified xsi:type="dcterms:W3CDTF">2022-05-12T08:29:57Z</dcterms:modified>
</cp:coreProperties>
</file>