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75" r:id="rId2"/>
    <p:sldId id="276" r:id="rId3"/>
    <p:sldId id="277" r:id="rId4"/>
    <p:sldId id="261" r:id="rId5"/>
    <p:sldId id="278" r:id="rId6"/>
    <p:sldId id="279" r:id="rId7"/>
    <p:sldId id="280" r:id="rId8"/>
    <p:sldId id="307" r:id="rId9"/>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OpxysVasim7waVAvLKuVw==" hashData="5nPaXs9i5EebnrJAsF5Ckq0FEj0hI/2GRtW4c97vRbW1zeFojLmxjOtdaydjOW0iEamZrRZpbkMjcU1lGLbmaw=="/>
  <p:extLst>
    <p:ext uri="{521415D9-36F7-43E2-AB2F-B90AF26B5E84}">
      <p14:sectionLst xmlns:p14="http://schemas.microsoft.com/office/powerpoint/2010/main">
        <p14:section name="既定のセクション" id="{0D7B2FA3-5A37-4BB6-BC66-90A8473680BA}">
          <p14:sldIdLst>
            <p14:sldId id="275"/>
            <p14:sldId id="276"/>
            <p14:sldId id="277"/>
            <p14:sldId id="261"/>
            <p14:sldId id="278"/>
            <p14:sldId id="279"/>
            <p14:sldId id="280"/>
            <p14:sldId id="3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2022/5/17</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５</a:t>
            </a:r>
            <a:r>
              <a:rPr kumimoji="1" lang="ja-JP" altLang="en-US" sz="3600" dirty="0">
                <a:solidFill>
                  <a:schemeClr val="tx1"/>
                </a:solidFill>
                <a:latin typeface="BIZ UDPゴシック" panose="020B0400000000000000" pitchFamily="50" charset="-128"/>
                <a:ea typeface="BIZ UDPゴシック" panose="020B0400000000000000" pitchFamily="50" charset="-128"/>
              </a:rPr>
              <a:t>　認可・確認事項の変更手続について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342176549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4" y="609600"/>
            <a:ext cx="9746826" cy="1320800"/>
          </a:xfrm>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３１</a:t>
            </a:r>
            <a:r>
              <a:rPr kumimoji="1" lang="ja-JP" altLang="en-US" dirty="0">
                <a:solidFill>
                  <a:schemeClr val="tx1"/>
                </a:solidFill>
                <a:latin typeface="BIZ UDPゴシック" panose="020B0400000000000000" pitchFamily="50" charset="-128"/>
                <a:ea typeface="BIZ UDPゴシック" panose="020B0400000000000000" pitchFamily="50" charset="-128"/>
              </a:rPr>
              <a:t>ページ　認可・確認事項の変更手続について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930400"/>
            <a:ext cx="10515600" cy="4026263"/>
          </a:xfrm>
        </p:spPr>
        <p:txBody>
          <a:bodyPr>
            <a:normAutofit fontScale="92500"/>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地域型保育事業所</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 児童福祉法に基づく認可</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 子ども・子育て支援法に基づく確認</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rgbClr val="FF0000"/>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ja-JP" altLang="en-US" sz="2800" dirty="0">
                <a:solidFill>
                  <a:srgbClr val="FF0000"/>
                </a:solidFill>
                <a:latin typeface="BIZ UDPゴシック" panose="020B0400000000000000" pitchFamily="50" charset="-128"/>
                <a:ea typeface="BIZ UDPゴシック" panose="020B0400000000000000" pitchFamily="50" charset="-128"/>
              </a:rPr>
              <a:t>認可事項変更届</a:t>
            </a:r>
            <a:r>
              <a:rPr lang="ja-JP" altLang="en-US" sz="2800" dirty="0">
                <a:solidFill>
                  <a:schemeClr val="tx1"/>
                </a:solidFill>
                <a:latin typeface="BIZ UDPゴシック" panose="020B0400000000000000" pitchFamily="50" charset="-128"/>
                <a:ea typeface="BIZ UDPゴシック" panose="020B0400000000000000" pitchFamily="50" charset="-128"/>
              </a:rPr>
              <a:t>」及び「</a:t>
            </a:r>
            <a:r>
              <a:rPr lang="ja-JP" altLang="en-US" sz="2800" dirty="0">
                <a:solidFill>
                  <a:srgbClr val="FF0000"/>
                </a:solidFill>
                <a:latin typeface="BIZ UDPゴシック" panose="020B0400000000000000" pitchFamily="50" charset="-128"/>
                <a:ea typeface="BIZ UDPゴシック" panose="020B0400000000000000" pitchFamily="50" charset="-128"/>
              </a:rPr>
              <a:t>確認事項変更届</a:t>
            </a:r>
            <a:r>
              <a:rPr lang="ja-JP" altLang="en-US" sz="2800" dirty="0">
                <a:solidFill>
                  <a:schemeClr val="tx1"/>
                </a:solidFill>
                <a:latin typeface="BIZ UDPゴシック" panose="020B0400000000000000" pitchFamily="50" charset="-128"/>
                <a:ea typeface="BIZ UDPゴシック" panose="020B0400000000000000" pitchFamily="50" charset="-128"/>
              </a:rPr>
              <a:t>」，必要添付書類を提出</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2800" dirty="0">
                <a:solidFill>
                  <a:schemeClr val="tx1"/>
                </a:solidFill>
                <a:latin typeface="BIZ UDPゴシック" panose="020B0400000000000000" pitchFamily="50" charset="-128"/>
                <a:ea typeface="BIZ UDPゴシック" panose="020B0400000000000000" pitchFamily="50" charset="-128"/>
              </a:rPr>
              <a:t>　施設所在地や建物の構造，図面等を変更する場合，あらかじめ本市との間で</a:t>
            </a:r>
            <a:r>
              <a:rPr kumimoji="1" lang="ja-JP" altLang="en-US" sz="2800" dirty="0">
                <a:solidFill>
                  <a:srgbClr val="FF0000"/>
                </a:solidFill>
                <a:latin typeface="BIZ UDPゴシック" panose="020B0400000000000000" pitchFamily="50" charset="-128"/>
                <a:ea typeface="BIZ UDPゴシック" panose="020B0400000000000000" pitchFamily="50" charset="-128"/>
              </a:rPr>
              <a:t>事前協議</a:t>
            </a:r>
            <a:r>
              <a:rPr kumimoji="1" lang="ja-JP" altLang="en-US" sz="2800" dirty="0">
                <a:solidFill>
                  <a:schemeClr val="tx1"/>
                </a:solidFill>
                <a:latin typeface="BIZ UDPゴシック" panose="020B0400000000000000" pitchFamily="50" charset="-128"/>
                <a:ea typeface="BIZ UDPゴシック" panose="020B0400000000000000" pitchFamily="50" charset="-128"/>
              </a:rPr>
              <a:t>が必要となるため，手続に遺漏がないようにすること。</a:t>
            </a:r>
          </a:p>
        </p:txBody>
      </p:sp>
      <p:pic>
        <p:nvPicPr>
          <p:cNvPr id="4" name="メディア1">
            <a:hlinkClick r:id="" action="ppaction://media"/>
            <a:extLst>
              <a:ext uri="{FF2B5EF4-FFF2-40B4-BE49-F238E27FC236}">
                <a16:creationId xmlns:a16="http://schemas.microsoft.com/office/drawing/2014/main" id="{AF670E95-841D-449C-A823-C3375977FD8D}"/>
              </a:ext>
            </a:extLst>
          </p:cNvPr>
          <p:cNvPicPr>
            <a:picLocks noChangeAspect="1"/>
          </p:cNvPicPr>
          <p:nvPr>
            <a:audioFile r:link="rId1"/>
            <p:extLst>
              <p:ext uri="{DAA4B4D4-6D71-4841-9C94-3DE7FCFB9230}">
                <p14:media xmlns:p14="http://schemas.microsoft.com/office/powerpoint/2010/main" r:embed="rId2">
                  <p14:trim st="1974" end="3554.7414"/>
                </p14:media>
              </p:ext>
            </p:extLst>
          </p:nvPr>
        </p:nvPicPr>
        <p:blipFill>
          <a:blip r:embed="rId4"/>
          <a:stretch>
            <a:fillRect/>
          </a:stretch>
        </p:blipFill>
        <p:spPr>
          <a:xfrm>
            <a:off x="12401006" y="3333931"/>
            <a:ext cx="609600" cy="609600"/>
          </a:xfrm>
          <a:prstGeom prst="rect">
            <a:avLst/>
          </a:prstGeom>
        </p:spPr>
      </p:pic>
    </p:spTree>
    <p:extLst>
      <p:ext uri="{BB962C8B-B14F-4D97-AF65-F5344CB8AC3E}">
        <p14:creationId xmlns:p14="http://schemas.microsoft.com/office/powerpoint/2010/main" val="1643368855"/>
      </p:ext>
    </p:extLst>
  </p:cSld>
  <p:clrMapOvr>
    <a:masterClrMapping/>
  </p:clrMapOvr>
  <p:transition spd="slow" advClick="0" advTm="3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よくある間違いについて①</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677334" y="1799770"/>
            <a:ext cx="10515600" cy="4318001"/>
          </a:xfrm>
        </p:spPr>
        <p:txBody>
          <a:bodyPr>
            <a:normAutofit/>
          </a:bodyPr>
          <a:lstStyle/>
          <a:p>
            <a:pPr marL="0" indent="0">
              <a:buNone/>
            </a:pPr>
            <a:r>
              <a:rPr lang="en-US" altLang="ja-JP" sz="2800" b="1"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認可事項変更届または確認事項変更届のいずれかのみを提出</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sz="2800" b="1"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添付書類のみ提出</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sz="2800" b="1"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添付書類がない，あるいは不足している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各種変更届には必要な添付書類があるため確認すること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　業務ハンドブックＰ．１６</a:t>
            </a: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４～５参照</a:t>
            </a:r>
          </a:p>
        </p:txBody>
      </p:sp>
      <p:pic>
        <p:nvPicPr>
          <p:cNvPr id="4" name="メディア1">
            <a:hlinkClick r:id="" action="ppaction://media"/>
            <a:extLst>
              <a:ext uri="{FF2B5EF4-FFF2-40B4-BE49-F238E27FC236}">
                <a16:creationId xmlns:a16="http://schemas.microsoft.com/office/drawing/2014/main" id="{54D4391A-8827-4528-8188-6DCD1E94A0FB}"/>
              </a:ext>
            </a:extLst>
          </p:cNvPr>
          <p:cNvPicPr>
            <a:picLocks noChangeAspect="1"/>
          </p:cNvPicPr>
          <p:nvPr>
            <a:audioFile r:link="rId1"/>
            <p:extLst>
              <p:ext uri="{DAA4B4D4-6D71-4841-9C94-3DE7FCFB9230}">
                <p14:media xmlns:p14="http://schemas.microsoft.com/office/powerpoint/2010/main" r:embed="rId2">
                  <p14:trim st="1554" end="1980.8639"/>
                </p14:media>
              </p:ext>
            </p:extLst>
          </p:nvPr>
        </p:nvPicPr>
        <p:blipFill>
          <a:blip r:embed="rId4"/>
          <a:stretch>
            <a:fillRect/>
          </a:stretch>
        </p:blipFill>
        <p:spPr>
          <a:xfrm>
            <a:off x="12331972" y="5936197"/>
            <a:ext cx="609600" cy="609600"/>
          </a:xfrm>
          <a:prstGeom prst="rect">
            <a:avLst/>
          </a:prstGeom>
        </p:spPr>
      </p:pic>
    </p:spTree>
    <p:extLst>
      <p:ext uri="{BB962C8B-B14F-4D97-AF65-F5344CB8AC3E}">
        <p14:creationId xmlns:p14="http://schemas.microsoft.com/office/powerpoint/2010/main" val="3428682846"/>
      </p:ext>
    </p:extLst>
  </p:cSld>
  <p:clrMapOvr>
    <a:masterClrMapping/>
  </p:clrMapOvr>
  <p:transition spd="slow" advClick="0" advTm="4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よくある間違いについて②</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606731"/>
            <a:ext cx="10515600" cy="4641669"/>
          </a:xfrm>
        </p:spPr>
        <p:txBody>
          <a:bodyPr>
            <a:normAutofit fontScale="92500"/>
          </a:bodyPr>
          <a:lstStyle/>
          <a:p>
            <a:pPr marL="0" indent="0">
              <a:buNone/>
            </a:pPr>
            <a:r>
              <a:rPr lang="en-US" altLang="ja-JP" sz="2800" b="1" dirty="0">
                <a:solidFill>
                  <a:srgbClr val="FF0000"/>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変更届が事後の提出となっている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管理者，代表者（理事長等）の変更や重要事項説明書の変更は事前に変更届を提出すること。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代表者を変更する場合に添付する誓約書は</a:t>
            </a:r>
            <a:r>
              <a:rPr lang="ja-JP" altLang="en-US" sz="2800" dirty="0">
                <a:solidFill>
                  <a:srgbClr val="FF0000"/>
                </a:solidFill>
                <a:latin typeface="BIZ UDPゴシック" panose="020B0400000000000000" pitchFamily="50" charset="-128"/>
                <a:ea typeface="BIZ UDPゴシック" panose="020B0400000000000000" pitchFamily="50" charset="-128"/>
              </a:rPr>
              <a:t>認可用</a:t>
            </a:r>
            <a:r>
              <a:rPr lang="ja-JP" altLang="en-US" sz="2800" dirty="0">
                <a:solidFill>
                  <a:schemeClr val="tx1"/>
                </a:solidFill>
                <a:latin typeface="BIZ UDPゴシック" panose="020B0400000000000000" pitchFamily="50" charset="-128"/>
                <a:ea typeface="BIZ UDPゴシック" panose="020B0400000000000000" pitchFamily="50" charset="-128"/>
              </a:rPr>
              <a:t>と</a:t>
            </a:r>
            <a:r>
              <a:rPr lang="ja-JP" altLang="en-US" sz="2800" dirty="0">
                <a:solidFill>
                  <a:srgbClr val="FF0000"/>
                </a:solidFill>
                <a:latin typeface="BIZ UDPゴシック" panose="020B0400000000000000" pitchFamily="50" charset="-128"/>
                <a:ea typeface="BIZ UDPゴシック" panose="020B0400000000000000" pitchFamily="50" charset="-128"/>
              </a:rPr>
              <a:t>確認用</a:t>
            </a:r>
            <a:r>
              <a:rPr lang="ja-JP" altLang="en-US" sz="2800" dirty="0">
                <a:solidFill>
                  <a:schemeClr val="tx1"/>
                </a:solidFill>
                <a:latin typeface="BIZ UDPゴシック" panose="020B0400000000000000" pitchFamily="50" charset="-128"/>
                <a:ea typeface="BIZ UDPゴシック" panose="020B0400000000000000" pitchFamily="50" charset="-128"/>
              </a:rPr>
              <a:t>がある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ため，いずれも提出すること。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sz="2800" dirty="0">
                <a:solidFill>
                  <a:schemeClr val="tx1"/>
                </a:solidFill>
                <a:latin typeface="BIZ UDPゴシック" panose="020B0400000000000000" pitchFamily="50" charset="-128"/>
                <a:ea typeface="BIZ UDPゴシック" panose="020B0400000000000000" pitchFamily="50" charset="-128"/>
              </a:rPr>
              <a:t>※</a:t>
            </a:r>
            <a:r>
              <a:rPr lang="ja-JP" altLang="en-US" sz="2800" dirty="0">
                <a:solidFill>
                  <a:schemeClr val="tx1"/>
                </a:solidFill>
                <a:latin typeface="BIZ UDPゴシック" panose="020B0400000000000000" pitchFamily="50" charset="-128"/>
                <a:ea typeface="BIZ UDPゴシック" panose="020B0400000000000000" pitchFamily="50" charset="-128"/>
              </a:rPr>
              <a:t>　京都市所管の社会福祉法人の理事長が変更となる場合，はぐくみ創</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造推進室にも必要な手続を行うこと。</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pic>
        <p:nvPicPr>
          <p:cNvPr id="5" name="メディア3">
            <a:hlinkClick r:id="" action="ppaction://media"/>
            <a:extLst>
              <a:ext uri="{FF2B5EF4-FFF2-40B4-BE49-F238E27FC236}">
                <a16:creationId xmlns:a16="http://schemas.microsoft.com/office/drawing/2014/main" id="{B40D0EC1-5007-4548-956B-9FEA344D707B}"/>
              </a:ext>
            </a:extLst>
          </p:cNvPr>
          <p:cNvPicPr>
            <a:picLocks noChangeAspect="1"/>
          </p:cNvPicPr>
          <p:nvPr>
            <a:audioFile r:link="rId1"/>
            <p:extLst>
              <p:ext uri="{DAA4B4D4-6D71-4841-9C94-3DE7FCFB9230}">
                <p14:media xmlns:p14="http://schemas.microsoft.com/office/powerpoint/2010/main" r:embed="rId2">
                  <p14:trim st="2127" end="1666.0204"/>
                </p14:media>
              </p:ext>
            </p:extLst>
          </p:nvPr>
        </p:nvPicPr>
        <p:blipFill>
          <a:blip r:embed="rId4"/>
          <a:stretch>
            <a:fillRect/>
          </a:stretch>
        </p:blipFill>
        <p:spPr>
          <a:xfrm>
            <a:off x="12557760" y="2878183"/>
            <a:ext cx="609600" cy="609600"/>
          </a:xfrm>
          <a:prstGeom prst="rect">
            <a:avLst/>
          </a:prstGeom>
        </p:spPr>
      </p:pic>
    </p:spTree>
    <p:extLst>
      <p:ext uri="{BB962C8B-B14F-4D97-AF65-F5344CB8AC3E}">
        <p14:creationId xmlns:p14="http://schemas.microsoft.com/office/powerpoint/2010/main" val="1466811885"/>
      </p:ext>
    </p:extLst>
  </p:cSld>
  <p:clrMapOvr>
    <a:masterClrMapping/>
  </p:clrMapOvr>
  <p:transition spd="slow" advClick="0" advTm="4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各様式，必要添付書類について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930400"/>
            <a:ext cx="10515600" cy="4679406"/>
          </a:xfrm>
        </p:spPr>
        <p:txBody>
          <a:bodyPr>
            <a:normAutofit/>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各様式及び必要添付書類については，業務ハンドブックか京都市ホームページを参照（以下を検索）。</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「健康・福祉・教育」</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－「子ども子育て支援・少子化対策」　</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－「京都市子ども・子育て支援新制度」</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－「事業所の方へ」</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　　　　－「認可・確認関係様式」（ページ番号：</a:t>
            </a:r>
            <a:r>
              <a:rPr lang="en-US" altLang="ja-JP" sz="2800" dirty="0">
                <a:solidFill>
                  <a:schemeClr val="tx1"/>
                </a:solidFill>
                <a:latin typeface="BIZ UDPゴシック" panose="020B0400000000000000" pitchFamily="50" charset="-128"/>
                <a:ea typeface="BIZ UDPゴシック" panose="020B0400000000000000" pitchFamily="50" charset="-128"/>
              </a:rPr>
              <a:t>172718</a:t>
            </a:r>
            <a:r>
              <a:rPr lang="ja-JP" altLang="en-US" sz="2800" dirty="0">
                <a:solidFill>
                  <a:schemeClr val="tx1"/>
                </a:solidFill>
                <a:latin typeface="BIZ UDPゴシック" panose="020B0400000000000000" pitchFamily="50" charset="-128"/>
                <a:ea typeface="BIZ UDPゴシック" panose="020B0400000000000000" pitchFamily="50" charset="-128"/>
              </a:rPr>
              <a:t>）</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pic>
        <p:nvPicPr>
          <p:cNvPr id="5" name="メディア5">
            <a:hlinkClick r:id="" action="ppaction://media"/>
            <a:extLst>
              <a:ext uri="{FF2B5EF4-FFF2-40B4-BE49-F238E27FC236}">
                <a16:creationId xmlns:a16="http://schemas.microsoft.com/office/drawing/2014/main" id="{AAA27DAC-23E7-4FE8-991E-01EFB08824D3}"/>
              </a:ext>
            </a:extLst>
          </p:cNvPr>
          <p:cNvPicPr>
            <a:picLocks noChangeAspect="1"/>
          </p:cNvPicPr>
          <p:nvPr>
            <a:audioFile r:link="rId1"/>
            <p:extLst>
              <p:ext uri="{DAA4B4D4-6D71-4841-9C94-3DE7FCFB9230}">
                <p14:media xmlns:p14="http://schemas.microsoft.com/office/powerpoint/2010/main" r:embed="rId2">
                  <p14:trim st="2120" end="2340.1632"/>
                </p14:media>
              </p:ext>
            </p:extLst>
          </p:nvPr>
        </p:nvPicPr>
        <p:blipFill>
          <a:blip r:embed="rId4"/>
          <a:stretch>
            <a:fillRect/>
          </a:stretch>
        </p:blipFill>
        <p:spPr>
          <a:xfrm>
            <a:off x="12427131" y="3627846"/>
            <a:ext cx="609600" cy="609600"/>
          </a:xfrm>
          <a:prstGeom prst="rect">
            <a:avLst/>
          </a:prstGeom>
        </p:spPr>
      </p:pic>
    </p:spTree>
    <p:extLst>
      <p:ext uri="{BB962C8B-B14F-4D97-AF65-F5344CB8AC3E}">
        <p14:creationId xmlns:p14="http://schemas.microsoft.com/office/powerpoint/2010/main" val="2479339768"/>
      </p:ext>
    </p:extLst>
  </p:cSld>
  <p:clrMapOvr>
    <a:masterClrMapping/>
  </p:clrMapOvr>
  <p:transition spd="slow" advTm="9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310640" y="4684317"/>
            <a:ext cx="935736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６</a:t>
            </a:r>
            <a:r>
              <a:rPr kumimoji="1" lang="ja-JP" altLang="en-US" sz="3600" dirty="0">
                <a:solidFill>
                  <a:schemeClr val="tx1"/>
                </a:solidFill>
                <a:latin typeface="BIZ UDPゴシック" panose="020B0400000000000000" pitchFamily="50" charset="-128"/>
                <a:ea typeface="BIZ UDPゴシック" panose="020B0400000000000000" pitchFamily="50" charset="-128"/>
              </a:rPr>
              <a:t>　災害時における所管施設の対応について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16617470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877455" cy="1320800"/>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３３ページ　災害時における所管施設の対応方針について</a:t>
            </a: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825626"/>
            <a:ext cx="10515600" cy="1325563"/>
          </a:xfrm>
        </p:spPr>
        <p:txBody>
          <a:bodyPr>
            <a:normAutofit/>
          </a:bodyPr>
          <a:lstStyle/>
          <a:p>
            <a:pPr marL="0" indent="0">
              <a:buNone/>
            </a:pPr>
            <a:r>
              <a:rPr lang="ja-JP" altLang="en-US" sz="2800" dirty="0">
                <a:solidFill>
                  <a:schemeClr val="tx1"/>
                </a:solidFill>
                <a:latin typeface="BIZ UDPゴシック" panose="020B0400000000000000" pitchFamily="50" charset="-128"/>
                <a:ea typeface="BIZ UDPゴシック" panose="020B0400000000000000" pitchFamily="50" charset="-128"/>
              </a:rPr>
              <a:t>・災害時の対応について，利用者や保護者に対して事前にお知らせし，共通理解の形成に努めること</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3151189"/>
            <a:ext cx="10515600" cy="12160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・施設所在地が土砂災害警戒区域等，浸水想定区域の内外であることや発令が施設所在学区内に出ているかどうかによっても対応が異なるため確認すること</a:t>
            </a:r>
          </a:p>
          <a:p>
            <a:pPr marL="0" indent="0">
              <a:buNone/>
            </a:pPr>
            <a:endParaRPr lang="ja-JP" altLang="en-US" sz="3000" dirty="0"/>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762296"/>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・原則，</a:t>
            </a:r>
            <a:r>
              <a:rPr lang="ja-JP" altLang="en-US" u="sng" dirty="0">
                <a:solidFill>
                  <a:srgbClr val="FF0000"/>
                </a:solidFill>
                <a:latin typeface="BIZ UDPゴシック" panose="020B0400000000000000" pitchFamily="50" charset="-128"/>
                <a:ea typeface="BIZ UDPゴシック" panose="020B0400000000000000" pitchFamily="50" charset="-128"/>
              </a:rPr>
              <a:t>休務や休園については，該当する取扱いを超えた対応は認められない</a:t>
            </a:r>
            <a:r>
              <a:rPr lang="ja-JP" altLang="en-US" dirty="0">
                <a:latin typeface="BIZ UDPゴシック" panose="020B0400000000000000" pitchFamily="50" charset="-128"/>
                <a:ea typeface="BIZ UDPゴシック" panose="020B0400000000000000" pitchFamily="50" charset="-128"/>
              </a:rPr>
              <a:t>ため，留意すること。詳細は，運営説明会資料Ｐ３４参照</a:t>
            </a:r>
            <a:endParaRPr lang="en-US" altLang="ja-JP" dirty="0">
              <a:latin typeface="BIZ UDPゴシック" panose="020B0400000000000000" pitchFamily="50" charset="-128"/>
              <a:ea typeface="BIZ UDPゴシック" panose="020B0400000000000000" pitchFamily="50" charset="-128"/>
            </a:endParaRPr>
          </a:p>
        </p:txBody>
      </p:sp>
      <p:pic>
        <p:nvPicPr>
          <p:cNvPr id="7" name="録音されたサウンド">
            <a:hlinkClick r:id="" action="ppaction://media"/>
            <a:extLst>
              <a:ext uri="{FF2B5EF4-FFF2-40B4-BE49-F238E27FC236}">
                <a16:creationId xmlns:a16="http://schemas.microsoft.com/office/drawing/2014/main" id="{C5781FEE-D058-43F5-92E2-C28B790290B5}"/>
              </a:ext>
            </a:extLst>
          </p:cNvPr>
          <p:cNvPicPr>
            <a:picLocks noChangeAspect="1"/>
          </p:cNvPicPr>
          <p:nvPr>
            <a:audioFile r:link="rId1"/>
            <p:extLst>
              <p:ext uri="{DAA4B4D4-6D71-4841-9C94-3DE7FCFB9230}">
                <p14:media xmlns:p14="http://schemas.microsoft.com/office/powerpoint/2010/main" r:embed="rId2">
                  <p14:trim st="410" end="813.8344"/>
                </p14:media>
              </p:ext>
            </p:extLst>
          </p:nvPr>
        </p:nvPicPr>
        <p:blipFill>
          <a:blip r:embed="rId4"/>
          <a:stretch>
            <a:fillRect/>
          </a:stretch>
        </p:blipFill>
        <p:spPr>
          <a:xfrm>
            <a:off x="12414069" y="5607597"/>
            <a:ext cx="609600" cy="609600"/>
          </a:xfrm>
          <a:prstGeom prst="rect">
            <a:avLst/>
          </a:prstGeom>
        </p:spPr>
      </p:pic>
    </p:spTree>
    <p:extLst>
      <p:ext uri="{BB962C8B-B14F-4D97-AF65-F5344CB8AC3E}">
        <p14:creationId xmlns:p14="http://schemas.microsoft.com/office/powerpoint/2010/main" val="3268814681"/>
      </p:ext>
    </p:extLst>
  </p:cSld>
  <p:clrMapOvr>
    <a:masterClrMapping/>
  </p:clrMapOvr>
  <p:transition spd="slow" advClick="0" advTm="855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8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E8033-EE4E-4982-9798-553D791EF676}"/>
              </a:ext>
            </a:extLst>
          </p:cNvPr>
          <p:cNvSpPr>
            <a:spLocks noGrp="1"/>
          </p:cNvSpPr>
          <p:nvPr>
            <p:ph type="title"/>
          </p:nvPr>
        </p:nvSpPr>
        <p:spPr/>
        <p:txBody>
          <a:bodyPr>
            <a:normAutofit/>
          </a:bodyPr>
          <a:lstStyle/>
          <a:p>
            <a:r>
              <a:rPr kumimoji="1" lang="ja-JP" altLang="en-US" sz="6000" dirty="0">
                <a:solidFill>
                  <a:schemeClr val="tx2"/>
                </a:solidFill>
                <a:latin typeface="BIZ UDPゴシック" panose="020B0400000000000000" pitchFamily="50" charset="-128"/>
                <a:ea typeface="BIZ UDPゴシック" panose="020B0400000000000000" pitchFamily="50" charset="-128"/>
              </a:rPr>
              <a:t>キーワード</a:t>
            </a:r>
            <a:r>
              <a:rPr lang="ja-JP" altLang="en-US" sz="6000" dirty="0">
                <a:solidFill>
                  <a:schemeClr val="tx2"/>
                </a:solidFill>
                <a:latin typeface="BIZ UDPゴシック" panose="020B0400000000000000" pitchFamily="50" charset="-128"/>
                <a:ea typeface="BIZ UDPゴシック" panose="020B0400000000000000" pitchFamily="50" charset="-128"/>
              </a:rPr>
              <a:t>②</a:t>
            </a:r>
            <a:endParaRPr kumimoji="1" lang="ja-JP" altLang="en-US" sz="6000" dirty="0"/>
          </a:p>
        </p:txBody>
      </p:sp>
      <p:sp>
        <p:nvSpPr>
          <p:cNvPr id="3" name="コンテンツ プレースホルダー 2">
            <a:extLst>
              <a:ext uri="{FF2B5EF4-FFF2-40B4-BE49-F238E27FC236}">
                <a16:creationId xmlns:a16="http://schemas.microsoft.com/office/drawing/2014/main" id="{E97C160D-CCD4-4C5D-A5E1-EEF7130376D5}"/>
              </a:ext>
            </a:extLst>
          </p:cNvPr>
          <p:cNvSpPr>
            <a:spLocks noGrp="1"/>
          </p:cNvSpPr>
          <p:nvPr>
            <p:ph idx="1"/>
          </p:nvPr>
        </p:nvSpPr>
        <p:spPr>
          <a:xfrm>
            <a:off x="1797666" y="1768704"/>
            <a:ext cx="8596668" cy="3880773"/>
          </a:xfrm>
        </p:spPr>
        <p:txBody>
          <a:bodyPr>
            <a:noAutofit/>
          </a:bodyPr>
          <a:lstStyle/>
          <a:p>
            <a:pPr marL="0" indent="0" algn="ctr">
              <a:buNone/>
            </a:pPr>
            <a:r>
              <a:rPr lang="ja-JP" altLang="en-US" sz="25000" dirty="0">
                <a:latin typeface="BIZ UDPゴシック" panose="020B0400000000000000" pitchFamily="50" charset="-128"/>
                <a:ea typeface="BIZ UDPゴシック" panose="020B0400000000000000" pitchFamily="50" charset="-128"/>
              </a:rPr>
              <a:t>つ</a:t>
            </a:r>
            <a:endParaRPr kumimoji="1" lang="ja-JP" altLang="en-US" sz="25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1620229"/>
      </p:ext>
    </p:extLst>
  </p:cSld>
  <p:clrMapOvr>
    <a:masterClrMapping/>
  </p:clrMapOvr>
  <p:transition spd="slow" advClick="0" advTm="2000">
    <p:wipe/>
  </p:transition>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914</TotalTime>
  <Words>494</Words>
  <Application>Microsoft Office PowerPoint</Application>
  <PresentationFormat>ワイド画面</PresentationFormat>
  <Paragraphs>42</Paragraphs>
  <Slides>8</Slides>
  <Notes>0</Notes>
  <HiddenSlides>0</HiddenSlides>
  <MMClips>5</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BIZ UDPゴシック</vt:lpstr>
      <vt:lpstr>Arial</vt:lpstr>
      <vt:lpstr>Trebuchet MS</vt:lpstr>
      <vt:lpstr>Wingdings 3</vt:lpstr>
      <vt:lpstr>ファセット</vt:lpstr>
      <vt:lpstr>令和４年度 地域型保育事業所向け 運営説明会 補足説明資料</vt:lpstr>
      <vt:lpstr>３１ページ　認可・確認事項の変更手続について</vt:lpstr>
      <vt:lpstr>よくある間違いについて①</vt:lpstr>
      <vt:lpstr>よくある間違いについて②</vt:lpstr>
      <vt:lpstr>各様式，必要添付書類について</vt:lpstr>
      <vt:lpstr>令和４年度 地域型保育事業所向け 運営説明会 補足説明資料</vt:lpstr>
      <vt:lpstr>３３ページ　災害時における所管施設の対応方針について</vt:lpstr>
      <vt:lpstr>キーワード②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59</cp:revision>
  <cp:lastPrinted>2022-03-02T06:35:42Z</cp:lastPrinted>
  <dcterms:created xsi:type="dcterms:W3CDTF">2021-01-19T03:24:24Z</dcterms:created>
  <dcterms:modified xsi:type="dcterms:W3CDTF">2022-05-17T10:20:23Z</dcterms:modified>
</cp:coreProperties>
</file>