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65" r:id="rId2"/>
    <p:sldId id="266" r:id="rId3"/>
    <p:sldId id="267" r:id="rId4"/>
    <p:sldId id="268" r:id="rId5"/>
    <p:sldId id="269" r:id="rId6"/>
    <p:sldId id="260" r:id="rId7"/>
    <p:sldId id="272" r:id="rId8"/>
    <p:sldId id="273" r:id="rId9"/>
    <p:sldId id="259" r:id="rId10"/>
    <p:sldId id="274" r:id="rId11"/>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LQd51JiJDqP5kDx8HU+tA==" hashData="b7eGGG5+nBGTB6MLpqYnY9naNWBcMduDefiEod9w06ak4mU0v8bwhmXEUaW4zrPdzQS4G7WlbCqm5RoFSbIt8g=="/>
  <p:extLst>
    <p:ext uri="{521415D9-36F7-43E2-AB2F-B90AF26B5E84}">
      <p14:sectionLst xmlns:p14="http://schemas.microsoft.com/office/powerpoint/2010/main">
        <p14:section name="既定のセクション" id="{0D7B2FA3-5A37-4BB6-BC66-90A8473680BA}">
          <p14:sldIdLst>
            <p14:sldId id="265"/>
            <p14:sldId id="266"/>
            <p14:sldId id="267"/>
            <p14:sldId id="268"/>
            <p14:sldId id="269"/>
            <p14:sldId id="260"/>
            <p14:sldId id="272"/>
            <p14:sldId id="273"/>
            <p14:sldId id="259"/>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2870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095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07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5090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775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03337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5657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674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4346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409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14299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70046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1088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726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808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Tree>
    <p:extLst>
      <p:ext uri="{BB962C8B-B14F-4D97-AF65-F5344CB8AC3E}">
        <p14:creationId xmlns:p14="http://schemas.microsoft.com/office/powerpoint/2010/main" val="23820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0933963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4a"/><Relationship Id="rId1" Type="http://schemas.openxmlformats.org/officeDocument/2006/relationships/audio" Target="NULL"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3.m4a"/><Relationship Id="rId1" Type="http://schemas.openxmlformats.org/officeDocument/2006/relationships/audio" Target="NUL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image" Target="../media/image5.svg"/><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令和４年度</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地域型保育事業所向け</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運営説明会</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３</a:t>
            </a:r>
            <a:r>
              <a:rPr kumimoji="1" lang="ja-JP" altLang="en-US" sz="3600" dirty="0">
                <a:solidFill>
                  <a:schemeClr val="tx1"/>
                </a:solidFill>
                <a:latin typeface="BIZ UDPゴシック" panose="020B0400000000000000" pitchFamily="50" charset="-128"/>
                <a:ea typeface="BIZ UDPゴシック" panose="020B0400000000000000" pitchFamily="50" charset="-128"/>
              </a:rPr>
              <a:t>　職員配置状況の確認について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190895787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838200" y="635924"/>
            <a:ext cx="9877455" cy="1320800"/>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２９ページ　</a:t>
            </a:r>
            <a:r>
              <a:rPr lang="zh-TW" altLang="en-US" dirty="0">
                <a:solidFill>
                  <a:schemeClr val="tx1"/>
                </a:solidFill>
                <a:latin typeface="BIZ UDPゴシック" panose="020B0400000000000000" pitchFamily="50" charset="-128"/>
                <a:ea typeface="BIZ UDPゴシック" panose="020B0400000000000000" pitchFamily="50" charset="-128"/>
              </a:rPr>
              <a:t>障害児受入促進事業</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478015"/>
            <a:ext cx="10043160" cy="1549637"/>
          </a:xfrm>
        </p:spPr>
        <p:txBody>
          <a:bodyPr>
            <a:normAutofit/>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・令和２年度から，</a:t>
            </a:r>
            <a:r>
              <a:rPr lang="zh-TW" altLang="en-US" sz="2800" dirty="0">
                <a:solidFill>
                  <a:schemeClr val="tx1"/>
                </a:solidFill>
                <a:latin typeface="BIZ UDPゴシック" panose="020B0400000000000000" pitchFamily="50" charset="-128"/>
                <a:ea typeface="BIZ UDPゴシック" panose="020B0400000000000000" pitchFamily="50" charset="-128"/>
              </a:rPr>
              <a:t>民間保育園（所），</a:t>
            </a:r>
            <a:r>
              <a:rPr lang="ja-JP" altLang="en-US" sz="2800" dirty="0">
                <a:solidFill>
                  <a:schemeClr val="tx1"/>
                </a:solidFill>
                <a:latin typeface="BIZ UDPゴシック" panose="020B0400000000000000" pitchFamily="50" charset="-128"/>
                <a:ea typeface="BIZ UDPゴシック" panose="020B0400000000000000" pitchFamily="50" charset="-128"/>
              </a:rPr>
              <a:t>認定こども園（保育所型及び幼保連携型）に加え，家庭的保育事業所，小規模保育事業所においても対象とする。</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838200" y="5236600"/>
            <a:ext cx="10199914"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・対象施設の認定に当たっての基本方針，申請手続，締切日については，運営説明会</a:t>
            </a:r>
            <a:r>
              <a:rPr kumimoji="1"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資料</a:t>
            </a:r>
            <a:r>
              <a:rPr kumimoji="1" lang="ja-JP" altLang="en-US" sz="2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cs typeface="+mn-cs"/>
              </a:rPr>
              <a:t>Ｐ２９</a:t>
            </a:r>
            <a:r>
              <a:rPr kumimoji="1"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参照</a:t>
            </a: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コンテンツ プレースホルダー 2">
            <a:extLst>
              <a:ext uri="{FF2B5EF4-FFF2-40B4-BE49-F238E27FC236}">
                <a16:creationId xmlns:a16="http://schemas.microsoft.com/office/drawing/2014/main" id="{D310C4BC-AE2E-4ECD-B165-FA902F5885D8}"/>
              </a:ext>
            </a:extLst>
          </p:cNvPr>
          <p:cNvSpPr txBox="1">
            <a:spLocks/>
          </p:cNvSpPr>
          <p:nvPr/>
        </p:nvSpPr>
        <p:spPr>
          <a:xfrm>
            <a:off x="981892" y="3982940"/>
            <a:ext cx="10515600" cy="1882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コンテンツ プレースホルダー 2">
            <a:extLst>
              <a:ext uri="{FF2B5EF4-FFF2-40B4-BE49-F238E27FC236}">
                <a16:creationId xmlns:a16="http://schemas.microsoft.com/office/drawing/2014/main" id="{99BA47D4-2348-4FAF-A86F-6820FCC020DF}"/>
              </a:ext>
            </a:extLst>
          </p:cNvPr>
          <p:cNvSpPr txBox="1">
            <a:spLocks/>
          </p:cNvSpPr>
          <p:nvPr/>
        </p:nvSpPr>
        <p:spPr>
          <a:xfrm>
            <a:off x="838200" y="2990479"/>
            <a:ext cx="10199914" cy="18827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・受入れを予定していた障害児が入所しなかった場合は，助成費を全額返還</a:t>
            </a:r>
            <a:endParaRPr kumimoji="1"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本市の障害児保育対策費の認定を受けた児童</a:t>
            </a:r>
          </a:p>
        </p:txBody>
      </p:sp>
      <p:pic>
        <p:nvPicPr>
          <p:cNvPr id="8" name="メディア2">
            <a:hlinkClick r:id="" action="ppaction://media"/>
            <a:extLst>
              <a:ext uri="{FF2B5EF4-FFF2-40B4-BE49-F238E27FC236}">
                <a16:creationId xmlns:a16="http://schemas.microsoft.com/office/drawing/2014/main" id="{72E9B53C-F06A-4AB4-86F4-1A93BBD60E80}"/>
              </a:ext>
            </a:extLst>
          </p:cNvPr>
          <p:cNvPicPr>
            <a:picLocks noChangeAspect="1"/>
          </p:cNvPicPr>
          <p:nvPr>
            <a:audioFile r:link="rId1"/>
            <p:extLst>
              <p:ext uri="{DAA4B4D4-6D71-4841-9C94-3DE7FCFB9230}">
                <p14:media xmlns:p14="http://schemas.microsoft.com/office/powerpoint/2010/main" r:embed="rId2">
                  <p14:trim st="864" end="715.78"/>
                </p14:media>
              </p:ext>
            </p:extLst>
          </p:nvPr>
        </p:nvPicPr>
        <p:blipFill>
          <a:blip r:embed="rId4"/>
          <a:stretch>
            <a:fillRect/>
          </a:stretch>
        </p:blipFill>
        <p:spPr>
          <a:xfrm>
            <a:off x="12819017" y="3124200"/>
            <a:ext cx="609600" cy="609600"/>
          </a:xfrm>
          <a:prstGeom prst="rect">
            <a:avLst/>
          </a:prstGeom>
        </p:spPr>
      </p:pic>
    </p:spTree>
    <p:extLst>
      <p:ext uri="{BB962C8B-B14F-4D97-AF65-F5344CB8AC3E}">
        <p14:creationId xmlns:p14="http://schemas.microsoft.com/office/powerpoint/2010/main" val="4215822317"/>
      </p:ext>
    </p:extLst>
  </p:cSld>
  <p:clrMapOvr>
    <a:masterClrMapping/>
  </p:clrMapOvr>
  <p:transition spd="slow" advClick="0" advTm="59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5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4" y="609600"/>
            <a:ext cx="8767112" cy="1320800"/>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１９ページ　職員配置状況の確認について</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825896"/>
            <a:ext cx="9834154" cy="4235272"/>
          </a:xfrm>
        </p:spPr>
        <p:txBody>
          <a:bodyPr>
            <a:normAutofit/>
          </a:bodyPr>
          <a:lstStyle/>
          <a:p>
            <a:pPr marL="0" indent="0">
              <a:buNone/>
            </a:pPr>
            <a:r>
              <a:rPr kumimoji="1" lang="ja-JP" altLang="en-US" sz="2800" dirty="0">
                <a:solidFill>
                  <a:schemeClr val="tx1"/>
                </a:solidFill>
                <a:latin typeface="+mj-lt"/>
                <a:ea typeface="ＭＳ Ｐゴシック" panose="020B0600070205080204" pitchFamily="50" charset="-128"/>
              </a:rPr>
              <a:t>○　</a:t>
            </a:r>
            <a:r>
              <a:rPr lang="ja-JP" altLang="en-US" sz="2800" dirty="0">
                <a:solidFill>
                  <a:schemeClr val="tx1"/>
                </a:solidFill>
                <a:latin typeface="+mj-lt"/>
                <a:ea typeface="ＭＳ Ｐゴシック" panose="020B0600070205080204" pitchFamily="50" charset="-128"/>
              </a:rPr>
              <a:t>各施設において，毎月の配置状況を自主点検</a:t>
            </a:r>
            <a:endParaRPr lang="en-US" altLang="ja-JP" sz="2800" dirty="0">
              <a:solidFill>
                <a:schemeClr val="tx1"/>
              </a:solidFill>
              <a:latin typeface="+mj-lt"/>
              <a:ea typeface="ＭＳ Ｐゴシック" panose="020B0600070205080204" pitchFamily="50" charset="-128"/>
            </a:endParaRPr>
          </a:p>
          <a:p>
            <a:pPr marL="0" indent="0">
              <a:buNone/>
            </a:pPr>
            <a:r>
              <a:rPr lang="ja-JP" altLang="en-US" sz="2800" dirty="0">
                <a:solidFill>
                  <a:schemeClr val="tx1"/>
                </a:solidFill>
                <a:latin typeface="+mj-lt"/>
                <a:ea typeface="ＭＳ Ｐゴシック" panose="020B0600070205080204" pitchFamily="50" charset="-128"/>
              </a:rPr>
              <a:t>　　　</a:t>
            </a:r>
            <a:r>
              <a:rPr lang="en-US" altLang="ja-JP" sz="2800" dirty="0">
                <a:solidFill>
                  <a:schemeClr val="tx1"/>
                </a:solidFill>
                <a:latin typeface="+mj-lt"/>
                <a:ea typeface="ＭＳ Ｐゴシック" panose="020B0600070205080204" pitchFamily="50" charset="-128"/>
              </a:rPr>
              <a:t> ※</a:t>
            </a:r>
            <a:r>
              <a:rPr lang="ja-JP" altLang="en-US" sz="2800" dirty="0">
                <a:solidFill>
                  <a:schemeClr val="tx1"/>
                </a:solidFill>
                <a:latin typeface="+mj-lt"/>
                <a:ea typeface="ＭＳ Ｐゴシック" panose="020B0600070205080204" pitchFamily="50" charset="-128"/>
              </a:rPr>
              <a:t>　令和４年度様式は，別途，お示しします。</a:t>
            </a:r>
            <a:endParaRPr lang="en-US" altLang="ja-JP" sz="2800" dirty="0">
              <a:solidFill>
                <a:schemeClr val="tx1"/>
              </a:solidFill>
              <a:latin typeface="+mj-lt"/>
              <a:ea typeface="ＭＳ Ｐゴシック" panose="020B0600070205080204" pitchFamily="50" charset="-128"/>
            </a:endParaRPr>
          </a:p>
          <a:p>
            <a:pPr marL="0" indent="0">
              <a:buNone/>
            </a:pPr>
            <a:r>
              <a:rPr lang="ja-JP" altLang="en-US" sz="2800" dirty="0">
                <a:solidFill>
                  <a:schemeClr val="tx1"/>
                </a:solidFill>
                <a:latin typeface="+mj-lt"/>
                <a:ea typeface="ＭＳ Ｐゴシック" panose="020B0600070205080204" pitchFamily="50" charset="-128"/>
              </a:rPr>
              <a:t>○</a:t>
            </a:r>
            <a:r>
              <a:rPr kumimoji="1" lang="ja-JP" altLang="en-US" sz="2800" dirty="0">
                <a:solidFill>
                  <a:schemeClr val="tx1"/>
                </a:solidFill>
                <a:latin typeface="+mj-lt"/>
                <a:ea typeface="ＭＳ Ｐゴシック" panose="020B0600070205080204" pitchFamily="50" charset="-128"/>
              </a:rPr>
              <a:t>　</a:t>
            </a:r>
            <a:r>
              <a:rPr lang="ja-JP" altLang="en-US" sz="2800" dirty="0">
                <a:solidFill>
                  <a:schemeClr val="tx1"/>
                </a:solidFill>
                <a:latin typeface="+mj-lt"/>
                <a:ea typeface="ＭＳ Ｐゴシック" panose="020B0600070205080204" pitchFamily="50" charset="-128"/>
              </a:rPr>
              <a:t>令和５年２月ごろに，令和４年度分についての提出を</a:t>
            </a:r>
            <a:endParaRPr lang="en-US" altLang="ja-JP" sz="2800" dirty="0">
              <a:solidFill>
                <a:schemeClr val="tx1"/>
              </a:solidFill>
              <a:latin typeface="+mj-lt"/>
              <a:ea typeface="ＭＳ Ｐゴシック" panose="020B0600070205080204" pitchFamily="50" charset="-128"/>
            </a:endParaRPr>
          </a:p>
          <a:p>
            <a:pPr marL="0" indent="0">
              <a:buNone/>
            </a:pPr>
            <a:r>
              <a:rPr lang="ja-JP" altLang="en-US" sz="2800" dirty="0">
                <a:solidFill>
                  <a:schemeClr val="tx1"/>
                </a:solidFill>
                <a:latin typeface="+mj-lt"/>
                <a:ea typeface="ＭＳ Ｐゴシック" panose="020B0600070205080204" pitchFamily="50" charset="-128"/>
              </a:rPr>
              <a:t>　　依頼予定</a:t>
            </a:r>
            <a:endParaRPr lang="en-US" altLang="ja-JP" sz="2800" dirty="0">
              <a:solidFill>
                <a:schemeClr val="tx1"/>
              </a:solidFill>
              <a:latin typeface="+mj-lt"/>
              <a:ea typeface="ＭＳ Ｐゴシック" panose="020B0600070205080204" pitchFamily="50" charset="-128"/>
            </a:endParaRPr>
          </a:p>
          <a:p>
            <a:pPr marL="0" indent="0">
              <a:buNone/>
            </a:pPr>
            <a:r>
              <a:rPr kumimoji="1" lang="ja-JP" altLang="en-US" sz="2800" dirty="0">
                <a:solidFill>
                  <a:schemeClr val="tx1"/>
                </a:solidFill>
                <a:latin typeface="+mj-lt"/>
                <a:ea typeface="ＭＳ Ｐゴシック" panose="020B0600070205080204" pitchFamily="50" charset="-128"/>
              </a:rPr>
              <a:t>○　</a:t>
            </a:r>
            <a:r>
              <a:rPr lang="ja-JP" altLang="en-US" sz="2800" dirty="0">
                <a:solidFill>
                  <a:schemeClr val="tx1"/>
                </a:solidFill>
                <a:latin typeface="+mj-lt"/>
                <a:ea typeface="ＭＳ Ｐゴシック" panose="020B0600070205080204" pitchFamily="50" charset="-128"/>
              </a:rPr>
              <a:t>必要な職員配置ができていなかった場合は，資料３２ページ</a:t>
            </a:r>
            <a:endParaRPr lang="en-US" altLang="ja-JP" sz="2800" dirty="0">
              <a:solidFill>
                <a:schemeClr val="tx1"/>
              </a:solidFill>
              <a:latin typeface="+mj-lt"/>
              <a:ea typeface="ＭＳ Ｐゴシック" panose="020B0600070205080204" pitchFamily="50" charset="-128"/>
            </a:endParaRPr>
          </a:p>
          <a:p>
            <a:pPr marL="0" indent="0">
              <a:buNone/>
            </a:pPr>
            <a:r>
              <a:rPr lang="ja-JP" altLang="en-US" sz="2800" dirty="0">
                <a:solidFill>
                  <a:schemeClr val="tx1"/>
                </a:solidFill>
                <a:latin typeface="+mj-lt"/>
                <a:ea typeface="ＭＳ Ｐゴシック" panose="020B0600070205080204" pitchFamily="50" charset="-128"/>
              </a:rPr>
              <a:t>　　の順序により返還（▲</a:t>
            </a:r>
            <a:r>
              <a:rPr lang="en-US" altLang="ja-JP" sz="2800" dirty="0">
                <a:solidFill>
                  <a:schemeClr val="tx1"/>
                </a:solidFill>
                <a:latin typeface="+mj-lt"/>
                <a:ea typeface="ＭＳ Ｐゴシック" panose="020B0600070205080204" pitchFamily="50" charset="-128"/>
              </a:rPr>
              <a:t>0.1</a:t>
            </a:r>
            <a:r>
              <a:rPr lang="ja-JP" altLang="en-US" sz="2800" dirty="0">
                <a:solidFill>
                  <a:schemeClr val="tx1"/>
                </a:solidFill>
                <a:latin typeface="+mj-lt"/>
                <a:ea typeface="ＭＳ Ｐゴシック" panose="020B0600070205080204" pitchFamily="50" charset="-128"/>
              </a:rPr>
              <a:t>単位）</a:t>
            </a:r>
            <a:endParaRPr lang="en-US" altLang="ja-JP" sz="2800" dirty="0">
              <a:solidFill>
                <a:schemeClr val="tx1"/>
              </a:solidFill>
              <a:latin typeface="+mj-lt"/>
              <a:ea typeface="ＭＳ Ｐゴシック" panose="020B0600070205080204" pitchFamily="50" charset="-128"/>
            </a:endParaRPr>
          </a:p>
          <a:p>
            <a:pPr marL="0" indent="0">
              <a:buNone/>
            </a:pP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D310C4BC-AE2E-4ECD-B165-FA902F5885D8}"/>
              </a:ext>
            </a:extLst>
          </p:cNvPr>
          <p:cNvSpPr txBox="1">
            <a:spLocks/>
          </p:cNvSpPr>
          <p:nvPr/>
        </p:nvSpPr>
        <p:spPr>
          <a:xfrm>
            <a:off x="838200" y="4476752"/>
            <a:ext cx="10515600" cy="1651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a:latin typeface="BIZ UDPゴシック" panose="020B0400000000000000" pitchFamily="50" charset="-128"/>
              <a:ea typeface="BIZ UDPゴシック" panose="020B0400000000000000" pitchFamily="50" charset="-128"/>
            </a:endParaRPr>
          </a:p>
        </p:txBody>
      </p:sp>
      <p:pic>
        <p:nvPicPr>
          <p:cNvPr id="4" name="メディア1">
            <a:hlinkClick r:id="" action="ppaction://media"/>
            <a:extLst>
              <a:ext uri="{FF2B5EF4-FFF2-40B4-BE49-F238E27FC236}">
                <a16:creationId xmlns:a16="http://schemas.microsoft.com/office/drawing/2014/main" id="{DCAA0F39-A992-4BCF-8F7C-D7263707EC32}"/>
              </a:ext>
            </a:extLst>
          </p:cNvPr>
          <p:cNvPicPr>
            <a:picLocks noChangeAspect="1"/>
          </p:cNvPicPr>
          <p:nvPr>
            <a:audioFile r:link="rId1"/>
            <p:extLst>
              <p:ext uri="{DAA4B4D4-6D71-4841-9C94-3DE7FCFB9230}">
                <p14:media xmlns:p14="http://schemas.microsoft.com/office/powerpoint/2010/main" r:embed="rId2">
                  <p14:trim st="1973" end="2100.1473"/>
                </p14:media>
              </p:ext>
            </p:extLst>
          </p:nvPr>
        </p:nvPicPr>
        <p:blipFill>
          <a:blip r:embed="rId4"/>
          <a:stretch>
            <a:fillRect/>
          </a:stretch>
        </p:blipFill>
        <p:spPr>
          <a:xfrm>
            <a:off x="12518572" y="2562498"/>
            <a:ext cx="609600" cy="609600"/>
          </a:xfrm>
          <a:prstGeom prst="rect">
            <a:avLst/>
          </a:prstGeom>
        </p:spPr>
      </p:pic>
    </p:spTree>
    <p:extLst>
      <p:ext uri="{BB962C8B-B14F-4D97-AF65-F5344CB8AC3E}">
        <p14:creationId xmlns:p14="http://schemas.microsoft.com/office/powerpoint/2010/main" val="2723924834"/>
      </p:ext>
    </p:extLst>
  </p:cSld>
  <p:clrMapOvr>
    <a:masterClrMapping/>
  </p:clrMapOvr>
  <p:transition spd="slow" advClick="0" advTm="557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9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1188718"/>
            <a:ext cx="9144000" cy="3085479"/>
          </a:xfrm>
        </p:spPr>
        <p:txBody>
          <a:bodyPr>
            <a:normAutofit fontScale="90000"/>
          </a:bodyP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令和４年度</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地域型保育事業所向け</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運営説明会</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４　運営助成事業について</a:t>
            </a:r>
            <a:endParaRPr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178651644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5BB25-B661-4586-94D6-9770DFB17E04}"/>
              </a:ext>
            </a:extLst>
          </p:cNvPr>
          <p:cNvSpPr>
            <a:spLocks noGrp="1"/>
          </p:cNvSpPr>
          <p:nvPr>
            <p:ph type="title"/>
          </p:nvPr>
        </p:nvSpPr>
        <p:spPr>
          <a:xfrm>
            <a:off x="701526" y="1880802"/>
            <a:ext cx="10857168" cy="2038663"/>
          </a:xfrm>
        </p:spPr>
        <p:txBody>
          <a:bodyPr>
            <a:noAutofit/>
          </a:bodyPr>
          <a:lstStyle/>
          <a:p>
            <a:r>
              <a:rPr lang="ja-JP" altLang="en-US" sz="2600" dirty="0">
                <a:solidFill>
                  <a:schemeClr val="tx1"/>
                </a:solidFill>
                <a:latin typeface="BIZ UDPゴシック" panose="020B0400000000000000" pitchFamily="50" charset="-128"/>
                <a:ea typeface="BIZ UDPゴシック" panose="020B0400000000000000" pitchFamily="50" charset="-128"/>
              </a:rPr>
              <a:t>　　対 象 児 童 ： 公的入所児童（</a:t>
            </a:r>
            <a:r>
              <a:rPr lang="en-US" altLang="ja-JP" sz="2600" dirty="0">
                <a:solidFill>
                  <a:schemeClr val="tx1"/>
                </a:solidFill>
                <a:latin typeface="BIZ UDPゴシック" panose="020B0400000000000000" pitchFamily="50" charset="-128"/>
                <a:ea typeface="BIZ UDPゴシック" panose="020B0400000000000000" pitchFamily="50" charset="-128"/>
              </a:rPr>
              <a:t>2</a:t>
            </a:r>
            <a:r>
              <a:rPr lang="ja-JP" altLang="en-US" sz="2600" dirty="0">
                <a:solidFill>
                  <a:schemeClr val="tx1"/>
                </a:solidFill>
                <a:latin typeface="BIZ UDPゴシック" panose="020B0400000000000000" pitchFamily="50" charset="-128"/>
                <a:ea typeface="BIZ UDPゴシック" panose="020B0400000000000000" pitchFamily="50" charset="-128"/>
              </a:rPr>
              <a:t>号・</a:t>
            </a:r>
            <a:r>
              <a:rPr lang="en-US" altLang="ja-JP" sz="2600" dirty="0">
                <a:solidFill>
                  <a:schemeClr val="tx1"/>
                </a:solidFill>
                <a:latin typeface="BIZ UDPゴシック" panose="020B0400000000000000" pitchFamily="50" charset="-128"/>
                <a:ea typeface="BIZ UDPゴシック" panose="020B0400000000000000" pitchFamily="50" charset="-128"/>
              </a:rPr>
              <a:t>3</a:t>
            </a:r>
            <a:r>
              <a:rPr lang="ja-JP" altLang="en-US" sz="2600" dirty="0">
                <a:solidFill>
                  <a:schemeClr val="tx1"/>
                </a:solidFill>
                <a:latin typeface="BIZ UDPゴシック" panose="020B0400000000000000" pitchFamily="50" charset="-128"/>
                <a:ea typeface="BIZ UDPゴシック" panose="020B0400000000000000" pitchFamily="50" charset="-128"/>
              </a:rPr>
              <a:t>号認定児童）</a:t>
            </a:r>
            <a:br>
              <a:rPr lang="en-US" altLang="ja-JP" sz="2600" dirty="0">
                <a:solidFill>
                  <a:schemeClr val="tx1"/>
                </a:solidFill>
                <a:latin typeface="BIZ UDPゴシック" panose="020B0400000000000000" pitchFamily="50" charset="-128"/>
                <a:ea typeface="BIZ UDPゴシック" panose="020B0400000000000000" pitchFamily="50" charset="-128"/>
              </a:rPr>
            </a:br>
            <a:r>
              <a:rPr lang="ja-JP" altLang="en-US" sz="2600" dirty="0">
                <a:solidFill>
                  <a:schemeClr val="tx1"/>
                </a:solidFill>
                <a:latin typeface="BIZ UDPゴシック" panose="020B0400000000000000" pitchFamily="50" charset="-128"/>
                <a:ea typeface="BIZ UDPゴシック" panose="020B0400000000000000" pitchFamily="50" charset="-128"/>
              </a:rPr>
              <a:t>　　助   成   額 ： 検診費用合計と助成基準額</a:t>
            </a:r>
            <a:br>
              <a:rPr lang="en-US" altLang="ja-JP" sz="2600" dirty="0">
                <a:solidFill>
                  <a:schemeClr val="tx1"/>
                </a:solidFill>
                <a:latin typeface="BIZ UDPゴシック" panose="020B0400000000000000" pitchFamily="50" charset="-128"/>
                <a:ea typeface="BIZ UDPゴシック" panose="020B0400000000000000" pitchFamily="50" charset="-128"/>
              </a:rPr>
            </a:br>
            <a:r>
              <a:rPr lang="ja-JP" altLang="en-US" sz="2600" dirty="0">
                <a:solidFill>
                  <a:schemeClr val="tx1"/>
                </a:solidFill>
                <a:latin typeface="BIZ UDPゴシック" panose="020B0400000000000000" pitchFamily="50" charset="-128"/>
                <a:ea typeface="BIZ UDPゴシック" panose="020B0400000000000000" pitchFamily="50" charset="-128"/>
              </a:rPr>
              <a:t>　　　　　　　　      （助成基準単価</a:t>
            </a:r>
            <a:r>
              <a:rPr lang="en-US" altLang="ja-JP" sz="2600" dirty="0">
                <a:solidFill>
                  <a:schemeClr val="tx1"/>
                </a:solidFill>
                <a:latin typeface="BIZ UDPゴシック" panose="020B0400000000000000" pitchFamily="50" charset="-128"/>
                <a:ea typeface="BIZ UDPゴシック" panose="020B0400000000000000" pitchFamily="50" charset="-128"/>
              </a:rPr>
              <a:t>×</a:t>
            </a:r>
            <a:r>
              <a:rPr lang="ja-JP" altLang="en-US" sz="2600" dirty="0">
                <a:solidFill>
                  <a:schemeClr val="tx1"/>
                </a:solidFill>
                <a:latin typeface="BIZ UDPゴシック" panose="020B0400000000000000" pitchFamily="50" charset="-128"/>
                <a:ea typeface="BIZ UDPゴシック" panose="020B0400000000000000" pitchFamily="50" charset="-128"/>
              </a:rPr>
              <a:t>受診児童数</a:t>
            </a:r>
            <a:r>
              <a:rPr lang="en-US" altLang="ja-JP" sz="2600" dirty="0">
                <a:solidFill>
                  <a:schemeClr val="tx1"/>
                </a:solidFill>
                <a:latin typeface="BIZ UDPゴシック" panose="020B0400000000000000" pitchFamily="50" charset="-128"/>
                <a:ea typeface="BIZ UDPゴシック" panose="020B0400000000000000" pitchFamily="50" charset="-128"/>
              </a:rPr>
              <a:t>×</a:t>
            </a:r>
            <a:r>
              <a:rPr lang="ja-JP" altLang="en-US" sz="2600" dirty="0">
                <a:solidFill>
                  <a:schemeClr val="tx1"/>
                </a:solidFill>
                <a:latin typeface="BIZ UDPゴシック" panose="020B0400000000000000" pitchFamily="50" charset="-128"/>
                <a:ea typeface="BIZ UDPゴシック" panose="020B0400000000000000" pitchFamily="50" charset="-128"/>
              </a:rPr>
              <a:t>児童検診の回数）</a:t>
            </a:r>
            <a:br>
              <a:rPr lang="en-US" altLang="ja-JP" sz="2600" dirty="0">
                <a:solidFill>
                  <a:schemeClr val="tx1"/>
                </a:solidFill>
                <a:latin typeface="BIZ UDPゴシック" panose="020B0400000000000000" pitchFamily="50" charset="-128"/>
                <a:ea typeface="BIZ UDPゴシック" panose="020B0400000000000000" pitchFamily="50" charset="-128"/>
              </a:rPr>
            </a:br>
            <a:r>
              <a:rPr lang="ja-JP" altLang="en-US" sz="2600" dirty="0">
                <a:solidFill>
                  <a:schemeClr val="tx1"/>
                </a:solidFill>
                <a:latin typeface="BIZ UDPゴシック" panose="020B0400000000000000" pitchFamily="50" charset="-128"/>
                <a:ea typeface="BIZ UDPゴシック" panose="020B0400000000000000" pitchFamily="50" charset="-128"/>
              </a:rPr>
              <a:t>　　　　　　　　      と比べて低い方の額</a:t>
            </a:r>
            <a:br>
              <a:rPr lang="en-US" altLang="ja-JP" sz="2600" dirty="0">
                <a:solidFill>
                  <a:schemeClr val="tx1"/>
                </a:solidFill>
                <a:latin typeface="BIZ UDPゴシック" panose="020B0400000000000000" pitchFamily="50" charset="-128"/>
                <a:ea typeface="BIZ UDPゴシック" panose="020B0400000000000000" pitchFamily="50" charset="-128"/>
              </a:rPr>
            </a:br>
            <a:endParaRPr kumimoji="1" lang="ja-JP" altLang="en-US" sz="2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87311253-DCB2-4AC5-BD3F-C32EA68054E4}"/>
              </a:ext>
            </a:extLst>
          </p:cNvPr>
          <p:cNvSpPr>
            <a:spLocks noGrp="1"/>
          </p:cNvSpPr>
          <p:nvPr>
            <p:ph type="body" idx="1"/>
          </p:nvPr>
        </p:nvSpPr>
        <p:spPr>
          <a:xfrm>
            <a:off x="963509" y="3919465"/>
            <a:ext cx="10333201" cy="2518347"/>
          </a:xfrm>
        </p:spPr>
        <p:txBody>
          <a:bodyPr>
            <a:normAutofit fontScale="92500"/>
          </a:bodyPr>
          <a:lstStyle/>
          <a:p>
            <a:r>
              <a:rPr kumimoji="1" lang="en-US" altLang="ja-JP" sz="2400" dirty="0">
                <a:solidFill>
                  <a:schemeClr val="tx1"/>
                </a:solidFill>
                <a:latin typeface="BIZ UDPゴシック" panose="020B0400000000000000" pitchFamily="50" charset="-128"/>
                <a:ea typeface="BIZ UDPゴシック" panose="020B0400000000000000" pitchFamily="50" charset="-128"/>
              </a:rPr>
              <a:t>※</a:t>
            </a:r>
            <a:r>
              <a:rPr kumimoji="1" lang="ja-JP" altLang="en-US" sz="2400" dirty="0">
                <a:solidFill>
                  <a:schemeClr val="tx1"/>
                </a:solidFill>
                <a:latin typeface="BIZ UDPゴシック" panose="020B0400000000000000" pitchFamily="50" charset="-128"/>
                <a:ea typeface="BIZ UDPゴシック" panose="020B0400000000000000" pitchFamily="50" charset="-128"/>
              </a:rPr>
              <a:t>　助成基準単価は</a:t>
            </a:r>
            <a:r>
              <a:rPr lang="ja-JP" altLang="en-US" sz="2400" dirty="0">
                <a:solidFill>
                  <a:schemeClr val="tx1"/>
                </a:solidFill>
                <a:latin typeface="BIZ UDPゴシック" panose="020B0400000000000000" pitchFamily="50" charset="-128"/>
                <a:ea typeface="BIZ UDPゴシック" panose="020B0400000000000000" pitchFamily="50" charset="-128"/>
              </a:rPr>
              <a:t>運営説明会資料Ｐ２７参照</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2400" dirty="0">
                <a:solidFill>
                  <a:schemeClr val="tx1"/>
                </a:solidFill>
                <a:latin typeface="BIZ UDPゴシック" panose="020B0400000000000000" pitchFamily="50" charset="-128"/>
                <a:ea typeface="BIZ UDPゴシック" panose="020B0400000000000000" pitchFamily="50" charset="-128"/>
              </a:rPr>
              <a:t>※</a:t>
            </a:r>
            <a:r>
              <a:rPr kumimoji="1" lang="ja-JP" altLang="en-US" sz="2400" dirty="0">
                <a:solidFill>
                  <a:schemeClr val="tx1"/>
                </a:solidFill>
                <a:latin typeface="BIZ UDPゴシック" panose="020B0400000000000000" pitchFamily="50" charset="-128"/>
                <a:ea typeface="BIZ UDPゴシック" panose="020B0400000000000000" pitchFamily="50" charset="-128"/>
              </a:rPr>
              <a:t>　検診を複数回実施した場合の受診児童数は，「受診児童が最も多かった回」</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の人数</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2400" dirty="0">
                <a:solidFill>
                  <a:schemeClr val="tx1"/>
                </a:solidFill>
                <a:latin typeface="BIZ UDPゴシック" panose="020B0400000000000000" pitchFamily="50" charset="-128"/>
                <a:ea typeface="BIZ UDPゴシック" panose="020B0400000000000000" pitchFamily="50" charset="-128"/>
              </a:rPr>
              <a:t>※</a:t>
            </a:r>
            <a:r>
              <a:rPr kumimoji="1" lang="ja-JP" altLang="en-US" sz="2400" dirty="0">
                <a:solidFill>
                  <a:schemeClr val="tx1"/>
                </a:solidFill>
                <a:latin typeface="BIZ UDPゴシック" panose="020B0400000000000000" pitchFamily="50" charset="-128"/>
                <a:ea typeface="BIZ UDPゴシック" panose="020B0400000000000000" pitchFamily="50" charset="-128"/>
              </a:rPr>
              <a:t>　入所前検診については，当該年度途中に公的入所した児童のみ</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　保護者負担を求めていない検診に限る</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FEB2075C-1B5A-4FCA-B6C1-A3E63CA6F140}"/>
              </a:ext>
            </a:extLst>
          </p:cNvPr>
          <p:cNvSpPr txBox="1">
            <a:spLocks/>
          </p:cNvSpPr>
          <p:nvPr/>
        </p:nvSpPr>
        <p:spPr>
          <a:xfrm>
            <a:off x="701526" y="563011"/>
            <a:ext cx="10333201" cy="860400"/>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4000" b="0" kern="1200" cap="none">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２７ページ　嘱託医手当助成費</a:t>
            </a:r>
          </a:p>
        </p:txBody>
      </p:sp>
      <p:sp>
        <p:nvSpPr>
          <p:cNvPr id="5" name="テキスト プレースホルダー 2">
            <a:extLst>
              <a:ext uri="{FF2B5EF4-FFF2-40B4-BE49-F238E27FC236}">
                <a16:creationId xmlns:a16="http://schemas.microsoft.com/office/drawing/2014/main" id="{EDF4F195-3072-4DE0-96DE-05E79C331C31}"/>
              </a:ext>
            </a:extLst>
          </p:cNvPr>
          <p:cNvSpPr txBox="1">
            <a:spLocks/>
          </p:cNvSpPr>
          <p:nvPr/>
        </p:nvSpPr>
        <p:spPr>
          <a:xfrm>
            <a:off x="500111" y="5972939"/>
            <a:ext cx="10534616" cy="6441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ja-JP" altLang="en-US" sz="2000" b="0" i="0" u="none" strike="noStrike" kern="1200" cap="none" spc="0" normalizeH="0" baseline="0" noProof="0" dirty="0">
              <a:ln>
                <a:noFill/>
              </a:ln>
              <a:solidFill>
                <a:prstClr val="black">
                  <a:lumMod val="50000"/>
                  <a:lumOff val="50000"/>
                </a:prstClr>
              </a:solidFill>
              <a:effectLst/>
              <a:uLnTx/>
              <a:uFillTx/>
              <a:latin typeface="Biome" panose="020B0502040204020203" pitchFamily="34" charset="0"/>
              <a:ea typeface="メイリオ" panose="020B0604030504040204" pitchFamily="50" charset="-128"/>
              <a:cs typeface="Biome" panose="020B0502040204020203" pitchFamily="34" charset="0"/>
            </a:endParaRPr>
          </a:p>
        </p:txBody>
      </p:sp>
      <p:pic>
        <p:nvPicPr>
          <p:cNvPr id="6" name="録音されたサウンド">
            <a:hlinkClick r:id="" action="ppaction://media"/>
            <a:extLst>
              <a:ext uri="{FF2B5EF4-FFF2-40B4-BE49-F238E27FC236}">
                <a16:creationId xmlns:a16="http://schemas.microsoft.com/office/drawing/2014/main" id="{B04EAC4F-254A-4FC9-86C9-8B305FE703C3}"/>
              </a:ext>
            </a:extLst>
          </p:cNvPr>
          <p:cNvPicPr>
            <a:picLocks noChangeAspect="1"/>
          </p:cNvPicPr>
          <p:nvPr>
            <a:audioFile r:link="rId1"/>
            <p:extLst>
              <p:ext uri="{DAA4B4D4-6D71-4841-9C94-3DE7FCFB9230}">
                <p14:media xmlns:p14="http://schemas.microsoft.com/office/powerpoint/2010/main" r:embed="rId2">
                  <p14:trim st="342" end="67246.0929"/>
                </p14:media>
              </p:ext>
            </p:extLst>
          </p:nvPr>
        </p:nvPicPr>
        <p:blipFill>
          <a:blip r:embed="rId4"/>
          <a:stretch>
            <a:fillRect/>
          </a:stretch>
        </p:blipFill>
        <p:spPr>
          <a:xfrm>
            <a:off x="12631783" y="3919465"/>
            <a:ext cx="609600" cy="609600"/>
          </a:xfrm>
          <a:prstGeom prst="rect">
            <a:avLst/>
          </a:prstGeom>
        </p:spPr>
      </p:pic>
      <p:pic>
        <p:nvPicPr>
          <p:cNvPr id="7" name="録音されたサウンド">
            <a:hlinkClick r:id="" action="ppaction://media"/>
            <a:extLst>
              <a:ext uri="{FF2B5EF4-FFF2-40B4-BE49-F238E27FC236}">
                <a16:creationId xmlns:a16="http://schemas.microsoft.com/office/drawing/2014/main" id="{029B55DA-A08F-4C66-A06E-CE5E8D3E4056}"/>
              </a:ext>
            </a:extLst>
          </p:cNvPr>
          <p:cNvPicPr>
            <a:picLocks noChangeAspect="1"/>
          </p:cNvPicPr>
          <p:nvPr>
            <a:audioFile r:link="rId1"/>
            <p:extLst>
              <p:ext uri="{DAA4B4D4-6D71-4841-9C94-3DE7FCFB9230}">
                <p14:media xmlns:p14="http://schemas.microsoft.com/office/powerpoint/2010/main" r:embed="rId2">
                  <p14:trim st="8052"/>
                </p14:media>
              </p:ext>
            </p:extLst>
          </p:nvPr>
        </p:nvPicPr>
        <p:blipFill>
          <a:blip r:embed="rId4"/>
          <a:stretch>
            <a:fillRect/>
          </a:stretch>
        </p:blipFill>
        <p:spPr>
          <a:xfrm>
            <a:off x="12636137" y="4873838"/>
            <a:ext cx="609600" cy="609600"/>
          </a:xfrm>
          <a:prstGeom prst="rect">
            <a:avLst/>
          </a:prstGeom>
        </p:spPr>
      </p:pic>
    </p:spTree>
    <p:extLst>
      <p:ext uri="{BB962C8B-B14F-4D97-AF65-F5344CB8AC3E}">
        <p14:creationId xmlns:p14="http://schemas.microsoft.com/office/powerpoint/2010/main" val="3674346399"/>
      </p:ext>
    </p:extLst>
  </p:cSld>
  <p:clrMapOvr>
    <a:masterClrMapping/>
  </p:clrMapOvr>
  <p:transition spd="slow" advClick="0" advTm="69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71" fill="hold"/>
                                        <p:tgtEl>
                                          <p:spTgt spid="6"/>
                                        </p:tgtEl>
                                      </p:cBhvr>
                                    </p:cmd>
                                  </p:childTnLst>
                                </p:cTn>
                              </p:par>
                            </p:childTnLst>
                          </p:cTn>
                        </p:par>
                        <p:par>
                          <p:cTn id="7" fill="hold">
                            <p:stCondLst>
                              <p:cond delay="4171"/>
                            </p:stCondLst>
                            <p:childTnLst>
                              <p:par>
                                <p:cTn id="8" presetID="1" presetClass="mediacall" presetSubtype="0" fill="hold" nodeType="afterEffect">
                                  <p:stCondLst>
                                    <p:cond delay="0"/>
                                  </p:stCondLst>
                                  <p:childTnLst>
                                    <p:cmd type="call" cmd="playFrom(0.0)">
                                      <p:cBhvr>
                                        <p:cTn id="9" dur="637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3296E9E6-64CC-41DF-B99A-6D4822B4E865}"/>
              </a:ext>
            </a:extLst>
          </p:cNvPr>
          <p:cNvSpPr txBox="1">
            <a:spLocks/>
          </p:cNvSpPr>
          <p:nvPr/>
        </p:nvSpPr>
        <p:spPr>
          <a:xfrm>
            <a:off x="571453" y="404948"/>
            <a:ext cx="11158993" cy="64530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申請手続</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400" dirty="0">
                <a:solidFill>
                  <a:prstClr val="black"/>
                </a:solidFill>
                <a:latin typeface="BIZ UDPゴシック" panose="020B0400000000000000" pitchFamily="50" charset="-128"/>
                <a:ea typeface="BIZ UDPゴシック" panose="020B0400000000000000" pitchFamily="50" charset="-128"/>
              </a:rPr>
              <a:t>　　　① </a:t>
            </a:r>
            <a:r>
              <a:rPr kumimoji="1" lang="ja-JP" altLang="en-US" sz="2400" dirty="0">
                <a:solidFill>
                  <a:schemeClr val="tx1"/>
                </a:solidFill>
                <a:latin typeface="BIZ UDPゴシック" panose="020B0400000000000000" pitchFamily="50" charset="-128"/>
                <a:ea typeface="BIZ UDPゴシック" panose="020B0400000000000000" pitchFamily="50" charset="-128"/>
              </a:rPr>
              <a:t>京都市情報館より様式をダウンロード</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lgn="l">
              <a:buNone/>
            </a:pPr>
            <a:r>
              <a:rPr lang="ja-JP" altLang="en-US" sz="2400" dirty="0">
                <a:solidFill>
                  <a:schemeClr val="tx1"/>
                </a:solidFill>
                <a:latin typeface="BIZ UDPゴシック" panose="020B0400000000000000" pitchFamily="50" charset="-128"/>
                <a:ea typeface="BIZ UDPゴシック" panose="020B0400000000000000" pitchFamily="50" charset="-128"/>
              </a:rPr>
              <a:t>　　　② 実績報告書（第</a:t>
            </a:r>
            <a:r>
              <a:rPr lang="en-US" altLang="ja-JP" sz="2400" dirty="0">
                <a:solidFill>
                  <a:schemeClr val="tx1"/>
                </a:solidFill>
                <a:latin typeface="BIZ UDPゴシック" panose="020B0400000000000000" pitchFamily="50" charset="-128"/>
                <a:ea typeface="BIZ UDPゴシック" panose="020B0400000000000000" pitchFamily="50" charset="-128"/>
              </a:rPr>
              <a:t>1</a:t>
            </a:r>
            <a:r>
              <a:rPr lang="ja-JP" altLang="en-US" sz="2400" dirty="0">
                <a:solidFill>
                  <a:schemeClr val="tx1"/>
                </a:solidFill>
                <a:latin typeface="BIZ UDPゴシック" panose="020B0400000000000000" pitchFamily="50" charset="-128"/>
                <a:ea typeface="BIZ UDPゴシック" panose="020B0400000000000000" pitchFamily="50" charset="-128"/>
              </a:rPr>
              <a:t>号様式）に必要項目を入力して，締切日までに</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lgn="l">
              <a:buNone/>
            </a:pPr>
            <a:r>
              <a:rPr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幼保あてにメールにて提出　（公印不要に変更）</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lgn="l">
              <a:buNone/>
            </a:pPr>
            <a:r>
              <a:rPr lang="ja-JP" altLang="en-US" sz="2400" dirty="0">
                <a:solidFill>
                  <a:schemeClr val="tx1"/>
                </a:solidFill>
                <a:latin typeface="BIZ UDPゴシック" panose="020B0400000000000000" pitchFamily="50" charset="-128"/>
                <a:ea typeface="BIZ UDPゴシック" panose="020B0400000000000000" pitchFamily="50" charset="-128"/>
              </a:rPr>
              <a:t>　　　　　参考資料として，</a:t>
            </a:r>
            <a:r>
              <a:rPr lang="ja-JP" altLang="en-US" sz="2400" b="1" u="sng" dirty="0">
                <a:solidFill>
                  <a:srgbClr val="FF0000"/>
                </a:solidFill>
                <a:latin typeface="BIZ UDPゴシック" panose="020B0400000000000000" pitchFamily="50" charset="-128"/>
                <a:ea typeface="BIZ UDPゴシック" panose="020B0400000000000000" pitchFamily="50" charset="-128"/>
              </a:rPr>
              <a:t>医療機関からの領収書と，検診の実施回数のわかる</a:t>
            </a:r>
            <a:endParaRPr lang="en-US" altLang="ja-JP" sz="2400" b="1" u="sng" dirty="0">
              <a:solidFill>
                <a:srgbClr val="FF0000"/>
              </a:solidFill>
              <a:latin typeface="BIZ UDPゴシック" panose="020B0400000000000000" pitchFamily="50" charset="-128"/>
              <a:ea typeface="BIZ UDPゴシック" panose="020B0400000000000000" pitchFamily="50" charset="-128"/>
            </a:endParaRPr>
          </a:p>
          <a:p>
            <a:pPr marL="0" indent="0" algn="l">
              <a:buNone/>
            </a:pPr>
            <a:r>
              <a:rPr lang="ja-JP" altLang="en-US" sz="2400" b="1" dirty="0">
                <a:solidFill>
                  <a:srgbClr val="FF0000"/>
                </a:solidFill>
                <a:latin typeface="BIZ UDPゴシック" panose="020B0400000000000000" pitchFamily="50" charset="-128"/>
                <a:ea typeface="BIZ UDPゴシック" panose="020B0400000000000000" pitchFamily="50" charset="-128"/>
              </a:rPr>
              <a:t>          </a:t>
            </a:r>
            <a:r>
              <a:rPr lang="ja-JP" altLang="en-US" sz="2400" b="1" u="sng" dirty="0">
                <a:solidFill>
                  <a:srgbClr val="FF0000"/>
                </a:solidFill>
                <a:latin typeface="BIZ UDPゴシック" panose="020B0400000000000000" pitchFamily="50" charset="-128"/>
                <a:ea typeface="BIZ UDPゴシック" panose="020B0400000000000000" pitchFamily="50" charset="-128"/>
              </a:rPr>
              <a:t>書類を</a:t>
            </a:r>
            <a:r>
              <a:rPr lang="en-US" altLang="ja-JP" sz="2400" b="1" u="sng" dirty="0">
                <a:solidFill>
                  <a:srgbClr val="FF0000"/>
                </a:solidFill>
                <a:latin typeface="BIZ UDPゴシック" panose="020B0400000000000000" pitchFamily="50" charset="-128"/>
                <a:ea typeface="BIZ UDPゴシック" panose="020B0400000000000000" pitchFamily="50" charset="-128"/>
              </a:rPr>
              <a:t>PDF</a:t>
            </a:r>
            <a:r>
              <a:rPr lang="ja-JP" altLang="en-US" sz="2400" b="1" u="sng" dirty="0">
                <a:solidFill>
                  <a:srgbClr val="FF0000"/>
                </a:solidFill>
                <a:latin typeface="BIZ UDPゴシック" panose="020B0400000000000000" pitchFamily="50" charset="-128"/>
                <a:ea typeface="BIZ UDPゴシック" panose="020B0400000000000000" pitchFamily="50" charset="-128"/>
              </a:rPr>
              <a:t>等にして添付すること</a:t>
            </a:r>
            <a:endParaRPr kumimoji="1" lang="en-US" altLang="ja-JP" sz="2400" b="1" u="sng" dirty="0">
              <a:solidFill>
                <a:srgbClr val="FF0000"/>
              </a:solidFill>
              <a:latin typeface="BIZ UDPゴシック" panose="020B0400000000000000" pitchFamily="50" charset="-128"/>
              <a:ea typeface="BIZ UDPゴシック" panose="020B0400000000000000" pitchFamily="50" charset="-128"/>
            </a:endParaRPr>
          </a:p>
          <a:p>
            <a:pPr marL="0" indent="0" algn="l">
              <a:buNone/>
            </a:pPr>
            <a:r>
              <a:rPr lang="en-US" altLang="ja-JP" sz="2400" dirty="0">
                <a:solidFill>
                  <a:schemeClr val="tx1"/>
                </a:solidFill>
                <a:latin typeface="BIZ UDPゴシック" panose="020B0400000000000000" pitchFamily="50" charset="-128"/>
                <a:ea typeface="BIZ UDPゴシック" panose="020B0400000000000000" pitchFamily="50" charset="-128"/>
              </a:rPr>
              <a:t>      </a:t>
            </a:r>
            <a:r>
              <a:rPr lang="ja-JP" altLang="en-US" sz="2400" dirty="0">
                <a:solidFill>
                  <a:schemeClr val="tx1"/>
                </a:solidFill>
                <a:latin typeface="BIZ UDPゴシック" panose="020B0400000000000000" pitchFamily="50" charset="-128"/>
                <a:ea typeface="BIZ UDPゴシック" panose="020B0400000000000000" pitchFamily="50" charset="-128"/>
              </a:rPr>
              <a:t>③ 実績報告書より，助成金額を精査し，後日，当室より交付申請書を送付</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lgn="l">
              <a:buNone/>
            </a:pPr>
            <a:r>
              <a:rPr lang="ja-JP" altLang="en-US" sz="2400" dirty="0">
                <a:solidFill>
                  <a:prstClr val="black"/>
                </a:solidFill>
                <a:latin typeface="BIZ UDPゴシック" panose="020B0400000000000000" pitchFamily="50" charset="-128"/>
                <a:ea typeface="BIZ UDPゴシック" panose="020B0400000000000000" pitchFamily="50" charset="-128"/>
              </a:rPr>
              <a:t>　　</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pPr marL="0" indent="0">
              <a:buClr>
                <a:srgbClr val="5FCBEF"/>
              </a:buClr>
              <a:buNone/>
              <a:defRPr/>
            </a:pPr>
            <a:r>
              <a:rPr kumimoji="1" lang="ja-JP" altLang="en-US"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2100" dirty="0">
                <a:solidFill>
                  <a:schemeClr val="tx1"/>
                </a:solidFill>
                <a:latin typeface="BIZ UDPゴシック" panose="020B0400000000000000" pitchFamily="50" charset="-128"/>
                <a:ea typeface="BIZ UDPゴシック" panose="020B0400000000000000" pitchFamily="50" charset="-128"/>
              </a:rPr>
              <a:t>締切日については，運営説明会資料Ｐ２７参照</a:t>
            </a:r>
            <a:endParaRPr lang="en-US" altLang="ja-JP" sz="2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2100" dirty="0">
                <a:solidFill>
                  <a:prstClr val="black"/>
                </a:solidFill>
                <a:latin typeface="BIZ UDPゴシック" panose="020B0400000000000000" pitchFamily="50" charset="-128"/>
                <a:ea typeface="BIZ UDPゴシック" panose="020B0400000000000000" pitchFamily="50" charset="-128"/>
              </a:rPr>
              <a:t> 実績報告書（第</a:t>
            </a:r>
            <a:r>
              <a:rPr lang="en-US" altLang="ja-JP" sz="2100" dirty="0">
                <a:solidFill>
                  <a:prstClr val="black"/>
                </a:solidFill>
                <a:latin typeface="BIZ UDPゴシック" panose="020B0400000000000000" pitchFamily="50" charset="-128"/>
                <a:ea typeface="BIZ UDPゴシック" panose="020B0400000000000000" pitchFamily="50" charset="-128"/>
              </a:rPr>
              <a:t>1</a:t>
            </a:r>
            <a:r>
              <a:rPr lang="ja-JP" altLang="en-US" sz="2100" dirty="0">
                <a:solidFill>
                  <a:prstClr val="black"/>
                </a:solidFill>
                <a:latin typeface="BIZ UDPゴシック" panose="020B0400000000000000" pitchFamily="50" charset="-128"/>
                <a:ea typeface="BIZ UDPゴシック" panose="020B0400000000000000" pitchFamily="50" charset="-128"/>
              </a:rPr>
              <a:t>号様式）の助成基準算定の表の内科検診について，歳児によって</a:t>
            </a:r>
            <a:endParaRPr lang="en-US" altLang="ja-JP" sz="2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100" dirty="0">
                <a:solidFill>
                  <a:prstClr val="black"/>
                </a:solidFill>
                <a:latin typeface="BIZ UDPゴシック" panose="020B0400000000000000" pitchFamily="50" charset="-128"/>
                <a:ea typeface="BIZ UDPゴシック" panose="020B0400000000000000" pitchFamily="50" charset="-128"/>
              </a:rPr>
              <a:t>　　　　　 内科検診の回数が違う場合は，別紙</a:t>
            </a:r>
            <a:r>
              <a:rPr lang="en-US" altLang="ja-JP" sz="2100" dirty="0">
                <a:solidFill>
                  <a:prstClr val="black"/>
                </a:solidFill>
                <a:latin typeface="BIZ UDPゴシック" panose="020B0400000000000000" pitchFamily="50" charset="-128"/>
                <a:ea typeface="BIZ UDPゴシック" panose="020B0400000000000000" pitchFamily="50" charset="-128"/>
              </a:rPr>
              <a:t>(</a:t>
            </a:r>
            <a:r>
              <a:rPr lang="ja-JP" altLang="en-US" sz="2100" dirty="0">
                <a:solidFill>
                  <a:prstClr val="black"/>
                </a:solidFill>
                <a:latin typeface="BIZ UDPゴシック" panose="020B0400000000000000" pitchFamily="50" charset="-128"/>
                <a:ea typeface="BIZ UDPゴシック" panose="020B0400000000000000" pitchFamily="50" charset="-128"/>
              </a:rPr>
              <a:t>様式自由</a:t>
            </a:r>
            <a:r>
              <a:rPr lang="en-US" altLang="ja-JP" sz="2100" dirty="0">
                <a:solidFill>
                  <a:prstClr val="black"/>
                </a:solidFill>
                <a:latin typeface="BIZ UDPゴシック" panose="020B0400000000000000" pitchFamily="50" charset="-128"/>
                <a:ea typeface="BIZ UDPゴシック" panose="020B0400000000000000" pitchFamily="50" charset="-128"/>
              </a:rPr>
              <a:t>)</a:t>
            </a:r>
            <a:r>
              <a:rPr lang="ja-JP" altLang="en-US" sz="2100" dirty="0">
                <a:solidFill>
                  <a:prstClr val="black"/>
                </a:solidFill>
                <a:latin typeface="BIZ UDPゴシック" panose="020B0400000000000000" pitchFamily="50" charset="-128"/>
                <a:ea typeface="BIZ UDPゴシック" panose="020B0400000000000000" pitchFamily="50" charset="-128"/>
              </a:rPr>
              <a:t>にて，歳児ごとの受診者数・</a:t>
            </a:r>
            <a:r>
              <a:rPr lang="en-US" altLang="ja-JP" sz="2100" dirty="0">
                <a:solidFill>
                  <a:prstClr val="black"/>
                </a:solidFill>
                <a:latin typeface="BIZ UDPゴシック" panose="020B0400000000000000" pitchFamily="50" charset="-128"/>
                <a:ea typeface="BIZ UDPゴシック" panose="020B0400000000000000" pitchFamily="50" charset="-128"/>
              </a:rPr>
              <a:t> </a:t>
            </a:r>
            <a:r>
              <a:rPr lang="ja-JP" altLang="en-US" sz="2100" dirty="0">
                <a:solidFill>
                  <a:prstClr val="black"/>
                </a:solidFill>
                <a:latin typeface="BIZ UDPゴシック" panose="020B0400000000000000" pitchFamily="50" charset="-128"/>
                <a:ea typeface="BIZ UDPゴシック" panose="020B0400000000000000" pitchFamily="50" charset="-128"/>
              </a:rPr>
              <a:t>検診回数</a:t>
            </a:r>
            <a:endParaRPr lang="en-US" altLang="ja-JP" sz="2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100" dirty="0">
                <a:solidFill>
                  <a:prstClr val="black"/>
                </a:solidFill>
                <a:latin typeface="BIZ UDPゴシック" panose="020B0400000000000000" pitchFamily="50" charset="-128"/>
                <a:ea typeface="BIZ UDPゴシック" panose="020B0400000000000000" pitchFamily="50" charset="-128"/>
              </a:rPr>
              <a:t>　　　　　 を記載し，合わせて御提出ください</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ja-JP" altLang="en-US" sz="2100" dirty="0">
                <a:solidFill>
                  <a:prstClr val="black"/>
                </a:solidFill>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2295645157"/>
      </p:ext>
    </p:extLst>
  </p:cSld>
  <p:clrMapOvr>
    <a:masterClrMapping/>
  </p:clrMapOvr>
  <mc:AlternateContent xmlns:mc="http://schemas.openxmlformats.org/markup-compatibility/2006" xmlns:p14="http://schemas.microsoft.com/office/powerpoint/2010/main">
    <mc:Choice Requires="p14">
      <p:transition spd="slow" p14:dur="2000" advClick="0" advTm="19200"/>
    </mc:Choice>
    <mc:Fallback xmlns="">
      <p:transition spd="slow" advClick="0" advTm="192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95BEEB-86A5-49EF-8C4B-DE44A64E6FF5}"/>
              </a:ext>
            </a:extLst>
          </p:cNvPr>
          <p:cNvSpPr>
            <a:spLocks noGrp="1"/>
          </p:cNvSpPr>
          <p:nvPr>
            <p:ph type="title"/>
          </p:nvPr>
        </p:nvSpPr>
        <p:spPr>
          <a:xfrm>
            <a:off x="1022057" y="1214204"/>
            <a:ext cx="10147888" cy="2473376"/>
          </a:xfrm>
        </p:spPr>
        <p:txBody>
          <a:bodyPr>
            <a:normAutofit/>
          </a:bodyPr>
          <a:lstStyle/>
          <a:p>
            <a:r>
              <a:rPr lang="ja-JP" altLang="en-US" sz="2400" dirty="0">
                <a:solidFill>
                  <a:schemeClr val="tx1"/>
                </a:solidFill>
                <a:latin typeface="BIZ UDPゴシック" panose="020B0400000000000000" pitchFamily="50" charset="-128"/>
                <a:ea typeface="BIZ UDPゴシック" panose="020B0400000000000000" pitchFamily="50" charset="-128"/>
              </a:rPr>
              <a:t>■健康診断の実施について</a:t>
            </a:r>
            <a:br>
              <a:rPr lang="en-US" altLang="ja-JP" sz="2400" dirty="0">
                <a:solidFill>
                  <a:schemeClr val="tx1"/>
                </a:solidFill>
                <a:latin typeface="BIZ UDPゴシック" panose="020B0400000000000000" pitchFamily="50" charset="-128"/>
                <a:ea typeface="BIZ UDPゴシック" panose="020B0400000000000000" pitchFamily="50" charset="-128"/>
              </a:rPr>
            </a:br>
            <a:br>
              <a:rPr lang="ja-JP" altLang="ja-JP" sz="2400" dirty="0">
                <a:solidFill>
                  <a:schemeClr val="tx1"/>
                </a:solidFill>
                <a:latin typeface="BIZ UDPゴシック" panose="020B0400000000000000" pitchFamily="50" charset="-128"/>
                <a:ea typeface="BIZ UDPゴシック" panose="020B0400000000000000" pitchFamily="50" charset="-128"/>
              </a:rPr>
            </a:br>
            <a:r>
              <a:rPr lang="ja-JP" altLang="ja-JP" sz="2400" dirty="0">
                <a:solidFill>
                  <a:schemeClr val="tx1"/>
                </a:solidFill>
                <a:latin typeface="BIZ UDPゴシック" panose="020B0400000000000000" pitchFamily="50" charset="-128"/>
                <a:ea typeface="BIZ UDPゴシック" panose="020B0400000000000000" pitchFamily="50" charset="-128"/>
              </a:rPr>
              <a:t>少なくとも１年に２回の定期健康診断を学校保健安全法に規定する</a:t>
            </a:r>
            <a:br>
              <a:rPr lang="en-US" altLang="ja-JP" sz="2400" dirty="0">
                <a:solidFill>
                  <a:schemeClr val="tx1"/>
                </a:solidFill>
                <a:latin typeface="BIZ UDPゴシック" panose="020B0400000000000000" pitchFamily="50" charset="-128"/>
                <a:ea typeface="BIZ UDPゴシック" panose="020B0400000000000000" pitchFamily="50" charset="-128"/>
              </a:rPr>
            </a:br>
            <a:r>
              <a:rPr lang="ja-JP" altLang="ja-JP" sz="2400" dirty="0">
                <a:solidFill>
                  <a:schemeClr val="tx1"/>
                </a:solidFill>
                <a:latin typeface="BIZ UDPゴシック" panose="020B0400000000000000" pitchFamily="50" charset="-128"/>
                <a:ea typeface="BIZ UDPゴシック" panose="020B0400000000000000" pitchFamily="50" charset="-128"/>
              </a:rPr>
              <a:t>健康診断に準じて行うこと</a:t>
            </a:r>
            <a:r>
              <a:rPr lang="ja-JP" altLang="en-US" sz="2400" dirty="0">
                <a:solidFill>
                  <a:schemeClr val="tx1"/>
                </a:solidFill>
                <a:latin typeface="BIZ UDPゴシック" panose="020B0400000000000000" pitchFamily="50" charset="-128"/>
                <a:ea typeface="BIZ UDPゴシック" panose="020B0400000000000000" pitchFamily="50" charset="-128"/>
              </a:rPr>
              <a:t>が</a:t>
            </a:r>
            <a:r>
              <a:rPr lang="ja-JP" altLang="ja-JP" sz="2400" dirty="0">
                <a:solidFill>
                  <a:schemeClr val="tx1"/>
                </a:solidFill>
                <a:latin typeface="BIZ UDPゴシック" panose="020B0400000000000000" pitchFamily="50" charset="-128"/>
                <a:ea typeface="BIZ UDPゴシック" panose="020B0400000000000000" pitchFamily="50" charset="-128"/>
              </a:rPr>
              <a:t>原則</a:t>
            </a:r>
            <a:br>
              <a:rPr lang="en-US" altLang="ja-JP" sz="2400" dirty="0">
                <a:solidFill>
                  <a:schemeClr val="tx1"/>
                </a:solidFill>
                <a:latin typeface="BIZ UDPゴシック" panose="020B0400000000000000" pitchFamily="50" charset="-128"/>
                <a:ea typeface="BIZ UDPゴシック" panose="020B0400000000000000" pitchFamily="50" charset="-128"/>
              </a:rPr>
            </a:br>
            <a:br>
              <a:rPr lang="en-US" altLang="ja-JP" sz="2400" dirty="0">
                <a:solidFill>
                  <a:schemeClr val="tx1"/>
                </a:solidFill>
                <a:latin typeface="BIZ UDPゴシック" panose="020B0400000000000000" pitchFamily="50" charset="-128"/>
                <a:ea typeface="BIZ UDPゴシック" panose="020B0400000000000000" pitchFamily="50" charset="-128"/>
              </a:rPr>
            </a:b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歯科は１年に１回の実施が原則</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pic>
        <p:nvPicPr>
          <p:cNvPr id="4" name="録音されたサウンド">
            <a:hlinkClick r:id="" action="ppaction://media"/>
            <a:extLst>
              <a:ext uri="{FF2B5EF4-FFF2-40B4-BE49-F238E27FC236}">
                <a16:creationId xmlns:a16="http://schemas.microsoft.com/office/drawing/2014/main" id="{874EC3BB-F5E0-415F-AC2E-8978D5108D81}"/>
              </a:ext>
            </a:extLst>
          </p:cNvPr>
          <p:cNvPicPr>
            <a:picLocks noChangeAspect="1"/>
          </p:cNvPicPr>
          <p:nvPr>
            <a:audioFile r:link="rId1"/>
            <p:extLst>
              <p:ext uri="{DAA4B4D4-6D71-4841-9C94-3DE7FCFB9230}">
                <p14:media xmlns:p14="http://schemas.microsoft.com/office/powerpoint/2010/main" r:embed="rId2">
                  <p14:trim st="1118"/>
                </p14:media>
              </p:ext>
            </p:extLst>
          </p:nvPr>
        </p:nvPicPr>
        <p:blipFill>
          <a:blip r:embed="rId4"/>
          <a:stretch>
            <a:fillRect/>
          </a:stretch>
        </p:blipFill>
        <p:spPr>
          <a:xfrm>
            <a:off x="12570823" y="5932714"/>
            <a:ext cx="609600" cy="609600"/>
          </a:xfrm>
          <a:prstGeom prst="rect">
            <a:avLst/>
          </a:prstGeom>
        </p:spPr>
      </p:pic>
    </p:spTree>
    <p:extLst>
      <p:ext uri="{BB962C8B-B14F-4D97-AF65-F5344CB8AC3E}">
        <p14:creationId xmlns:p14="http://schemas.microsoft.com/office/powerpoint/2010/main" val="1697269738"/>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00891" y="670647"/>
            <a:ext cx="11011989" cy="818519"/>
          </a:xfrm>
        </p:spPr>
        <p:txBody>
          <a:bodyPr>
            <a:normAutofit fontScale="90000"/>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２７ページ　</a:t>
            </a:r>
            <a:r>
              <a:rPr lang="ja-JP" altLang="en-US" dirty="0">
                <a:solidFill>
                  <a:schemeClr val="tx1"/>
                </a:solidFill>
                <a:latin typeface="BIZ UDPゴシック" panose="020B0400000000000000" pitchFamily="50" charset="-128"/>
                <a:ea typeface="BIZ UDPゴシック" panose="020B0400000000000000" pitchFamily="50" charset="-128"/>
              </a:rPr>
              <a:t>日用品・文房具等の実費徴収に係る補足給付事業</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757646" y="1854927"/>
            <a:ext cx="10554788" cy="4624251"/>
          </a:xfrm>
        </p:spPr>
        <p:txBody>
          <a:bodyPr>
            <a:normAutofit fontScale="85000" lnSpcReduction="20000"/>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１　事業概要</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保護者のうち，低所得で生計が困難である者の子どもが保育を受けた場合に生じる費用（日用品，文房具等の購入に要する費用や行事参加費等の実費徴収部分）について，当該費用の全部又は一部を支給するもの。</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２　対象者</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保育料算定の階層区分が第１階層（生活保護等）である保護者</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a:t>
            </a: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　毎月，各区役所・支所から送付される「児童名簿」にて御確認ください。</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３　上限額</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対象子ども１人当たり　</a:t>
            </a:r>
            <a:r>
              <a:rPr lang="en-US" altLang="ja-JP" sz="2800" dirty="0">
                <a:solidFill>
                  <a:schemeClr val="tx1"/>
                </a:solidFill>
                <a:latin typeface="BIZ UDPゴシック" panose="020B0400000000000000" pitchFamily="50" charset="-128"/>
                <a:ea typeface="BIZ UDPゴシック" panose="020B0400000000000000" pitchFamily="50" charset="-128"/>
              </a:rPr>
              <a:t>2,500</a:t>
            </a:r>
            <a:r>
              <a:rPr lang="ja-JP" altLang="en-US" sz="2800" dirty="0">
                <a:solidFill>
                  <a:schemeClr val="tx1"/>
                </a:solidFill>
                <a:latin typeface="BIZ UDPゴシック" panose="020B0400000000000000" pitchFamily="50" charset="-128"/>
                <a:ea typeface="BIZ UDPゴシック" panose="020B0400000000000000" pitchFamily="50" charset="-128"/>
              </a:rPr>
              <a:t>円</a:t>
            </a: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対象月数　（年額</a:t>
            </a:r>
            <a:r>
              <a:rPr lang="en-US" altLang="ja-JP" sz="2800" dirty="0">
                <a:solidFill>
                  <a:schemeClr val="tx1"/>
                </a:solidFill>
                <a:latin typeface="BIZ UDPゴシック" panose="020B0400000000000000" pitchFamily="50" charset="-128"/>
                <a:ea typeface="BIZ UDPゴシック" panose="020B0400000000000000" pitchFamily="50" charset="-128"/>
              </a:rPr>
              <a:t>30,000</a:t>
            </a:r>
            <a:r>
              <a:rPr lang="ja-JP" altLang="en-US" sz="2800" dirty="0">
                <a:solidFill>
                  <a:schemeClr val="tx1"/>
                </a:solidFill>
                <a:latin typeface="BIZ UDPゴシック" panose="020B0400000000000000" pitchFamily="50" charset="-128"/>
                <a:ea typeface="BIZ UDPゴシック" panose="020B0400000000000000" pitchFamily="50" charset="-128"/>
              </a:rPr>
              <a:t>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pic>
        <p:nvPicPr>
          <p:cNvPr id="4" name="録音されたサウンド">
            <a:hlinkClick r:id="" action="ppaction://media"/>
            <a:extLst>
              <a:ext uri="{FF2B5EF4-FFF2-40B4-BE49-F238E27FC236}">
                <a16:creationId xmlns:a16="http://schemas.microsoft.com/office/drawing/2014/main" id="{67841717-0074-4191-A91D-35DA8A3A108F}"/>
              </a:ext>
            </a:extLst>
          </p:cNvPr>
          <p:cNvPicPr>
            <a:picLocks noChangeAspect="1"/>
          </p:cNvPicPr>
          <p:nvPr>
            <a:audioFile r:link="rId1"/>
            <p:extLst>
              <p:ext uri="{DAA4B4D4-6D71-4841-9C94-3DE7FCFB9230}">
                <p14:media xmlns:p14="http://schemas.microsoft.com/office/powerpoint/2010/main" r:embed="rId2">
                  <p14:trim st="609" end="805.653"/>
                </p14:media>
              </p:ext>
            </p:extLst>
          </p:nvPr>
        </p:nvPicPr>
        <p:blipFill>
          <a:blip r:embed="rId4"/>
          <a:stretch>
            <a:fillRect/>
          </a:stretch>
        </p:blipFill>
        <p:spPr>
          <a:xfrm>
            <a:off x="12505508" y="5869578"/>
            <a:ext cx="609600" cy="609600"/>
          </a:xfrm>
          <a:prstGeom prst="rect">
            <a:avLst/>
          </a:prstGeom>
        </p:spPr>
      </p:pic>
    </p:spTree>
    <p:extLst>
      <p:ext uri="{BB962C8B-B14F-4D97-AF65-F5344CB8AC3E}">
        <p14:creationId xmlns:p14="http://schemas.microsoft.com/office/powerpoint/2010/main" val="1858391188"/>
      </p:ext>
    </p:extLst>
  </p:cSld>
  <p:clrMapOvr>
    <a:masterClrMapping/>
  </p:clrMapOvr>
  <p:transition spd="slow" advClick="0" advTm="84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9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BA933747-E4F3-4D8C-8B52-657EE9C65B1B}"/>
              </a:ext>
            </a:extLst>
          </p:cNvPr>
          <p:cNvSpPr txBox="1">
            <a:spLocks/>
          </p:cNvSpPr>
          <p:nvPr/>
        </p:nvSpPr>
        <p:spPr>
          <a:xfrm>
            <a:off x="740228" y="855617"/>
            <a:ext cx="11123525" cy="5812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　事務フロー</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グラフィックス 2" descr="ユーザー">
            <a:extLst>
              <a:ext uri="{FF2B5EF4-FFF2-40B4-BE49-F238E27FC236}">
                <a16:creationId xmlns:a16="http://schemas.microsoft.com/office/drawing/2014/main" id="{6775D391-F6C9-4402-B7BF-B5F066074A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0228" y="2338249"/>
            <a:ext cx="914400" cy="914400"/>
          </a:xfrm>
          <a:prstGeom prst="rect">
            <a:avLst/>
          </a:prstGeom>
        </p:spPr>
      </p:pic>
      <p:pic>
        <p:nvPicPr>
          <p:cNvPr id="8" name="グラフィックス 7" descr="建物">
            <a:extLst>
              <a:ext uri="{FF2B5EF4-FFF2-40B4-BE49-F238E27FC236}">
                <a16:creationId xmlns:a16="http://schemas.microsoft.com/office/drawing/2014/main" id="{0CA9D33B-BA75-4883-9576-A0F462C67C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63051" y="2299060"/>
            <a:ext cx="914400" cy="914400"/>
          </a:xfrm>
          <a:prstGeom prst="rect">
            <a:avLst/>
          </a:prstGeom>
        </p:spPr>
      </p:pic>
      <p:pic>
        <p:nvPicPr>
          <p:cNvPr id="10" name="グラフィックス 9" descr="納屋">
            <a:extLst>
              <a:ext uri="{FF2B5EF4-FFF2-40B4-BE49-F238E27FC236}">
                <a16:creationId xmlns:a16="http://schemas.microsoft.com/office/drawing/2014/main" id="{9D4013EA-6113-40F6-B00D-7BF4831E70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4484" y="2299060"/>
            <a:ext cx="914400" cy="914400"/>
          </a:xfrm>
          <a:prstGeom prst="rect">
            <a:avLst/>
          </a:prstGeom>
        </p:spPr>
      </p:pic>
      <p:sp>
        <p:nvSpPr>
          <p:cNvPr id="14" name="矢印: 右 13">
            <a:extLst>
              <a:ext uri="{FF2B5EF4-FFF2-40B4-BE49-F238E27FC236}">
                <a16:creationId xmlns:a16="http://schemas.microsoft.com/office/drawing/2014/main" id="{FE3DF249-7B19-4711-8810-5DEC7FED8A59}"/>
              </a:ext>
            </a:extLst>
          </p:cNvPr>
          <p:cNvSpPr/>
          <p:nvPr/>
        </p:nvSpPr>
        <p:spPr>
          <a:xfrm>
            <a:off x="1876695" y="2534187"/>
            <a:ext cx="3335385" cy="1567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9" name="矢印: 右 18">
            <a:extLst>
              <a:ext uri="{FF2B5EF4-FFF2-40B4-BE49-F238E27FC236}">
                <a16:creationId xmlns:a16="http://schemas.microsoft.com/office/drawing/2014/main" id="{D265F733-1896-4C49-A96D-212CFF92BEE4}"/>
              </a:ext>
            </a:extLst>
          </p:cNvPr>
          <p:cNvSpPr/>
          <p:nvPr/>
        </p:nvSpPr>
        <p:spPr>
          <a:xfrm>
            <a:off x="6653355" y="2521127"/>
            <a:ext cx="3335385" cy="1567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20" name="矢印: 左 19">
            <a:extLst>
              <a:ext uri="{FF2B5EF4-FFF2-40B4-BE49-F238E27FC236}">
                <a16:creationId xmlns:a16="http://schemas.microsoft.com/office/drawing/2014/main" id="{C656C201-1F0F-4C72-BB6F-84B79917496E}"/>
              </a:ext>
            </a:extLst>
          </p:cNvPr>
          <p:cNvSpPr/>
          <p:nvPr/>
        </p:nvSpPr>
        <p:spPr>
          <a:xfrm>
            <a:off x="6653355" y="2965266"/>
            <a:ext cx="3309258" cy="156755"/>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FC3DD822-DE3C-4612-9046-1C7AC5A82AB6}"/>
              </a:ext>
            </a:extLst>
          </p:cNvPr>
          <p:cNvSpPr txBox="1"/>
          <p:nvPr/>
        </p:nvSpPr>
        <p:spPr>
          <a:xfrm>
            <a:off x="552995" y="3135082"/>
            <a:ext cx="1243148" cy="64633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保護者</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（第１階層）</a:t>
            </a:r>
          </a:p>
        </p:txBody>
      </p:sp>
      <p:sp>
        <p:nvSpPr>
          <p:cNvPr id="23" name="乗算記号 22">
            <a:extLst>
              <a:ext uri="{FF2B5EF4-FFF2-40B4-BE49-F238E27FC236}">
                <a16:creationId xmlns:a16="http://schemas.microsoft.com/office/drawing/2014/main" id="{946CD5EC-C640-4816-B1E0-B76D2C400AEC}"/>
              </a:ext>
            </a:extLst>
          </p:cNvPr>
          <p:cNvSpPr/>
          <p:nvPr/>
        </p:nvSpPr>
        <p:spPr>
          <a:xfrm>
            <a:off x="3166656" y="2216897"/>
            <a:ext cx="685800" cy="79969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88DFA708-DA84-4A26-8A18-F3E35AA9AD43}"/>
              </a:ext>
            </a:extLst>
          </p:cNvPr>
          <p:cNvSpPr txBox="1"/>
          <p:nvPr/>
        </p:nvSpPr>
        <p:spPr>
          <a:xfrm>
            <a:off x="5227327" y="3138655"/>
            <a:ext cx="1188714" cy="36933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保育園等</a:t>
            </a:r>
          </a:p>
        </p:txBody>
      </p:sp>
      <p:sp>
        <p:nvSpPr>
          <p:cNvPr id="25" name="テキスト ボックス 24">
            <a:extLst>
              <a:ext uri="{FF2B5EF4-FFF2-40B4-BE49-F238E27FC236}">
                <a16:creationId xmlns:a16="http://schemas.microsoft.com/office/drawing/2014/main" id="{A1148561-4A2D-408B-86ED-AC25AF7D85D0}"/>
              </a:ext>
            </a:extLst>
          </p:cNvPr>
          <p:cNvSpPr txBox="1"/>
          <p:nvPr/>
        </p:nvSpPr>
        <p:spPr>
          <a:xfrm>
            <a:off x="10226041" y="3135082"/>
            <a:ext cx="988421" cy="36933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京都市</a:t>
            </a:r>
          </a:p>
        </p:txBody>
      </p:sp>
      <p:sp>
        <p:nvSpPr>
          <p:cNvPr id="27" name="矢印: 左 26">
            <a:extLst>
              <a:ext uri="{FF2B5EF4-FFF2-40B4-BE49-F238E27FC236}">
                <a16:creationId xmlns:a16="http://schemas.microsoft.com/office/drawing/2014/main" id="{DE6A749A-0ABA-46F6-AE22-7AE6DEEC8406}"/>
              </a:ext>
            </a:extLst>
          </p:cNvPr>
          <p:cNvSpPr/>
          <p:nvPr/>
        </p:nvSpPr>
        <p:spPr>
          <a:xfrm>
            <a:off x="1881059" y="3021301"/>
            <a:ext cx="3309258" cy="156755"/>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28" name="テキスト ボックス 27">
            <a:extLst>
              <a:ext uri="{FF2B5EF4-FFF2-40B4-BE49-F238E27FC236}">
                <a16:creationId xmlns:a16="http://schemas.microsoft.com/office/drawing/2014/main" id="{C9881E36-B222-4435-B0BB-F1D425C84524}"/>
              </a:ext>
            </a:extLst>
          </p:cNvPr>
          <p:cNvSpPr txBox="1"/>
          <p:nvPr/>
        </p:nvSpPr>
        <p:spPr>
          <a:xfrm>
            <a:off x="1449978" y="1659469"/>
            <a:ext cx="3914506" cy="646331"/>
          </a:xfrm>
          <a:prstGeom prst="rect">
            <a:avLst/>
          </a:prstGeom>
          <a:noFill/>
          <a:ln>
            <a:no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①保護者負担金（実費徴収部分</a:t>
            </a: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徴収免除</a:t>
            </a:r>
          </a:p>
        </p:txBody>
      </p:sp>
      <p:sp>
        <p:nvSpPr>
          <p:cNvPr id="29" name="テキスト ボックス 28">
            <a:extLst>
              <a:ext uri="{FF2B5EF4-FFF2-40B4-BE49-F238E27FC236}">
                <a16:creationId xmlns:a16="http://schemas.microsoft.com/office/drawing/2014/main" id="{6E952812-10AF-4EEE-A3F7-DE07D9CAA58D}"/>
              </a:ext>
            </a:extLst>
          </p:cNvPr>
          <p:cNvSpPr txBox="1"/>
          <p:nvPr/>
        </p:nvSpPr>
        <p:spPr>
          <a:xfrm>
            <a:off x="1728648" y="3264930"/>
            <a:ext cx="3435536" cy="369332"/>
          </a:xfrm>
          <a:prstGeom prst="rect">
            <a:avLst/>
          </a:prstGeom>
          <a:noFill/>
          <a:ln>
            <a:no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②委任状（第３号様式）徴取</a:t>
            </a: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B77D1EFE-7828-49D9-BC4C-69F7C86E3521}"/>
              </a:ext>
            </a:extLst>
          </p:cNvPr>
          <p:cNvSpPr txBox="1"/>
          <p:nvPr/>
        </p:nvSpPr>
        <p:spPr>
          <a:xfrm>
            <a:off x="7027822" y="2075205"/>
            <a:ext cx="2294704" cy="369332"/>
          </a:xfrm>
          <a:prstGeom prst="rect">
            <a:avLst/>
          </a:prstGeom>
          <a:noFill/>
          <a:ln>
            <a:no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③交付申請</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4EA0CB92-E5BC-4CE6-85BB-8CDCB9339250}"/>
              </a:ext>
            </a:extLst>
          </p:cNvPr>
          <p:cNvSpPr txBox="1"/>
          <p:nvPr/>
        </p:nvSpPr>
        <p:spPr>
          <a:xfrm>
            <a:off x="7099668" y="3177064"/>
            <a:ext cx="2294704" cy="369332"/>
          </a:xfrm>
          <a:prstGeom prst="rect">
            <a:avLst/>
          </a:prstGeom>
          <a:noFill/>
          <a:ln>
            <a:no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④交付決定，支払</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コンテンツ プレースホルダー 2">
            <a:extLst>
              <a:ext uri="{FF2B5EF4-FFF2-40B4-BE49-F238E27FC236}">
                <a16:creationId xmlns:a16="http://schemas.microsoft.com/office/drawing/2014/main" id="{4575438A-B4BF-438A-A2DB-6E7626A888AC}"/>
              </a:ext>
            </a:extLst>
          </p:cNvPr>
          <p:cNvSpPr txBox="1">
            <a:spLocks/>
          </p:cNvSpPr>
          <p:nvPr/>
        </p:nvSpPr>
        <p:spPr>
          <a:xfrm>
            <a:off x="913402" y="4002775"/>
            <a:ext cx="10830107" cy="94804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　実費徴収部分のうち，補足給付の対象費用（対象費用については「業務ハンドブック」参照）</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　施設において徴収免除し，市へ請求することについて，保護者から委任状を徴取（記名又は押印要）</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コンテンツ プレースホルダー 2">
            <a:extLst>
              <a:ext uri="{FF2B5EF4-FFF2-40B4-BE49-F238E27FC236}">
                <a16:creationId xmlns:a16="http://schemas.microsoft.com/office/drawing/2014/main" id="{A91F6396-9F48-4C26-9A59-69D56E5BBE54}"/>
              </a:ext>
            </a:extLst>
          </p:cNvPr>
          <p:cNvSpPr txBox="1">
            <a:spLocks/>
          </p:cNvSpPr>
          <p:nvPr/>
        </p:nvSpPr>
        <p:spPr>
          <a:xfrm>
            <a:off x="573768" y="5314110"/>
            <a:ext cx="10830107" cy="948045"/>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その他，事業の留意事項等について，業務ハンドブックにまとめていますので，</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必ず御一読いただきますよう，よろしくお願いします。</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 name="録音されたサウンド">
            <a:hlinkClick r:id="" action="ppaction://media"/>
            <a:extLst>
              <a:ext uri="{FF2B5EF4-FFF2-40B4-BE49-F238E27FC236}">
                <a16:creationId xmlns:a16="http://schemas.microsoft.com/office/drawing/2014/main" id="{2ADA9965-84B3-401E-8A49-36FC0DC9FC9B}"/>
              </a:ext>
            </a:extLst>
          </p:cNvPr>
          <p:cNvPicPr>
            <a:picLocks noChangeAspect="1"/>
          </p:cNvPicPr>
          <p:nvPr>
            <a:audioFile r:link="rId1"/>
            <p:extLst>
              <p:ext uri="{DAA4B4D4-6D71-4841-9C94-3DE7FCFB9230}">
                <p14:media xmlns:p14="http://schemas.microsoft.com/office/powerpoint/2010/main" r:embed="rId2">
                  <p14:trim st="1649" end="771.9251"/>
                </p14:media>
              </p:ext>
            </p:extLst>
          </p:nvPr>
        </p:nvPicPr>
        <p:blipFill>
          <a:blip r:embed="rId10"/>
          <a:stretch>
            <a:fillRect/>
          </a:stretch>
        </p:blipFill>
        <p:spPr>
          <a:xfrm>
            <a:off x="12453257" y="5957355"/>
            <a:ext cx="609600" cy="609600"/>
          </a:xfrm>
          <a:prstGeom prst="rect">
            <a:avLst/>
          </a:prstGeom>
        </p:spPr>
      </p:pic>
    </p:spTree>
    <p:extLst>
      <p:ext uri="{BB962C8B-B14F-4D97-AF65-F5344CB8AC3E}">
        <p14:creationId xmlns:p14="http://schemas.microsoft.com/office/powerpoint/2010/main" val="301909428"/>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3" y="611982"/>
            <a:ext cx="9877455" cy="1320800"/>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２８ページ　障害児保育対策事業</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677333" y="2379977"/>
            <a:ext cx="10837334" cy="1867763"/>
          </a:xfrm>
        </p:spPr>
        <p:txBody>
          <a:bodyPr>
            <a:normAutofit lnSpcReduction="10000"/>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・地域型保育事業所については，通常の歳児別職員配置基準を２：１（障害児２人に対して職員１人）に置き換えて職員を配置した場合，給付費における障害児保育加算が支給される。</a:t>
            </a: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a:t>
            </a: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　加算の支給を受けるには，</a:t>
            </a:r>
            <a:r>
              <a:rPr lang="ja-JP" altLang="en-US" sz="2800" dirty="0">
                <a:solidFill>
                  <a:srgbClr val="FF0000"/>
                </a:solidFill>
                <a:latin typeface="BIZ UDPゴシック" panose="020B0400000000000000" pitchFamily="50" charset="-128"/>
                <a:ea typeface="BIZ UDPゴシック" panose="020B0400000000000000" pitchFamily="50" charset="-128"/>
              </a:rPr>
              <a:t>別途給付費の加算申請が必要</a:t>
            </a:r>
            <a:r>
              <a:rPr lang="ja-JP" altLang="en-US" sz="2800" dirty="0">
                <a:solidFill>
                  <a:schemeClr val="tx1"/>
                </a:solidFill>
                <a:latin typeface="BIZ UDPゴシック" panose="020B0400000000000000" pitchFamily="50" charset="-128"/>
                <a:ea typeface="BIZ UDPゴシック" panose="020B0400000000000000" pitchFamily="50" charset="-128"/>
              </a:rPr>
              <a:t>。</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677333" y="4650673"/>
            <a:ext cx="10648164" cy="143919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「対策費単価＞加算単価」の場合は，原則，加算を</a:t>
            </a:r>
            <a:r>
              <a:rPr kumimoji="1" lang="ja-JP" altLang="en-US" sz="2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上回った額</a:t>
            </a: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zh-TW"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障害児保育対策費</a:t>
            </a: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として支給する。</a:t>
            </a:r>
            <a:endParaRPr kumimoji="1"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「対策費単価＜加算単価」の場合，対策費の支給はなし。</a:t>
            </a:r>
          </a:p>
        </p:txBody>
      </p:sp>
      <p:sp>
        <p:nvSpPr>
          <p:cNvPr id="6" name="コンテンツ プレースホルダー 2">
            <a:extLst>
              <a:ext uri="{FF2B5EF4-FFF2-40B4-BE49-F238E27FC236}">
                <a16:creationId xmlns:a16="http://schemas.microsoft.com/office/drawing/2014/main" id="{1E06EA6A-78CE-42AA-9F59-E14DAC39FFA8}"/>
              </a:ext>
            </a:extLst>
          </p:cNvPr>
          <p:cNvSpPr txBox="1">
            <a:spLocks/>
          </p:cNvSpPr>
          <p:nvPr/>
        </p:nvSpPr>
        <p:spPr>
          <a:xfrm>
            <a:off x="677333" y="1487729"/>
            <a:ext cx="10134600" cy="86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800" dirty="0">
                <a:solidFill>
                  <a:schemeClr val="tx1"/>
                </a:solidFill>
                <a:latin typeface="BIZ UDPゴシック" panose="020B0400000000000000" pitchFamily="50" charset="-128"/>
                <a:ea typeface="BIZ UDPゴシック" panose="020B0400000000000000" pitchFamily="50" charset="-128"/>
              </a:rPr>
              <a:t>・助成額＝助成基準額</a:t>
            </a: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認定月数（在園月数）</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pic>
        <p:nvPicPr>
          <p:cNvPr id="4" name="メディア1">
            <a:hlinkClick r:id="" action="ppaction://media"/>
            <a:extLst>
              <a:ext uri="{FF2B5EF4-FFF2-40B4-BE49-F238E27FC236}">
                <a16:creationId xmlns:a16="http://schemas.microsoft.com/office/drawing/2014/main" id="{E69ED4E4-2C13-49D4-8C33-4524AF6E652D}"/>
              </a:ext>
            </a:extLst>
          </p:cNvPr>
          <p:cNvPicPr>
            <a:picLocks noChangeAspect="1"/>
          </p:cNvPicPr>
          <p:nvPr>
            <a:audioFile r:link="rId1"/>
            <p:extLst>
              <p:ext uri="{DAA4B4D4-6D71-4841-9C94-3DE7FCFB9230}">
                <p14:media xmlns:p14="http://schemas.microsoft.com/office/powerpoint/2010/main" r:embed="rId2">
                  <p14:trim st="870"/>
                </p14:media>
              </p:ext>
            </p:extLst>
          </p:nvPr>
        </p:nvPicPr>
        <p:blipFill>
          <a:blip r:embed="rId4"/>
          <a:stretch>
            <a:fillRect/>
          </a:stretch>
        </p:blipFill>
        <p:spPr>
          <a:xfrm>
            <a:off x="12427132" y="3313858"/>
            <a:ext cx="609600" cy="609600"/>
          </a:xfrm>
          <a:prstGeom prst="rect">
            <a:avLst/>
          </a:prstGeom>
        </p:spPr>
      </p:pic>
    </p:spTree>
    <p:extLst>
      <p:ext uri="{BB962C8B-B14F-4D97-AF65-F5344CB8AC3E}">
        <p14:creationId xmlns:p14="http://schemas.microsoft.com/office/powerpoint/2010/main" val="2942584529"/>
      </p:ext>
    </p:extLst>
  </p:cSld>
  <p:clrMapOvr>
    <a:masterClrMapping/>
  </p:clrMapOvr>
  <p:transition spd="slow" advClick="0" advTm="7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3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914</TotalTime>
  <Words>990</Words>
  <Application>Microsoft Office PowerPoint</Application>
  <PresentationFormat>ワイド画面</PresentationFormat>
  <Paragraphs>67</Paragraphs>
  <Slides>10</Slides>
  <Notes>0</Notes>
  <HiddenSlides>0</HiddenSlides>
  <MMClips>8</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BIZ UDPゴシック</vt:lpstr>
      <vt:lpstr>Arial</vt:lpstr>
      <vt:lpstr>Biome</vt:lpstr>
      <vt:lpstr>Trebuchet MS</vt:lpstr>
      <vt:lpstr>Wingdings 3</vt:lpstr>
      <vt:lpstr>ファセット</vt:lpstr>
      <vt:lpstr>令和４年度 地域型保育事業所向け 運営説明会 補足説明資料</vt:lpstr>
      <vt:lpstr>１９ページ　職員配置状況の確認について</vt:lpstr>
      <vt:lpstr>令和４年度 地域型保育事業所向け 運営説明会 補足説明資料</vt:lpstr>
      <vt:lpstr>　　対 象 児 童 ： 公的入所児童（2号・3号認定児童） 　　助   成   額 ： 検診費用合計と助成基準額 　　　　　　　　      （助成基準単価×受診児童数×児童検診の回数） 　　　　　　　　      と比べて低い方の額 </vt:lpstr>
      <vt:lpstr>PowerPoint プレゼンテーション</vt:lpstr>
      <vt:lpstr>■健康診断の実施について  少なくとも１年に２回の定期健康診断を学校保健安全法に規定する 健康診断に準じて行うことが原則  ※歯科は１年に１回の実施が原則</vt:lpstr>
      <vt:lpstr>２７ページ　日用品・文房具等の実費徴収に係る補足給付事業</vt:lpstr>
      <vt:lpstr>PowerPoint プレゼンテーション</vt:lpstr>
      <vt:lpstr>２８ページ　障害児保育対策事業</vt:lpstr>
      <vt:lpstr>２９ページ　障害児受入促進事業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Takahiro Nakagawa</dc:creator>
  <cp:lastModifiedBy>Murakami</cp:lastModifiedBy>
  <cp:revision>58</cp:revision>
  <cp:lastPrinted>2022-03-02T06:35:42Z</cp:lastPrinted>
  <dcterms:created xsi:type="dcterms:W3CDTF">2021-01-19T03:24:24Z</dcterms:created>
  <dcterms:modified xsi:type="dcterms:W3CDTF">2022-05-17T08:57:16Z</dcterms:modified>
</cp:coreProperties>
</file>