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3" r:id="rId4"/>
    <p:sldId id="259" r:id="rId5"/>
    <p:sldId id="271" r:id="rId6"/>
    <p:sldId id="274" r:id="rId7"/>
    <p:sldId id="278" r:id="rId8"/>
    <p:sldId id="277" r:id="rId9"/>
    <p:sldId id="276" r:id="rId10"/>
    <p:sldId id="279" r:id="rId11"/>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41+oq3o6KDCAujzvxzT5Q==" hashData="JbAlmit2m+YXJpSuPeQBzmN8tGr4UleXYR2ly0GatUKASV3k94A8Xddft2PqY35VcI5FploGCQ32NoO4+ltAaw=="/>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38336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80523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3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108567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948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63694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418673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20531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29090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258759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375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41010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15020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73892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402314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C5404-FF64-496B-8DBE-3876FB9A2DEE}"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4260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DC5404-FF64-496B-8DBE-3876FB9A2DEE}" type="datetimeFigureOut">
              <a:rPr kumimoji="1" lang="ja-JP" altLang="en-US" smtClean="0"/>
              <a:t>2022/5/12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9100022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字幕 2">
            <a:extLst>
              <a:ext uri="{FF2B5EF4-FFF2-40B4-BE49-F238E27FC236}">
                <a16:creationId xmlns:a16="http://schemas.microsoft.com/office/drawing/2014/main" id="{002F228E-DE0C-4361-A88A-476EF8684DFA}"/>
              </a:ext>
            </a:extLst>
          </p:cNvPr>
          <p:cNvSpPr>
            <a:spLocks noGrp="1"/>
          </p:cNvSpPr>
          <p:nvPr>
            <p:ph type="subTitle" idx="1"/>
          </p:nvPr>
        </p:nvSpPr>
        <p:spPr>
          <a:xfrm>
            <a:off x="1636713" y="3704273"/>
            <a:ext cx="8918574" cy="1451895"/>
          </a:xfrm>
        </p:spPr>
        <p:txBody>
          <a:bodyPr>
            <a:noAutofit/>
          </a:bodyPr>
          <a:lstStyle/>
          <a:p>
            <a:pPr algn="ctr"/>
            <a:r>
              <a:rPr kumimoji="1" lang="ja-JP" altLang="en-US" sz="4000" dirty="0">
                <a:solidFill>
                  <a:schemeClr val="tx1"/>
                </a:solidFill>
                <a:latin typeface="BIZ UDPゴシック" panose="020B0400000000000000" pitchFamily="50" charset="-128"/>
                <a:ea typeface="BIZ UDPゴシック" panose="020B0400000000000000" pitchFamily="50" charset="-128"/>
              </a:rPr>
              <a:t>地域型保育事業所</a:t>
            </a:r>
            <a:endParaRPr kumimoji="1" lang="en-US" altLang="ja-JP" sz="4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000" dirty="0">
                <a:solidFill>
                  <a:schemeClr val="tx1"/>
                </a:solidFill>
                <a:latin typeface="BIZ UDPゴシック" panose="020B0400000000000000" pitchFamily="50" charset="-128"/>
                <a:ea typeface="BIZ UDPゴシック" panose="020B0400000000000000" pitchFamily="50" charset="-128"/>
              </a:rPr>
              <a:t>運営説明会　資料</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B489465-3933-4BE1-AD9F-8253FD792867}"/>
              </a:ext>
            </a:extLst>
          </p:cNvPr>
          <p:cNvSpPr>
            <a:spLocks noGrp="1"/>
          </p:cNvSpPr>
          <p:nvPr>
            <p:ph type="ctrTitle"/>
          </p:nvPr>
        </p:nvSpPr>
        <p:spPr>
          <a:xfrm>
            <a:off x="1488924" y="1438812"/>
            <a:ext cx="9509276" cy="1879136"/>
          </a:xfrm>
        </p:spPr>
        <p:txBody>
          <a:bodyPr>
            <a:normAutofit/>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令和３年度指導監査結果で</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指摘が</a:t>
            </a:r>
            <a:r>
              <a:rPr lang="ja-JP" altLang="en-US" dirty="0">
                <a:solidFill>
                  <a:schemeClr val="tx1"/>
                </a:solidFill>
                <a:latin typeface="BIZ UDPゴシック" panose="020B0400000000000000" pitchFamily="50" charset="-128"/>
                <a:ea typeface="BIZ UDPゴシック" panose="020B0400000000000000" pitchFamily="50" charset="-128"/>
              </a:rPr>
              <a:t>目立った</a:t>
            </a:r>
            <a:r>
              <a:rPr kumimoji="1" lang="ja-JP" altLang="en-US" dirty="0">
                <a:solidFill>
                  <a:schemeClr val="tx1"/>
                </a:solidFill>
                <a:latin typeface="BIZ UDPゴシック" panose="020B0400000000000000" pitchFamily="50" charset="-128"/>
                <a:ea typeface="BIZ UDPゴシック" panose="020B0400000000000000" pitchFamily="50" charset="-128"/>
              </a:rPr>
              <a:t>事項</a:t>
            </a:r>
          </a:p>
        </p:txBody>
      </p:sp>
    </p:spTree>
    <p:extLst>
      <p:ext uri="{BB962C8B-B14F-4D97-AF65-F5344CB8AC3E}">
        <p14:creationId xmlns:p14="http://schemas.microsoft.com/office/powerpoint/2010/main" val="41037038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70D6C-023E-4B87-BDA8-72C00A290971}"/>
              </a:ext>
            </a:extLst>
          </p:cNvPr>
          <p:cNvSpPr>
            <a:spLocks noGrp="1"/>
          </p:cNvSpPr>
          <p:nvPr>
            <p:ph type="title"/>
          </p:nvPr>
        </p:nvSpPr>
        <p:spPr>
          <a:xfrm>
            <a:off x="585894" y="452846"/>
            <a:ext cx="8596668" cy="1320800"/>
          </a:xfrm>
        </p:spPr>
        <p:txBody>
          <a:bodyPr>
            <a:normAutofit/>
          </a:bodyPr>
          <a:lstStyle/>
          <a:p>
            <a:r>
              <a:rPr kumimoji="1" lang="ja-JP" altLang="en-US" sz="6000" dirty="0">
                <a:solidFill>
                  <a:schemeClr val="tx1">
                    <a:lumMod val="95000"/>
                    <a:lumOff val="5000"/>
                  </a:schemeClr>
                </a:solidFill>
                <a:latin typeface="BIZ UDPゴシック" panose="020B0400000000000000" pitchFamily="50" charset="-128"/>
                <a:ea typeface="BIZ UDPゴシック" panose="020B0400000000000000" pitchFamily="50" charset="-128"/>
              </a:rPr>
              <a:t>キーワード④</a:t>
            </a:r>
          </a:p>
        </p:txBody>
      </p:sp>
      <p:sp>
        <p:nvSpPr>
          <p:cNvPr id="3" name="コンテンツ プレースホルダー 2">
            <a:extLst>
              <a:ext uri="{FF2B5EF4-FFF2-40B4-BE49-F238E27FC236}">
                <a16:creationId xmlns:a16="http://schemas.microsoft.com/office/drawing/2014/main" id="{409E0617-F28E-4587-9450-DDB72FBDB281}"/>
              </a:ext>
            </a:extLst>
          </p:cNvPr>
          <p:cNvSpPr>
            <a:spLocks noGrp="1"/>
          </p:cNvSpPr>
          <p:nvPr>
            <p:ph idx="1"/>
          </p:nvPr>
        </p:nvSpPr>
        <p:spPr>
          <a:xfrm>
            <a:off x="4596191" y="1664200"/>
            <a:ext cx="8596668" cy="3880773"/>
          </a:xfrm>
        </p:spPr>
        <p:txBody>
          <a:bodyPr>
            <a:noAutofit/>
          </a:bodyPr>
          <a:lstStyle/>
          <a:p>
            <a:pPr marL="0" indent="0">
              <a:buNone/>
            </a:pPr>
            <a:r>
              <a:rPr kumimoji="1" lang="ja-JP" altLang="en-US" sz="25000" dirty="0">
                <a:solidFill>
                  <a:schemeClr val="tx1">
                    <a:lumMod val="95000"/>
                    <a:lumOff val="5000"/>
                  </a:schemeClr>
                </a:solidFill>
                <a:latin typeface="BIZ UDPゴシック" panose="020B0400000000000000" pitchFamily="50" charset="-128"/>
                <a:ea typeface="BIZ UDPゴシック" panose="020B0400000000000000" pitchFamily="50" charset="-128"/>
              </a:rPr>
              <a:t>い</a:t>
            </a:r>
          </a:p>
        </p:txBody>
      </p:sp>
    </p:spTree>
    <p:extLst>
      <p:ext uri="{BB962C8B-B14F-4D97-AF65-F5344CB8AC3E}">
        <p14:creationId xmlns:p14="http://schemas.microsoft.com/office/powerpoint/2010/main" val="174434885"/>
      </p:ext>
    </p:extLst>
  </p:cSld>
  <p:clrMapOvr>
    <a:masterClrMapping/>
  </p:clrMapOvr>
  <p:transition spd="slow" advClick="0" advTm="2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B9414-48C2-410C-97C6-82F36D42CF9F}"/>
              </a:ext>
            </a:extLst>
          </p:cNvPr>
          <p:cNvSpPr>
            <a:spLocks noGrp="1"/>
          </p:cNvSpPr>
          <p:nvPr>
            <p:ph type="title"/>
          </p:nvPr>
        </p:nvSpPr>
        <p:spPr>
          <a:xfrm>
            <a:off x="507517" y="2035629"/>
            <a:ext cx="10775526" cy="3555274"/>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１　保育施設において実施しなければならない</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　訓練について</a:t>
            </a:r>
            <a:br>
              <a:rPr kumimoji="1" lang="en-US" altLang="ja-JP" dirty="0">
                <a:solidFill>
                  <a:schemeClr val="tx1"/>
                </a:solidFill>
                <a:latin typeface="BIZ UDPゴシック" panose="020B0400000000000000" pitchFamily="50" charset="-128"/>
                <a:ea typeface="BIZ UDPゴシック" panose="020B0400000000000000" pitchFamily="50" charset="-128"/>
              </a:rPr>
            </a:b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２　栄養管理加算の算定ルールについて</a:t>
            </a:r>
            <a:br>
              <a:rPr kumimoji="1" lang="en-US" altLang="ja-JP" dirty="0">
                <a:solidFill>
                  <a:schemeClr val="tx1"/>
                </a:solidFill>
                <a:latin typeface="BIZ UDPゴシック" panose="020B0400000000000000" pitchFamily="50" charset="-128"/>
                <a:ea typeface="BIZ UDPゴシック" panose="020B0400000000000000" pitchFamily="50" charset="-128"/>
              </a:rPr>
            </a:b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3" name="録音したサウンド">
            <a:hlinkClick r:id="" action="ppaction://media"/>
            <a:extLst>
              <a:ext uri="{FF2B5EF4-FFF2-40B4-BE49-F238E27FC236}">
                <a16:creationId xmlns:a16="http://schemas.microsoft.com/office/drawing/2014/main" id="{F47728D6-8F9F-4464-88DB-954C0E70A43F}"/>
              </a:ext>
            </a:extLst>
          </p:cNvPr>
          <p:cNvPicPr>
            <a:picLocks noChangeAspect="1"/>
          </p:cNvPicPr>
          <p:nvPr>
            <a:audioFile r:link="rId1"/>
            <p:extLst>
              <p:ext uri="{DAA4B4D4-6D71-4841-9C94-3DE7FCFB9230}">
                <p14:media xmlns:p14="http://schemas.microsoft.com/office/powerpoint/2010/main" r:embed="rId2">
                  <p14:trim st="1150" end="795.0385"/>
                </p14:media>
              </p:ext>
            </p:extLst>
          </p:nvPr>
        </p:nvPicPr>
        <p:blipFill>
          <a:blip r:embed="rId4"/>
          <a:stretch>
            <a:fillRect/>
          </a:stretch>
        </p:blipFill>
        <p:spPr>
          <a:xfrm>
            <a:off x="12192000" y="6097633"/>
            <a:ext cx="609600" cy="609600"/>
          </a:xfrm>
          <a:prstGeom prst="rect">
            <a:avLst/>
          </a:prstGeom>
        </p:spPr>
      </p:pic>
    </p:spTree>
    <p:extLst>
      <p:ext uri="{BB962C8B-B14F-4D97-AF65-F5344CB8AC3E}">
        <p14:creationId xmlns:p14="http://schemas.microsoft.com/office/powerpoint/2010/main" val="3629407129"/>
      </p:ext>
    </p:extLst>
  </p:cSld>
  <p:clrMapOvr>
    <a:masterClrMapping/>
  </p:clrMapOvr>
  <p:transition spd="slow" advClick="0" advTm="1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9B1B7D-EB59-4B0F-BD0A-91214D39D3C9}"/>
              </a:ext>
            </a:extLst>
          </p:cNvPr>
          <p:cNvSpPr>
            <a:spLocks noGrp="1"/>
          </p:cNvSpPr>
          <p:nvPr>
            <p:ph idx="1"/>
          </p:nvPr>
        </p:nvSpPr>
        <p:spPr>
          <a:xfrm>
            <a:off x="848433" y="2121693"/>
            <a:ext cx="8596668" cy="4348775"/>
          </a:xfrm>
        </p:spPr>
        <p:txBody>
          <a:bodyPr>
            <a:normAutofit lnSpcReduction="10000"/>
          </a:bodyPr>
          <a:lstStyle/>
          <a:p>
            <a:r>
              <a:rPr kumimoji="1" lang="ja-JP" altLang="en-US" sz="2400" dirty="0"/>
              <a:t>　</a:t>
            </a:r>
            <a:r>
              <a:rPr kumimoji="1" lang="ja-JP" altLang="en-US" sz="2400" dirty="0">
                <a:latin typeface="BIZ UDPゴシック" panose="020B0400000000000000" pitchFamily="50" charset="-128"/>
                <a:ea typeface="BIZ UDPゴシック" panose="020B0400000000000000" pitchFamily="50" charset="-128"/>
              </a:rPr>
              <a:t>保育所保育指針</a:t>
            </a:r>
            <a:r>
              <a:rPr lang="ja-JP" altLang="en-US"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教育・保育要領の改訂や激甚災害の多発を受け，通知等により保育施設において実施が求められる訓練が拡大している。</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令和３年度指導監査では，保育施設において実施が求められる訓練が必要な内容及び頻度で行われていない事例が多くみられた。</a:t>
            </a:r>
            <a:endParaRPr lang="en-US" altLang="ja-JP" sz="2400"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実施しなければならない訓練を一覧表（後頁資料参照）にまとめたため，非常災害時又は保育施設における事故に備え，年間計画等に盛り込み，計画的に実施していただきたい。</a:t>
            </a:r>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p>
        </p:txBody>
      </p:sp>
      <p:sp>
        <p:nvSpPr>
          <p:cNvPr id="4" name="タイトル 1">
            <a:extLst>
              <a:ext uri="{FF2B5EF4-FFF2-40B4-BE49-F238E27FC236}">
                <a16:creationId xmlns:a16="http://schemas.microsoft.com/office/drawing/2014/main" id="{826CD748-B9E9-45CD-8390-070A78FB9BA8}"/>
              </a:ext>
            </a:extLst>
          </p:cNvPr>
          <p:cNvSpPr>
            <a:spLocks noGrp="1"/>
          </p:cNvSpPr>
          <p:nvPr>
            <p:ph type="title"/>
          </p:nvPr>
        </p:nvSpPr>
        <p:spPr>
          <a:xfrm>
            <a:off x="677863" y="609600"/>
            <a:ext cx="8596312" cy="1320800"/>
          </a:xfrm>
        </p:spPr>
        <p:txBody>
          <a:bodyPr>
            <a:normAutofit/>
          </a:bodyPr>
          <a:lstStyle/>
          <a:p>
            <a:r>
              <a:rPr kumimoji="1" lang="ja-JP" altLang="en-US" sz="3600" dirty="0">
                <a:solidFill>
                  <a:schemeClr val="tx1"/>
                </a:solidFill>
                <a:latin typeface="BIZ UDPゴシック" panose="020B0400000000000000" pitchFamily="50" charset="-128"/>
                <a:ea typeface="BIZ UDPゴシック" panose="020B0400000000000000" pitchFamily="50" charset="-128"/>
              </a:rPr>
              <a:t>１　保育施設において実施しなければ</a:t>
            </a:r>
            <a:br>
              <a:rPr kumimoji="1" lang="en-US" altLang="ja-JP" sz="3600" dirty="0">
                <a:solidFill>
                  <a:schemeClr val="tx1"/>
                </a:solidFill>
                <a:latin typeface="BIZ UDPゴシック" panose="020B0400000000000000" pitchFamily="50" charset="-128"/>
                <a:ea typeface="BIZ UDPゴシック" panose="020B0400000000000000" pitchFamily="50" charset="-128"/>
              </a:rPr>
            </a:br>
            <a:r>
              <a:rPr kumimoji="1" lang="ja-JP" altLang="en-US" sz="3600" dirty="0">
                <a:solidFill>
                  <a:schemeClr val="tx1"/>
                </a:solidFill>
                <a:latin typeface="BIZ UDPゴシック" panose="020B0400000000000000" pitchFamily="50" charset="-128"/>
                <a:ea typeface="BIZ UDPゴシック" panose="020B0400000000000000" pitchFamily="50" charset="-128"/>
              </a:rPr>
              <a:t>　ならない訓練について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64047750-1F07-4E52-9066-A8F561D7DAEB}"/>
              </a:ext>
            </a:extLst>
          </p:cNvPr>
          <p:cNvSpPr txBox="1">
            <a:spLocks/>
          </p:cNvSpPr>
          <p:nvPr/>
        </p:nvSpPr>
        <p:spPr>
          <a:xfrm>
            <a:off x="796836" y="3631476"/>
            <a:ext cx="8699862" cy="23774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メイリオ" panose="020B0604030504040204" pitchFamily="50" charset="-128"/>
              <a:cs typeface="+mn-cs"/>
            </a:endParaRPr>
          </a:p>
        </p:txBody>
      </p:sp>
      <p:pic>
        <p:nvPicPr>
          <p:cNvPr id="6" name="録音したサウンド">
            <a:hlinkClick r:id="" action="ppaction://media"/>
            <a:extLst>
              <a:ext uri="{FF2B5EF4-FFF2-40B4-BE49-F238E27FC236}">
                <a16:creationId xmlns:a16="http://schemas.microsoft.com/office/drawing/2014/main" id="{EDAE5454-5691-4B40-B310-5748EAE2346F}"/>
              </a:ext>
            </a:extLst>
          </p:cNvPr>
          <p:cNvPicPr>
            <a:picLocks noChangeAspect="1"/>
          </p:cNvPicPr>
          <p:nvPr>
            <a:audioFile r:link="rId1"/>
            <p:extLst>
              <p:ext uri="{DAA4B4D4-6D71-4841-9C94-3DE7FCFB9230}">
                <p14:media xmlns:p14="http://schemas.microsoft.com/office/powerpoint/2010/main" r:embed="rId2">
                  <p14:trim st="1015" end="720.9047"/>
                </p14:media>
              </p:ext>
            </p:extLst>
          </p:nvPr>
        </p:nvPicPr>
        <p:blipFill>
          <a:blip r:embed="rId4"/>
          <a:stretch>
            <a:fillRect/>
          </a:stretch>
        </p:blipFill>
        <p:spPr>
          <a:xfrm>
            <a:off x="12219867" y="6248400"/>
            <a:ext cx="609600" cy="609600"/>
          </a:xfrm>
          <a:prstGeom prst="rect">
            <a:avLst/>
          </a:prstGeom>
        </p:spPr>
      </p:pic>
    </p:spTree>
    <p:extLst>
      <p:ext uri="{BB962C8B-B14F-4D97-AF65-F5344CB8AC3E}">
        <p14:creationId xmlns:p14="http://schemas.microsoft.com/office/powerpoint/2010/main" val="387305343"/>
      </p:ext>
    </p:extLst>
  </p:cSld>
  <p:clrMapOvr>
    <a:masterClrMapping/>
  </p:clrMapOvr>
  <p:transition spd="slow" advClick="0" advTm="6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72E62-E2D4-42E5-95F1-0320DE025F2C}"/>
              </a:ext>
            </a:extLst>
          </p:cNvPr>
          <p:cNvSpPr>
            <a:spLocks noGrp="1"/>
          </p:cNvSpPr>
          <p:nvPr>
            <p:ph type="title"/>
          </p:nvPr>
        </p:nvSpPr>
        <p:spPr>
          <a:xfrm>
            <a:off x="424115" y="159434"/>
            <a:ext cx="1967392" cy="628357"/>
          </a:xfrm>
        </p:spPr>
        <p:txBody>
          <a:bodyPr>
            <a:normAutofit fontScale="90000"/>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資料</a:t>
            </a:r>
          </a:p>
        </p:txBody>
      </p:sp>
      <p:graphicFrame>
        <p:nvGraphicFramePr>
          <p:cNvPr id="4" name="表 3">
            <a:extLst>
              <a:ext uri="{FF2B5EF4-FFF2-40B4-BE49-F238E27FC236}">
                <a16:creationId xmlns:a16="http://schemas.microsoft.com/office/drawing/2014/main" id="{9F4F8EBF-3651-4790-BF1D-639B9E864E7D}"/>
              </a:ext>
            </a:extLst>
          </p:cNvPr>
          <p:cNvGraphicFramePr>
            <a:graphicFrameLocks noGrp="1"/>
          </p:cNvGraphicFramePr>
          <p:nvPr>
            <p:extLst>
              <p:ext uri="{D42A27DB-BD31-4B8C-83A1-F6EECF244321}">
                <p14:modId xmlns:p14="http://schemas.microsoft.com/office/powerpoint/2010/main" val="2702378342"/>
              </p:ext>
            </p:extLst>
          </p:nvPr>
        </p:nvGraphicFramePr>
        <p:xfrm>
          <a:off x="550723" y="646612"/>
          <a:ext cx="9563947" cy="4774475"/>
        </p:xfrm>
        <a:graphic>
          <a:graphicData uri="http://schemas.openxmlformats.org/drawingml/2006/table">
            <a:tbl>
              <a:tblPr/>
              <a:tblGrid>
                <a:gridCol w="7436416">
                  <a:extLst>
                    <a:ext uri="{9D8B030D-6E8A-4147-A177-3AD203B41FA5}">
                      <a16:colId xmlns:a16="http://schemas.microsoft.com/office/drawing/2014/main" val="3190379620"/>
                    </a:ext>
                  </a:extLst>
                </a:gridCol>
                <a:gridCol w="2127531">
                  <a:extLst>
                    <a:ext uri="{9D8B030D-6E8A-4147-A177-3AD203B41FA5}">
                      <a16:colId xmlns:a16="http://schemas.microsoft.com/office/drawing/2014/main" val="307520758"/>
                    </a:ext>
                  </a:extLst>
                </a:gridCol>
              </a:tblGrid>
              <a:tr h="530497">
                <a:tc>
                  <a:txBody>
                    <a:bodyPr/>
                    <a:lstStyle/>
                    <a:p>
                      <a:pPr algn="ctr" fontAlgn="ctr"/>
                      <a:r>
                        <a:rPr lang="ja-JP" altLang="en-US" sz="2400" b="0" i="0" u="none" strike="noStrike" dirty="0">
                          <a:solidFill>
                            <a:srgbClr val="FFFFFF"/>
                          </a:solidFill>
                          <a:effectLst/>
                          <a:latin typeface="ＭＳ Ｐゴシック" panose="020B0600070205080204" pitchFamily="50" charset="-128"/>
                          <a:ea typeface="ＭＳ Ｐゴシック" panose="020B0600070205080204" pitchFamily="50" charset="-128"/>
                        </a:rPr>
                        <a:t>訓練項目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2400" b="0" i="0" u="none" strike="noStrike" dirty="0">
                          <a:solidFill>
                            <a:srgbClr val="FFFFFF"/>
                          </a:solidFill>
                          <a:effectLst/>
                          <a:latin typeface="ＭＳ Ｐゴシック" panose="020B0600070205080204" pitchFamily="50" charset="-128"/>
                          <a:ea typeface="ＭＳ Ｐゴシック" panose="020B0600070205080204" pitchFamily="50" charset="-128"/>
                        </a:rPr>
                        <a:t>実施頻度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624601290"/>
                  </a:ext>
                </a:extLst>
              </a:tr>
              <a:tr h="1060995">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避難訓練</a:t>
                      </a:r>
                      <a:b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（火災，地震等，様々な状況を想定し，訓練を実施）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656401"/>
                  </a:ext>
                </a:extLst>
              </a:tr>
              <a:tr h="530497">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消火訓練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241823"/>
                  </a:ext>
                </a:extLst>
              </a:tr>
              <a:tr h="1060995">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通報訓練（</a:t>
                      </a: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１）</a:t>
                      </a:r>
                      <a:b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（消防計画の作成が義務付けられている保育施設のみ）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199005"/>
                  </a:ext>
                </a:extLst>
              </a:tr>
              <a:tr h="530497">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避難確保計画に基づく水害対応訓練（</a:t>
                      </a: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372226"/>
                  </a:ext>
                </a:extLst>
              </a:tr>
              <a:tr h="530497">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避難確保計画に基づく土砂災害対応訓練（</a:t>
                      </a: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613976"/>
                  </a:ext>
                </a:extLst>
              </a:tr>
              <a:tr h="530497">
                <a:tc>
                  <a:txBody>
                    <a:bodyPr/>
                    <a:lstStyle/>
                    <a:p>
                      <a:pPr algn="ctr" fontAlgn="ct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不審者対応訓練（</a:t>
                      </a:r>
                      <a:r>
                        <a:rPr lang="en-US" altLang="zh-TW"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176448"/>
                  </a:ext>
                </a:extLst>
              </a:tr>
            </a:tbl>
          </a:graphicData>
        </a:graphic>
      </p:graphicFrame>
      <p:sp>
        <p:nvSpPr>
          <p:cNvPr id="6" name="字幕 2">
            <a:extLst>
              <a:ext uri="{FF2B5EF4-FFF2-40B4-BE49-F238E27FC236}">
                <a16:creationId xmlns:a16="http://schemas.microsoft.com/office/drawing/2014/main" id="{FF4882E4-B6B5-4908-859F-21B710DAF809}"/>
              </a:ext>
            </a:extLst>
          </p:cNvPr>
          <p:cNvSpPr txBox="1">
            <a:spLocks/>
          </p:cNvSpPr>
          <p:nvPr/>
        </p:nvSpPr>
        <p:spPr>
          <a:xfrm>
            <a:off x="550723" y="5559310"/>
            <a:ext cx="9563947" cy="6979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dirty="0">
                <a:solidFill>
                  <a:schemeClr val="tx1"/>
                </a:solidFill>
              </a:rPr>
              <a:t>　</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１　毎月１回以上実施する避難訓練として取り扱っても差し支えない。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２　浸水想定区域内，土砂災害想定区域内に設置されている園のみ。毎月１回以上実施</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する避難訓練として取り扱っても差し支えない。</a:t>
            </a:r>
          </a:p>
        </p:txBody>
      </p:sp>
      <p:pic>
        <p:nvPicPr>
          <p:cNvPr id="5" name="録音したサウンド">
            <a:hlinkClick r:id="" action="ppaction://media"/>
            <a:extLst>
              <a:ext uri="{FF2B5EF4-FFF2-40B4-BE49-F238E27FC236}">
                <a16:creationId xmlns:a16="http://schemas.microsoft.com/office/drawing/2014/main" id="{C5531DB4-675F-4546-B31D-0A3A01993E8A}"/>
              </a:ext>
            </a:extLst>
          </p:cNvPr>
          <p:cNvPicPr>
            <a:picLocks noChangeAspect="1"/>
          </p:cNvPicPr>
          <p:nvPr>
            <a:audioFile r:link="rId1"/>
            <p:extLst>
              <p:ext uri="{DAA4B4D4-6D71-4841-9C94-3DE7FCFB9230}">
                <p14:media xmlns:p14="http://schemas.microsoft.com/office/powerpoint/2010/main" r:embed="rId2">
                  <p14:trim st="1232" end="1825.5941"/>
                </p14:media>
              </p:ext>
            </p:extLst>
          </p:nvPr>
        </p:nvPicPr>
        <p:blipFill>
          <a:blip r:embed="rId4"/>
          <a:stretch>
            <a:fillRect/>
          </a:stretch>
        </p:blipFill>
        <p:spPr>
          <a:xfrm>
            <a:off x="12192000" y="5908265"/>
            <a:ext cx="609600" cy="609600"/>
          </a:xfrm>
          <a:prstGeom prst="rect">
            <a:avLst/>
          </a:prstGeom>
        </p:spPr>
      </p:pic>
    </p:spTree>
    <p:extLst>
      <p:ext uri="{BB962C8B-B14F-4D97-AF65-F5344CB8AC3E}">
        <p14:creationId xmlns:p14="http://schemas.microsoft.com/office/powerpoint/2010/main" val="77059540"/>
      </p:ext>
    </p:extLst>
  </p:cSld>
  <p:clrMapOvr>
    <a:masterClrMapping/>
  </p:clrMapOvr>
  <p:transition spd="slow" advClick="0" advTm="2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E39C755-901D-451C-AA65-2899FFA15D14}"/>
              </a:ext>
            </a:extLst>
          </p:cNvPr>
          <p:cNvSpPr>
            <a:spLocks noGrp="1"/>
          </p:cNvSpPr>
          <p:nvPr>
            <p:ph type="title"/>
          </p:nvPr>
        </p:nvSpPr>
        <p:spPr>
          <a:xfrm>
            <a:off x="424115" y="159434"/>
            <a:ext cx="1967392" cy="628357"/>
          </a:xfrm>
        </p:spPr>
        <p:txBody>
          <a:bodyPr>
            <a:normAutofit fontScale="90000"/>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資料</a:t>
            </a:r>
          </a:p>
        </p:txBody>
      </p:sp>
      <p:graphicFrame>
        <p:nvGraphicFramePr>
          <p:cNvPr id="8" name="表 7">
            <a:extLst>
              <a:ext uri="{FF2B5EF4-FFF2-40B4-BE49-F238E27FC236}">
                <a16:creationId xmlns:a16="http://schemas.microsoft.com/office/drawing/2014/main" id="{2FFBDB2F-B63B-48C4-9C35-D4E0DA9AFE80}"/>
              </a:ext>
            </a:extLst>
          </p:cNvPr>
          <p:cNvGraphicFramePr>
            <a:graphicFrameLocks noGrp="1"/>
          </p:cNvGraphicFramePr>
          <p:nvPr>
            <p:extLst>
              <p:ext uri="{D42A27DB-BD31-4B8C-83A1-F6EECF244321}">
                <p14:modId xmlns:p14="http://schemas.microsoft.com/office/powerpoint/2010/main" val="428010927"/>
              </p:ext>
            </p:extLst>
          </p:nvPr>
        </p:nvGraphicFramePr>
        <p:xfrm>
          <a:off x="544094" y="666778"/>
          <a:ext cx="9622827" cy="5338117"/>
        </p:xfrm>
        <a:graphic>
          <a:graphicData uri="http://schemas.openxmlformats.org/drawingml/2006/table">
            <a:tbl>
              <a:tblPr/>
              <a:tblGrid>
                <a:gridCol w="1080318">
                  <a:extLst>
                    <a:ext uri="{9D8B030D-6E8A-4147-A177-3AD203B41FA5}">
                      <a16:colId xmlns:a16="http://schemas.microsoft.com/office/drawing/2014/main" val="920129567"/>
                    </a:ext>
                  </a:extLst>
                </a:gridCol>
                <a:gridCol w="720212">
                  <a:extLst>
                    <a:ext uri="{9D8B030D-6E8A-4147-A177-3AD203B41FA5}">
                      <a16:colId xmlns:a16="http://schemas.microsoft.com/office/drawing/2014/main" val="1599856601"/>
                    </a:ext>
                  </a:extLst>
                </a:gridCol>
                <a:gridCol w="5681668">
                  <a:extLst>
                    <a:ext uri="{9D8B030D-6E8A-4147-A177-3AD203B41FA5}">
                      <a16:colId xmlns:a16="http://schemas.microsoft.com/office/drawing/2014/main" val="3595459600"/>
                    </a:ext>
                  </a:extLst>
                </a:gridCol>
                <a:gridCol w="2140629">
                  <a:extLst>
                    <a:ext uri="{9D8B030D-6E8A-4147-A177-3AD203B41FA5}">
                      <a16:colId xmlns:a16="http://schemas.microsoft.com/office/drawing/2014/main" val="1447096175"/>
                    </a:ext>
                  </a:extLst>
                </a:gridCol>
              </a:tblGrid>
              <a:tr h="611659">
                <a:tc gridSpan="3">
                  <a:txBody>
                    <a:bodyPr/>
                    <a:lstStyle/>
                    <a:p>
                      <a:pPr algn="ctr" fontAlgn="ctr"/>
                      <a:r>
                        <a:rPr lang="ja-JP" altLang="en-US" sz="2400" b="0" i="0" u="none" strike="noStrike">
                          <a:solidFill>
                            <a:srgbClr val="FFFFFF"/>
                          </a:solidFill>
                          <a:effectLst/>
                          <a:latin typeface="ＭＳ Ｐゴシック" panose="020B0600070205080204" pitchFamily="50" charset="-128"/>
                          <a:ea typeface="ＭＳ Ｐゴシック" panose="020B0600070205080204" pitchFamily="50" charset="-128"/>
                        </a:rPr>
                        <a:t>訓練項目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2400" b="0" i="0" u="none" strike="noStrike" dirty="0">
                          <a:solidFill>
                            <a:srgbClr val="FFFFFF"/>
                          </a:solidFill>
                          <a:effectLst/>
                          <a:latin typeface="ＭＳ Ｐゴシック" panose="020B0600070205080204" pitchFamily="50" charset="-128"/>
                          <a:ea typeface="ＭＳ Ｐゴシック" panose="020B0600070205080204" pitchFamily="50" charset="-128"/>
                        </a:rPr>
                        <a:t>実施頻度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09291952"/>
                  </a:ext>
                </a:extLst>
              </a:tr>
              <a:tr h="611659">
                <a:tc gridSpan="3">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心肺蘇生等に係る救命講習の受講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458910"/>
                  </a:ext>
                </a:extLst>
              </a:tr>
              <a:tr h="2446637">
                <a:tc rowSpan="2">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救命実地訓練（実践的な訓練）</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想定内容</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プール活動・水遊び</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プール活動・水遊びを行う場合は開始前に実施</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64670"/>
                  </a:ext>
                </a:extLst>
              </a:tr>
              <a:tr h="166816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プール活動・水遊び以外の</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園内外で起こりうる緊急事態</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（睡眠中，誤嚥，アレルギー反応等）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在籍している児童の実情に合わせて年１回程度実施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85773"/>
                  </a:ext>
                </a:extLst>
              </a:tr>
            </a:tbl>
          </a:graphicData>
        </a:graphic>
      </p:graphicFrame>
      <p:sp>
        <p:nvSpPr>
          <p:cNvPr id="10" name="テキスト ボックス 9">
            <a:extLst>
              <a:ext uri="{FF2B5EF4-FFF2-40B4-BE49-F238E27FC236}">
                <a16:creationId xmlns:a16="http://schemas.microsoft.com/office/drawing/2014/main" id="{29CB1351-2EA8-40C4-972E-7382D0C3E7E6}"/>
              </a:ext>
            </a:extLst>
          </p:cNvPr>
          <p:cNvSpPr txBox="1"/>
          <p:nvPr/>
        </p:nvSpPr>
        <p:spPr>
          <a:xfrm>
            <a:off x="544094" y="6191222"/>
            <a:ext cx="9753455"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　溺水の可能性のある活動。</a:t>
            </a:r>
          </a:p>
        </p:txBody>
      </p:sp>
    </p:spTree>
    <p:extLst>
      <p:ext uri="{BB962C8B-B14F-4D97-AF65-F5344CB8AC3E}">
        <p14:creationId xmlns:p14="http://schemas.microsoft.com/office/powerpoint/2010/main" val="3271480376"/>
      </p:ext>
    </p:extLst>
  </p:cSld>
  <p:clrMapOvr>
    <a:masterClrMapping/>
  </p:clrMapOvr>
  <p:transition spd="slow" advClick="0"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C8E19-A9AF-409F-B175-11E5477E1A99}"/>
              </a:ext>
            </a:extLst>
          </p:cNvPr>
          <p:cNvSpPr>
            <a:spLocks noGrp="1"/>
          </p:cNvSpPr>
          <p:nvPr>
            <p:ph type="title"/>
          </p:nvPr>
        </p:nvSpPr>
        <p:spPr>
          <a:xfrm>
            <a:off x="677334" y="609600"/>
            <a:ext cx="8596668" cy="683623"/>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　栄養管理加算の算定ルールについて</a:t>
            </a:r>
          </a:p>
        </p:txBody>
      </p:sp>
      <p:sp>
        <p:nvSpPr>
          <p:cNvPr id="3" name="コンテンツ プレースホルダー 2">
            <a:extLst>
              <a:ext uri="{FF2B5EF4-FFF2-40B4-BE49-F238E27FC236}">
                <a16:creationId xmlns:a16="http://schemas.microsoft.com/office/drawing/2014/main" id="{388EA6CF-8FB9-4D64-8FFC-804D9BE0E7F8}"/>
              </a:ext>
            </a:extLst>
          </p:cNvPr>
          <p:cNvSpPr>
            <a:spLocks noGrp="1"/>
          </p:cNvSpPr>
          <p:nvPr>
            <p:ph idx="1"/>
          </p:nvPr>
        </p:nvSpPr>
        <p:spPr>
          <a:xfrm>
            <a:off x="951653" y="1685109"/>
            <a:ext cx="8989181" cy="4955177"/>
          </a:xfrm>
        </p:spPr>
        <p:txBody>
          <a:bodyPr>
            <a:normAutofit/>
          </a:bodyPr>
          <a:lstStyle/>
          <a:p>
            <a:r>
              <a:rPr kumimoji="1" lang="ja-JP" altLang="en-US" sz="2800" dirty="0"/>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栄養管理加算は食事の提供にあたり，栄養士を活用して，栄養士から献立やアレルギー等への助言，食育等に関する継続的な指導を受ける施設に算定することができる。</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endParaRPr lang="en-US" altLang="ja-JP" sz="2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800" dirty="0">
                <a:solidFill>
                  <a:schemeClr val="tx1"/>
                </a:solidFill>
                <a:latin typeface="BIZ UDPゴシック" panose="020B0400000000000000" pitchFamily="50" charset="-128"/>
                <a:ea typeface="BIZ UDPゴシック" panose="020B0400000000000000" pitchFamily="50" charset="-128"/>
              </a:rPr>
              <a:t>　</a:t>
            </a:r>
            <a:r>
              <a:rPr lang="ja-JP" altLang="en-US" sz="2800" dirty="0">
                <a:solidFill>
                  <a:schemeClr val="tx1"/>
                </a:solidFill>
                <a:latin typeface="BIZ UDPゴシック" panose="020B0400000000000000" pitchFamily="50" charset="-128"/>
                <a:ea typeface="BIZ UDPゴシック" panose="020B0400000000000000" pitchFamily="50" charset="-128"/>
              </a:rPr>
              <a:t>栄養管理加算については，「配置」「兼務」「嘱託」の</a:t>
            </a:r>
            <a:r>
              <a:rPr kumimoji="1" lang="ja-JP" altLang="en-US" sz="2800" dirty="0">
                <a:solidFill>
                  <a:schemeClr val="tx1"/>
                </a:solidFill>
                <a:latin typeface="BIZ UDPゴシック" panose="020B0400000000000000" pitchFamily="50" charset="-128"/>
                <a:ea typeface="BIZ UDPゴシック" panose="020B0400000000000000" pitchFamily="50" charset="-128"/>
              </a:rPr>
              <a:t>３つの</a:t>
            </a:r>
            <a:r>
              <a:rPr lang="ja-JP" altLang="en-US" sz="2800" dirty="0">
                <a:solidFill>
                  <a:schemeClr val="tx1"/>
                </a:solidFill>
                <a:latin typeface="BIZ UDPゴシック" panose="020B0400000000000000" pitchFamily="50" charset="-128"/>
                <a:ea typeface="BIZ UDPゴシック" panose="020B0400000000000000" pitchFamily="50" charset="-128"/>
              </a:rPr>
              <a:t>算定</a:t>
            </a:r>
            <a:r>
              <a:rPr kumimoji="1" lang="ja-JP" altLang="en-US" sz="2800" dirty="0">
                <a:solidFill>
                  <a:schemeClr val="tx1"/>
                </a:solidFill>
                <a:latin typeface="BIZ UDPゴシック" panose="020B0400000000000000" pitchFamily="50" charset="-128"/>
                <a:ea typeface="BIZ UDPゴシック" panose="020B0400000000000000" pitchFamily="50" charset="-128"/>
              </a:rPr>
              <a:t>区分があり，いずれの区分になるかの判定は各月月初における調理員及び栄養士の配置状況等による。</a:t>
            </a:r>
          </a:p>
        </p:txBody>
      </p:sp>
      <p:pic>
        <p:nvPicPr>
          <p:cNvPr id="4" name="録音したサウンド">
            <a:hlinkClick r:id="" action="ppaction://media"/>
            <a:extLst>
              <a:ext uri="{FF2B5EF4-FFF2-40B4-BE49-F238E27FC236}">
                <a16:creationId xmlns:a16="http://schemas.microsoft.com/office/drawing/2014/main" id="{7A2DC187-BF35-4B96-B617-13646CC2179A}"/>
              </a:ext>
            </a:extLst>
          </p:cNvPr>
          <p:cNvPicPr>
            <a:picLocks noChangeAspect="1"/>
          </p:cNvPicPr>
          <p:nvPr>
            <a:audioFile r:link="rId1"/>
            <p:extLst>
              <p:ext uri="{DAA4B4D4-6D71-4841-9C94-3DE7FCFB9230}">
                <p14:media xmlns:p14="http://schemas.microsoft.com/office/powerpoint/2010/main" r:embed="rId2">
                  <p14:trim st="1400" end="632.7959"/>
                </p14:media>
              </p:ext>
            </p:extLst>
          </p:nvPr>
        </p:nvPicPr>
        <p:blipFill>
          <a:blip r:embed="rId4"/>
          <a:stretch>
            <a:fillRect/>
          </a:stretch>
        </p:blipFill>
        <p:spPr>
          <a:xfrm>
            <a:off x="12303337" y="6030686"/>
            <a:ext cx="609600" cy="609600"/>
          </a:xfrm>
          <a:prstGeom prst="rect">
            <a:avLst/>
          </a:prstGeom>
        </p:spPr>
      </p:pic>
    </p:spTree>
    <p:extLst>
      <p:ext uri="{BB962C8B-B14F-4D97-AF65-F5344CB8AC3E}">
        <p14:creationId xmlns:p14="http://schemas.microsoft.com/office/powerpoint/2010/main" val="2415399555"/>
      </p:ext>
    </p:extLst>
  </p:cSld>
  <p:clrMapOvr>
    <a:masterClrMapping/>
  </p:clrMapOvr>
  <p:transition spd="slow" advClick="0" advTm="5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2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D72C8DB-0788-4625-A2C7-F1E458DAB056}"/>
              </a:ext>
            </a:extLst>
          </p:cNvPr>
          <p:cNvSpPr>
            <a:spLocks noGrp="1"/>
          </p:cNvSpPr>
          <p:nvPr>
            <p:ph idx="1"/>
          </p:nvPr>
        </p:nvSpPr>
        <p:spPr>
          <a:xfrm>
            <a:off x="990841" y="1567545"/>
            <a:ext cx="8596668" cy="4454434"/>
          </a:xfrm>
        </p:spPr>
        <p:txBody>
          <a:bodyPr>
            <a:normAutofit/>
          </a:bodyPr>
          <a:lstStyle/>
          <a:p>
            <a:r>
              <a:rPr kumimoji="1" lang="ja-JP" altLang="en-US" sz="2800" dirty="0">
                <a:solidFill>
                  <a:schemeClr val="tx1"/>
                </a:solidFill>
                <a:latin typeface="BIZ UDPゴシック" panose="020B0400000000000000" pitchFamily="50" charset="-128"/>
                <a:ea typeface="BIZ UDPゴシック" panose="020B0400000000000000" pitchFamily="50" charset="-128"/>
              </a:rPr>
              <a:t>　令和３年度指導監査では，申請された算定区分の要件を満たさなくなったにもかかわらず，加算が適用されているケースが散見された。</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800" dirty="0">
                <a:solidFill>
                  <a:schemeClr val="tx1"/>
                </a:solidFill>
                <a:latin typeface="BIZ UDPゴシック" panose="020B0400000000000000" pitchFamily="50" charset="-128"/>
                <a:ea typeface="BIZ UDPゴシック" panose="020B0400000000000000" pitchFamily="50" charset="-128"/>
              </a:rPr>
              <a:t>　年度途中で調理員又は栄養士の退職又は休職により</a:t>
            </a:r>
            <a:r>
              <a:rPr lang="ja-JP" altLang="en-US" sz="2800" dirty="0">
                <a:solidFill>
                  <a:schemeClr val="tx1"/>
                </a:solidFill>
                <a:latin typeface="BIZ UDPゴシック" panose="020B0400000000000000" pitchFamily="50" charset="-128"/>
                <a:ea typeface="BIZ UDPゴシック" panose="020B0400000000000000" pitchFamily="50" charset="-128"/>
              </a:rPr>
              <a:t>算定</a:t>
            </a:r>
            <a:r>
              <a:rPr kumimoji="1" lang="ja-JP" altLang="en-US" sz="2800" dirty="0">
                <a:solidFill>
                  <a:schemeClr val="tx1"/>
                </a:solidFill>
                <a:latin typeface="BIZ UDPゴシック" panose="020B0400000000000000" pitchFamily="50" charset="-128"/>
                <a:ea typeface="BIZ UDPゴシック" panose="020B0400000000000000" pitchFamily="50" charset="-128"/>
              </a:rPr>
              <a:t>区分が変更となる場合は加算変更届を遅滞なく幼保総合支援室に提出しなければならないことに留意。</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pic>
        <p:nvPicPr>
          <p:cNvPr id="4" name="録音したサウンド">
            <a:hlinkClick r:id="" action="ppaction://media"/>
            <a:extLst>
              <a:ext uri="{FF2B5EF4-FFF2-40B4-BE49-F238E27FC236}">
                <a16:creationId xmlns:a16="http://schemas.microsoft.com/office/drawing/2014/main" id="{AD94BC88-4A83-4848-90FA-CD63B9E76F26}"/>
              </a:ext>
            </a:extLst>
          </p:cNvPr>
          <p:cNvPicPr>
            <a:picLocks noChangeAspect="1"/>
          </p:cNvPicPr>
          <p:nvPr>
            <a:audioFile r:link="rId1"/>
            <p:extLst>
              <p:ext uri="{DAA4B4D4-6D71-4841-9C94-3DE7FCFB9230}">
                <p14:media xmlns:p14="http://schemas.microsoft.com/office/powerpoint/2010/main" r:embed="rId2">
                  <p14:trim st="954" end="143831.3401"/>
                </p14:media>
              </p:ext>
            </p:extLst>
          </p:nvPr>
        </p:nvPicPr>
        <p:blipFill>
          <a:blip r:embed="rId4"/>
          <a:stretch>
            <a:fillRect/>
          </a:stretch>
        </p:blipFill>
        <p:spPr>
          <a:xfrm>
            <a:off x="12289239" y="5824428"/>
            <a:ext cx="609600" cy="609600"/>
          </a:xfrm>
          <a:prstGeom prst="rect">
            <a:avLst/>
          </a:prstGeom>
        </p:spPr>
      </p:pic>
    </p:spTree>
    <p:extLst>
      <p:ext uri="{BB962C8B-B14F-4D97-AF65-F5344CB8AC3E}">
        <p14:creationId xmlns:p14="http://schemas.microsoft.com/office/powerpoint/2010/main" val="1279232604"/>
      </p:ext>
    </p:extLst>
  </p:cSld>
  <p:clrMapOvr>
    <a:masterClrMapping/>
  </p:clrMapOvr>
  <p:transition spd="slow" advClick="0" advTm="5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F8CDC352-5FB5-4899-A054-BFD220F94D3A}"/>
              </a:ext>
            </a:extLst>
          </p:cNvPr>
          <p:cNvGraphicFramePr>
            <a:graphicFrameLocks noGrp="1"/>
          </p:cNvGraphicFramePr>
          <p:nvPr>
            <p:ph idx="1"/>
            <p:extLst>
              <p:ext uri="{D42A27DB-BD31-4B8C-83A1-F6EECF244321}">
                <p14:modId xmlns:p14="http://schemas.microsoft.com/office/powerpoint/2010/main" val="564184269"/>
              </p:ext>
            </p:extLst>
          </p:nvPr>
        </p:nvGraphicFramePr>
        <p:xfrm>
          <a:off x="726463" y="1854926"/>
          <a:ext cx="10739074" cy="4606833"/>
        </p:xfrm>
        <a:graphic>
          <a:graphicData uri="http://schemas.openxmlformats.org/drawingml/2006/table">
            <a:tbl>
              <a:tblPr firstRow="1">
                <a:tableStyleId>{5C22544A-7EE6-4342-B048-85BDC9FD1C3A}</a:tableStyleId>
              </a:tblPr>
              <a:tblGrid>
                <a:gridCol w="7507348">
                  <a:extLst>
                    <a:ext uri="{9D8B030D-6E8A-4147-A177-3AD203B41FA5}">
                      <a16:colId xmlns:a16="http://schemas.microsoft.com/office/drawing/2014/main" val="4218604913"/>
                    </a:ext>
                  </a:extLst>
                </a:gridCol>
                <a:gridCol w="3231726">
                  <a:extLst>
                    <a:ext uri="{9D8B030D-6E8A-4147-A177-3AD203B41FA5}">
                      <a16:colId xmlns:a16="http://schemas.microsoft.com/office/drawing/2014/main" val="900494175"/>
                    </a:ext>
                  </a:extLst>
                </a:gridCol>
              </a:tblGrid>
              <a:tr h="658119">
                <a:tc>
                  <a:txBody>
                    <a:bodyPr/>
                    <a:lstStyle/>
                    <a:p>
                      <a:pPr algn="ctr"/>
                      <a:r>
                        <a:rPr kumimoji="1" lang="ja-JP" altLang="en-US" sz="2400" dirty="0">
                          <a:solidFill>
                            <a:schemeClr val="tx1"/>
                          </a:solidFill>
                        </a:rPr>
                        <a:t>事業の類型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solidFill>
                            <a:schemeClr val="tx1"/>
                          </a:solidFill>
                        </a:rPr>
                        <a:t>必要調理員数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346007"/>
                  </a:ext>
                </a:extLst>
              </a:tr>
              <a:tr h="658119">
                <a:tc>
                  <a:txBody>
                    <a:bodyPr/>
                    <a:lstStyle/>
                    <a:p>
                      <a:r>
                        <a:rPr kumimoji="1" lang="ja-JP" altLang="en-US" sz="2400" dirty="0">
                          <a:solidFill>
                            <a:schemeClr val="tx1"/>
                          </a:solidFill>
                        </a:rPr>
                        <a:t>家庭的保育事業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solidFill>
                            <a:schemeClr val="tx1"/>
                          </a:solidFill>
                        </a:rPr>
                        <a:t>非常勤調理員１名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079027"/>
                  </a:ext>
                </a:extLst>
              </a:tr>
              <a:tr h="658119">
                <a:tc>
                  <a:txBody>
                    <a:bodyPr/>
                    <a:lstStyle/>
                    <a:p>
                      <a:r>
                        <a:rPr kumimoji="1" lang="ja-JP" altLang="en-US" sz="2400" dirty="0">
                          <a:solidFill>
                            <a:schemeClr val="tx1"/>
                          </a:solidFill>
                        </a:rPr>
                        <a:t>小規模保育事業Ａ型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非常勤調理員１名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308563"/>
                  </a:ext>
                </a:extLst>
              </a:tr>
              <a:tr h="658119">
                <a:tc>
                  <a:txBody>
                    <a:bodyPr/>
                    <a:lstStyle/>
                    <a:p>
                      <a:r>
                        <a:rPr kumimoji="1" lang="ja-JP" altLang="en-US" sz="2400" dirty="0">
                          <a:solidFill>
                            <a:schemeClr val="tx1"/>
                          </a:solidFill>
                        </a:rPr>
                        <a:t>小規模保育事業Ｂ型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非常勤調理員１名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782978"/>
                  </a:ext>
                </a:extLst>
              </a:tr>
              <a:tr h="658119">
                <a:tc>
                  <a:txBody>
                    <a:bodyPr/>
                    <a:lstStyle/>
                    <a:p>
                      <a:r>
                        <a:rPr kumimoji="1" lang="ja-JP" altLang="en-US" sz="2400" dirty="0">
                          <a:solidFill>
                            <a:schemeClr val="tx1"/>
                          </a:solidFill>
                        </a:rPr>
                        <a:t>事業所内保育事業（利用定員１９人以下）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rPr>
                        <a:t>非常勤調理員１名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199961"/>
                  </a:ext>
                </a:extLst>
              </a:tr>
              <a:tr h="658119">
                <a:tc>
                  <a:txBody>
                    <a:bodyPr/>
                    <a:lstStyle/>
                    <a:p>
                      <a:r>
                        <a:rPr kumimoji="1" lang="ja-JP" altLang="en-US" sz="2400" dirty="0">
                          <a:solidFill>
                            <a:schemeClr val="tx1"/>
                          </a:solidFill>
                        </a:rPr>
                        <a:t>事業所内保育事業（利用定員２０人以上４０人以下）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solidFill>
                            <a:schemeClr val="tx1"/>
                          </a:solidFill>
                        </a:rPr>
                        <a:t>常勤調理員１名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434836"/>
                  </a:ext>
                </a:extLst>
              </a:tr>
              <a:tr h="658119">
                <a:tc>
                  <a:txBody>
                    <a:bodyPr/>
                    <a:lstStyle/>
                    <a:p>
                      <a:r>
                        <a:rPr kumimoji="1" lang="ja-JP" altLang="en-US" sz="2400" dirty="0">
                          <a:solidFill>
                            <a:schemeClr val="tx1"/>
                          </a:solidFill>
                        </a:rPr>
                        <a:t>事業所内保育事業（利用定員４１人以上）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solidFill>
                            <a:schemeClr val="tx1"/>
                          </a:solidFill>
                        </a:rPr>
                        <a:t>常勤</a:t>
                      </a:r>
                      <a:r>
                        <a:rPr kumimoji="1" lang="ja-JP" altLang="en-US" sz="2400">
                          <a:solidFill>
                            <a:schemeClr val="tx1"/>
                          </a:solidFill>
                        </a:rPr>
                        <a:t>調理員２名</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84809"/>
                  </a:ext>
                </a:extLst>
              </a:tr>
            </a:tbl>
          </a:graphicData>
        </a:graphic>
      </p:graphicFrame>
      <p:sp>
        <p:nvSpPr>
          <p:cNvPr id="5" name="タイトル 1">
            <a:extLst>
              <a:ext uri="{FF2B5EF4-FFF2-40B4-BE49-F238E27FC236}">
                <a16:creationId xmlns:a16="http://schemas.microsoft.com/office/drawing/2014/main" id="{C694A286-C028-4392-A769-CE32EB311B3A}"/>
              </a:ext>
            </a:extLst>
          </p:cNvPr>
          <p:cNvSpPr>
            <a:spLocks noGrp="1"/>
          </p:cNvSpPr>
          <p:nvPr>
            <p:ph type="title"/>
          </p:nvPr>
        </p:nvSpPr>
        <p:spPr>
          <a:xfrm>
            <a:off x="222067" y="396241"/>
            <a:ext cx="8398791" cy="1014548"/>
          </a:xfrm>
        </p:spPr>
        <p:txBody>
          <a:bodyPr>
            <a:normAutofit/>
          </a:bodyPr>
          <a:lstStyle/>
          <a:p>
            <a:r>
              <a:rPr kumimoji="1" lang="ja-JP" altLang="en-US" sz="2800" dirty="0">
                <a:solidFill>
                  <a:schemeClr val="tx1"/>
                </a:solidFill>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＜参考＞</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　　基本分単価に含まれる調理員数</a:t>
            </a:r>
          </a:p>
        </p:txBody>
      </p:sp>
      <p:pic>
        <p:nvPicPr>
          <p:cNvPr id="2" name="録音したサウンド">
            <a:hlinkClick r:id="" action="ppaction://media"/>
            <a:extLst>
              <a:ext uri="{FF2B5EF4-FFF2-40B4-BE49-F238E27FC236}">
                <a16:creationId xmlns:a16="http://schemas.microsoft.com/office/drawing/2014/main" id="{A7239C86-E099-4F25-A27B-163A6C1D3377}"/>
              </a:ext>
            </a:extLst>
          </p:cNvPr>
          <p:cNvPicPr>
            <a:picLocks noChangeAspect="1"/>
          </p:cNvPicPr>
          <p:nvPr>
            <a:audioFile r:link="rId1"/>
            <p:extLst>
              <p:ext uri="{DAA4B4D4-6D71-4841-9C94-3DE7FCFB9230}">
                <p14:media xmlns:p14="http://schemas.microsoft.com/office/powerpoint/2010/main" r:embed="rId2">
                  <p14:trim st="1000" end="496.3174"/>
                </p14:media>
              </p:ext>
            </p:extLst>
          </p:nvPr>
        </p:nvPicPr>
        <p:blipFill>
          <a:blip r:embed="rId4"/>
          <a:stretch>
            <a:fillRect/>
          </a:stretch>
        </p:blipFill>
        <p:spPr>
          <a:xfrm>
            <a:off x="12275859" y="5998029"/>
            <a:ext cx="609600" cy="609600"/>
          </a:xfrm>
          <a:prstGeom prst="rect">
            <a:avLst/>
          </a:prstGeom>
        </p:spPr>
      </p:pic>
    </p:spTree>
    <p:extLst>
      <p:ext uri="{BB962C8B-B14F-4D97-AF65-F5344CB8AC3E}">
        <p14:creationId xmlns:p14="http://schemas.microsoft.com/office/powerpoint/2010/main" val="2129752462"/>
      </p:ext>
    </p:extLst>
  </p:cSld>
  <p:clrMapOvr>
    <a:masterClrMapping/>
  </p:clrMapOvr>
  <p:transition spd="slow" advClick="0" advTm="51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A756A4D-4388-4E84-9AD5-C0E5AF2151BF}"/>
              </a:ext>
            </a:extLst>
          </p:cNvPr>
          <p:cNvSpPr>
            <a:spLocks noGrp="1"/>
          </p:cNvSpPr>
          <p:nvPr>
            <p:ph idx="1"/>
          </p:nvPr>
        </p:nvSpPr>
        <p:spPr>
          <a:xfrm>
            <a:off x="677334" y="535578"/>
            <a:ext cx="8596668" cy="5920978"/>
          </a:xfrm>
        </p:spPr>
        <p:txBody>
          <a:bodyPr>
            <a:normAutofit/>
          </a:bodyP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①「配置」の</a:t>
            </a:r>
            <a:r>
              <a:rPr lang="ja-JP" altLang="en-US" sz="2400" dirty="0">
                <a:solidFill>
                  <a:schemeClr val="tx1"/>
                </a:solidFill>
                <a:latin typeface="BIZ UDPゴシック" panose="020B0400000000000000" pitchFamily="50" charset="-128"/>
                <a:ea typeface="BIZ UDPゴシック" panose="020B0400000000000000" pitchFamily="50" charset="-128"/>
              </a:rPr>
              <a:t>算定</a:t>
            </a:r>
            <a:r>
              <a:rPr kumimoji="1" lang="ja-JP" altLang="en-US" sz="2400" dirty="0">
                <a:solidFill>
                  <a:schemeClr val="tx1"/>
                </a:solidFill>
                <a:latin typeface="BIZ UDPゴシック" panose="020B0400000000000000" pitchFamily="50" charset="-128"/>
                <a:ea typeface="BIZ UDPゴシック" panose="020B0400000000000000" pitchFamily="50" charset="-128"/>
              </a:rPr>
              <a:t>要件　</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400" dirty="0">
                <a:solidFill>
                  <a:schemeClr val="tx1"/>
                </a:solidFill>
                <a:latin typeface="BIZ UDPゴシック" panose="020B0400000000000000" pitchFamily="50" charset="-128"/>
                <a:ea typeface="BIZ UDPゴシック" panose="020B0400000000000000" pitchFamily="50" charset="-128"/>
              </a:rPr>
              <a:t>　　　基本分単価に含まれる調理員等に加えて栄養士を雇用</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契約等により配置する場合</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tx1"/>
                </a:solidFill>
                <a:latin typeface="BIZ UDPゴシック" panose="020B0400000000000000" pitchFamily="50" charset="-128"/>
                <a:ea typeface="BIZ UDPゴシック" panose="020B0400000000000000" pitchFamily="50" charset="-128"/>
              </a:rPr>
              <a:t>②「兼務」の</a:t>
            </a:r>
            <a:r>
              <a:rPr lang="ja-JP" altLang="en-US" sz="2400" dirty="0">
                <a:solidFill>
                  <a:schemeClr val="tx1"/>
                </a:solidFill>
                <a:latin typeface="BIZ UDPゴシック" panose="020B0400000000000000" pitchFamily="50" charset="-128"/>
                <a:ea typeface="BIZ UDPゴシック" panose="020B0400000000000000" pitchFamily="50" charset="-128"/>
              </a:rPr>
              <a:t>算定</a:t>
            </a:r>
            <a:r>
              <a:rPr kumimoji="1" lang="ja-JP" altLang="en-US" sz="2400" dirty="0">
                <a:solidFill>
                  <a:schemeClr val="tx1"/>
                </a:solidFill>
                <a:latin typeface="BIZ UDPゴシック" panose="020B0400000000000000" pitchFamily="50" charset="-128"/>
                <a:ea typeface="BIZ UDPゴシック" panose="020B0400000000000000" pitchFamily="50" charset="-128"/>
              </a:rPr>
              <a:t>要件</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400" dirty="0">
                <a:solidFill>
                  <a:schemeClr val="tx1"/>
                </a:solidFill>
                <a:latin typeface="BIZ UDPゴシック" panose="020B0400000000000000" pitchFamily="50" charset="-128"/>
                <a:ea typeface="BIZ UDPゴシック" panose="020B0400000000000000" pitchFamily="50" charset="-128"/>
              </a:rPr>
              <a:t>　　　基本分単価に含まれる調理員等が栄養士としての業務</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を兼務する場合</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③「嘱託」</a:t>
            </a:r>
            <a:r>
              <a:rPr kumimoji="1" lang="ja-JP" altLang="en-US" sz="2400" dirty="0">
                <a:solidFill>
                  <a:schemeClr val="tx1"/>
                </a:solidFill>
                <a:latin typeface="BIZ UDPゴシック" panose="020B0400000000000000" pitchFamily="50" charset="-128"/>
                <a:ea typeface="BIZ UDPゴシック" panose="020B0400000000000000" pitchFamily="50" charset="-128"/>
              </a:rPr>
              <a:t>の</a:t>
            </a:r>
            <a:r>
              <a:rPr lang="ja-JP" altLang="en-US" sz="2400" dirty="0">
                <a:solidFill>
                  <a:schemeClr val="tx1"/>
                </a:solidFill>
                <a:latin typeface="BIZ UDPゴシック" panose="020B0400000000000000" pitchFamily="50" charset="-128"/>
                <a:ea typeface="BIZ UDPゴシック" panose="020B0400000000000000" pitchFamily="50" charset="-128"/>
              </a:rPr>
              <a:t>算定</a:t>
            </a:r>
            <a:r>
              <a:rPr kumimoji="1" lang="ja-JP" altLang="en-US" sz="2400" dirty="0">
                <a:solidFill>
                  <a:schemeClr val="tx1"/>
                </a:solidFill>
                <a:latin typeface="BIZ UDPゴシック" panose="020B0400000000000000" pitchFamily="50" charset="-128"/>
                <a:ea typeface="BIZ UDPゴシック" panose="020B0400000000000000" pitchFamily="50" charset="-128"/>
              </a:rPr>
              <a:t>要件</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400" dirty="0">
                <a:solidFill>
                  <a:schemeClr val="tx1"/>
                </a:solidFill>
                <a:latin typeface="BIZ UDPゴシック" panose="020B0400000000000000" pitchFamily="50" charset="-128"/>
                <a:ea typeface="BIZ UDPゴシック" panose="020B0400000000000000" pitchFamily="50" charset="-128"/>
              </a:rPr>
              <a:t>　　　栄養士としての業務を嘱託等する場合</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pic>
        <p:nvPicPr>
          <p:cNvPr id="4" name="録音したサウンド">
            <a:hlinkClick r:id="" action="ppaction://media"/>
            <a:extLst>
              <a:ext uri="{FF2B5EF4-FFF2-40B4-BE49-F238E27FC236}">
                <a16:creationId xmlns:a16="http://schemas.microsoft.com/office/drawing/2014/main" id="{E86CA9C2-79CA-4839-B540-F08A9CD0ECC1}"/>
              </a:ext>
            </a:extLst>
          </p:cNvPr>
          <p:cNvPicPr>
            <a:picLocks noChangeAspect="1"/>
          </p:cNvPicPr>
          <p:nvPr>
            <a:audioFile r:link="rId1"/>
            <p:extLst>
              <p:ext uri="{DAA4B4D4-6D71-4841-9C94-3DE7FCFB9230}">
                <p14:media xmlns:p14="http://schemas.microsoft.com/office/powerpoint/2010/main" r:embed="rId2">
                  <p14:trim end="121133.8072"/>
                </p14:media>
              </p:ext>
            </p:extLst>
          </p:nvPr>
        </p:nvPicPr>
        <p:blipFill>
          <a:blip r:embed="rId4"/>
          <a:stretch>
            <a:fillRect/>
          </a:stretch>
        </p:blipFill>
        <p:spPr>
          <a:xfrm>
            <a:off x="12192000" y="6151756"/>
            <a:ext cx="609600" cy="609600"/>
          </a:xfrm>
          <a:prstGeom prst="rect">
            <a:avLst/>
          </a:prstGeom>
        </p:spPr>
      </p:pic>
    </p:spTree>
    <p:extLst>
      <p:ext uri="{BB962C8B-B14F-4D97-AF65-F5344CB8AC3E}">
        <p14:creationId xmlns:p14="http://schemas.microsoft.com/office/powerpoint/2010/main" val="2571281930"/>
      </p:ext>
    </p:extLst>
  </p:cSld>
  <p:clrMapOvr>
    <a:masterClrMapping/>
  </p:clrMapOvr>
  <p:transition spd="slow" advClick="0" advTm="6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TM02900688[[fn=ファセット]]</Template>
  <TotalTime>460</TotalTime>
  <Words>749</Words>
  <Application>Microsoft Office PowerPoint</Application>
  <PresentationFormat>ワイド画面</PresentationFormat>
  <Paragraphs>74</Paragraphs>
  <Slides>10</Slides>
  <Notes>0</Notes>
  <HiddenSlides>0</HiddenSlides>
  <MMClips>7</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BIZ UDPゴシック</vt:lpstr>
      <vt:lpstr>ＭＳ Ｐゴシック</vt:lpstr>
      <vt:lpstr>Arial</vt:lpstr>
      <vt:lpstr>Trebuchet MS</vt:lpstr>
      <vt:lpstr>Wingdings 3</vt:lpstr>
      <vt:lpstr>ファセット</vt:lpstr>
      <vt:lpstr>令和３年度指導監査結果で 指摘が目立った事項</vt:lpstr>
      <vt:lpstr>１　保育施設において実施しなければならない 　訓練について  ２　栄養管理加算の算定ルールについて </vt:lpstr>
      <vt:lpstr>１　保育施設において実施しなければ 　ならない訓練について</vt:lpstr>
      <vt:lpstr>資料</vt:lpstr>
      <vt:lpstr>資料</vt:lpstr>
      <vt:lpstr>２　栄養管理加算の算定ルールについて</vt:lpstr>
      <vt:lpstr>PowerPoint プレゼンテーション</vt:lpstr>
      <vt:lpstr>　＜参考＞ 　　基本分単価に含まれる調理員数</vt:lpstr>
      <vt:lpstr>PowerPoint プレゼンテーション</vt:lpstr>
      <vt:lpstr>キーワード④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令和３年度指導監査結果で 指摘が多かった事項</dc:title>
  <dc:creator>Kyoto</dc:creator>
  <cp:lastModifiedBy>Murakami</cp:lastModifiedBy>
  <cp:revision>40</cp:revision>
  <cp:lastPrinted>2022-03-29T11:30:31Z</cp:lastPrinted>
  <dcterms:created xsi:type="dcterms:W3CDTF">2022-03-15T09:43:42Z</dcterms:created>
  <dcterms:modified xsi:type="dcterms:W3CDTF">2022-05-12T08:38:48Z</dcterms:modified>
</cp:coreProperties>
</file>