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yoto" initials="K" lastIdx="2" clrIdx="0">
    <p:extLst>
      <p:ext uri="{19B8F6BF-5375-455C-9EA6-DF929625EA0E}">
        <p15:presenceInfo xmlns:p15="http://schemas.microsoft.com/office/powerpoint/2012/main" userId="Kyot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FF66FF"/>
    <a:srgbClr val="800080"/>
    <a:srgbClr val="660033"/>
    <a:srgbClr val="CC66FF"/>
    <a:srgbClr val="CC99FF"/>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2358" y="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874417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045018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63024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00259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865860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85096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3640765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30043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146738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755474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01364AE-1FA3-42A1-9B9F-8982D32263AD}" type="datetimeFigureOut">
              <a:rPr kumimoji="1" lang="ja-JP" altLang="en-US" smtClean="0"/>
              <a:t>2022/8/31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834623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01364AE-1FA3-42A1-9B9F-8982D32263AD}" type="datetimeFigureOut">
              <a:rPr kumimoji="1" lang="ja-JP" altLang="en-US" smtClean="0"/>
              <a:t>2022/8/31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40A112D-5DBB-4519-BC92-E118E47C9E21}" type="slidenum">
              <a:rPr kumimoji="1" lang="ja-JP" altLang="en-US" smtClean="0"/>
              <a:t>‹#›</a:t>
            </a:fld>
            <a:endParaRPr kumimoji="1" lang="ja-JP" altLang="en-US"/>
          </a:p>
        </p:txBody>
      </p:sp>
    </p:spTree>
    <p:extLst>
      <p:ext uri="{BB962C8B-B14F-4D97-AF65-F5344CB8AC3E}">
        <p14:creationId xmlns:p14="http://schemas.microsoft.com/office/powerpoint/2010/main" val="2064862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6860" y="6953898"/>
            <a:ext cx="6867526" cy="307777"/>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30152" y="344240"/>
            <a:ext cx="6847404" cy="1628894"/>
          </a:xfrm>
          <a:prstGeom prst="rect">
            <a:avLst/>
          </a:prstGeom>
          <a:noFill/>
          <a:ln cmpd="thinThick">
            <a:noFill/>
          </a:ln>
        </p:spPr>
        <p:txBody>
          <a:bodyPr wrap="square" lIns="180000" rIns="180000" rtlCol="0">
            <a:noAutofit/>
          </a:bodyPr>
          <a:lstStyle/>
          <a:p>
            <a:pPr algn="ctr"/>
            <a:r>
              <a:rPr lang="ja-JP" altLang="en-US" sz="2800" dirty="0">
                <a:solidFill>
                  <a:srgbClr val="FF0000"/>
                </a:solidFill>
                <a:latin typeface="UD デジタル 教科書体 NP-R" panose="02020400000000000000" pitchFamily="18" charset="-128"/>
                <a:ea typeface="UD デジタル 教科書体 NP-R" panose="02020400000000000000" pitchFamily="18" charset="-128"/>
              </a:rPr>
              <a:t>“ふるさと納税”</a:t>
            </a:r>
            <a:r>
              <a:rPr lang="ja-JP" altLang="en-US" sz="2000" dirty="0">
                <a:solidFill>
                  <a:srgbClr val="FF0000"/>
                </a:solidFill>
                <a:latin typeface="UD デジタル 教科書体 NP-R" panose="02020400000000000000" pitchFamily="18" charset="-128"/>
                <a:ea typeface="UD デジタル 教科書体 NP-R" panose="02020400000000000000" pitchFamily="18" charset="-128"/>
              </a:rPr>
              <a:t>返礼品の新しいカタチ</a:t>
            </a:r>
            <a:endParaRPr lang="en-US" altLang="ja-JP" sz="2000" dirty="0">
              <a:solidFill>
                <a:srgbClr val="FF0000"/>
              </a:solidFill>
              <a:latin typeface="UD デジタル 教科書体 NP-R" panose="02020400000000000000" pitchFamily="18" charset="-128"/>
              <a:ea typeface="UD デジタル 教科書体 NP-R" panose="02020400000000000000" pitchFamily="18" charset="-128"/>
            </a:endParaRPr>
          </a:p>
          <a:p>
            <a:pPr algn="ctr"/>
            <a:r>
              <a:rPr lang="ja-JP" altLang="en-US" sz="3200" dirty="0">
                <a:solidFill>
                  <a:schemeClr val="bg1"/>
                </a:solidFill>
                <a:highlight>
                  <a:srgbClr val="FF0000"/>
                </a:highlight>
                <a:latin typeface="UD デジタル 教科書体 NP-R" panose="02020400000000000000" pitchFamily="18" charset="-128"/>
                <a:ea typeface="UD デジタル 教科書体 NP-R" panose="02020400000000000000" pitchFamily="18" charset="-128"/>
              </a:rPr>
              <a:t>ふるさと納税払い　チョイス</a:t>
            </a:r>
            <a:r>
              <a:rPr lang="en-US" altLang="ja-JP" sz="3200" dirty="0">
                <a:solidFill>
                  <a:schemeClr val="bg1"/>
                </a:solidFill>
                <a:highlight>
                  <a:srgbClr val="FF0000"/>
                </a:highlight>
                <a:latin typeface="UD デジタル 教科書体 NP-R" panose="02020400000000000000" pitchFamily="18" charset="-128"/>
                <a:ea typeface="UD デジタル 教科書体 NP-R" panose="02020400000000000000" pitchFamily="18" charset="-128"/>
              </a:rPr>
              <a:t>Pay</a:t>
            </a:r>
          </a:p>
          <a:p>
            <a:pPr algn="ctr"/>
            <a:r>
              <a:rPr lang="ja-JP" altLang="en-US" sz="3200" dirty="0">
                <a:solidFill>
                  <a:srgbClr val="FF0000"/>
                </a:solidFill>
                <a:latin typeface="UD デジタル 教科書体 NP-R" panose="02020400000000000000" pitchFamily="18" charset="-128"/>
                <a:ea typeface="UD デジタル 教科書体 NP-R" panose="02020400000000000000" pitchFamily="18" charset="-128"/>
              </a:rPr>
              <a:t>がご利用いただけます</a:t>
            </a:r>
            <a:endParaRPr lang="en-US" altLang="ja-JP" sz="3200" dirty="0">
              <a:solidFill>
                <a:srgbClr val="FF0000"/>
              </a:solidFill>
              <a:latin typeface="UD デジタル 教科書体 NP-R" panose="02020400000000000000" pitchFamily="18" charset="-128"/>
              <a:ea typeface="UD デジタル 教科書体 NP-R" panose="02020400000000000000" pitchFamily="18" charset="-128"/>
            </a:endParaRPr>
          </a:p>
          <a:p>
            <a:pPr algn="ctr"/>
            <a:endParaRPr lang="ja-JP" altLang="en-US" sz="4800" dirty="0">
              <a:solidFill>
                <a:srgbClr val="FF0000"/>
              </a:solidFill>
              <a:latin typeface="UD デジタル 教科書体 NP-R" panose="02020400000000000000" pitchFamily="18" charset="-128"/>
              <a:ea typeface="UD デジタル 教科書体 NP-R" panose="02020400000000000000" pitchFamily="18" charset="-128"/>
            </a:endParaRPr>
          </a:p>
        </p:txBody>
      </p:sp>
      <p:cxnSp>
        <p:nvCxnSpPr>
          <p:cNvPr id="8" name="直線コネクタ 7"/>
          <p:cNvCxnSpPr/>
          <p:nvPr/>
        </p:nvCxnSpPr>
        <p:spPr>
          <a:xfrm>
            <a:off x="-39580" y="2146409"/>
            <a:ext cx="6867526" cy="0"/>
          </a:xfrm>
          <a:prstGeom prst="line">
            <a:avLst/>
          </a:prstGeom>
          <a:ln w="63500">
            <a:gradFill flip="none" rotWithShape="1">
              <a:gsLst>
                <a:gs pos="0">
                  <a:schemeClr val="accent4">
                    <a:lumMod val="75000"/>
                  </a:schemeClr>
                </a:gs>
                <a:gs pos="50000">
                  <a:schemeClr val="accent4"/>
                </a:gs>
                <a:gs pos="100000">
                  <a:schemeClr val="accent4">
                    <a:lumMod val="75000"/>
                  </a:schemeClr>
                </a:gs>
              </a:gsLst>
              <a:lin ang="0" scaled="0"/>
              <a:tileRect/>
            </a:gra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486133" y="6959412"/>
            <a:ext cx="6076950" cy="307777"/>
          </a:xfrm>
          <a:prstGeom prst="rect">
            <a:avLst/>
          </a:prstGeom>
          <a:noFill/>
          <a:ln>
            <a:noFill/>
          </a:ln>
        </p:spPr>
        <p:txBody>
          <a:bodyPr wrap="square" rtlCol="0">
            <a:spAutoFit/>
          </a:bodyPr>
          <a:lstStyle/>
          <a:p>
            <a:pPr algn="ctr"/>
            <a:r>
              <a:rPr kumimoji="1" lang="ja-JP" altLang="en-US" sz="1400" b="1" dirty="0"/>
              <a:t>飲食・宿泊・お買い物・体験などに幅広く使えます！</a:t>
            </a:r>
          </a:p>
        </p:txBody>
      </p:sp>
      <p:sp>
        <p:nvSpPr>
          <p:cNvPr id="2" name="テキスト ボックス 1">
            <a:extLst>
              <a:ext uri="{FF2B5EF4-FFF2-40B4-BE49-F238E27FC236}">
                <a16:creationId xmlns:a16="http://schemas.microsoft.com/office/drawing/2014/main" id="{3C01C9B6-F911-4F87-8651-9A5DEB082D5D}"/>
              </a:ext>
            </a:extLst>
          </p:cNvPr>
          <p:cNvSpPr txBox="1"/>
          <p:nvPr/>
        </p:nvSpPr>
        <p:spPr>
          <a:xfrm>
            <a:off x="170926" y="2291835"/>
            <a:ext cx="6516147" cy="523220"/>
          </a:xfrm>
          <a:prstGeom prst="rect">
            <a:avLst/>
          </a:prstGeom>
          <a:noFill/>
        </p:spPr>
        <p:txBody>
          <a:bodyPr wrap="square" rtlCol="0">
            <a:spAutoFit/>
          </a:bodyPr>
          <a:lstStyle/>
          <a:p>
            <a:r>
              <a:rPr lang="ja-JP" altLang="en-US" sz="1400" dirty="0"/>
              <a:t>　ふるさと納税払い　チョイス</a:t>
            </a:r>
            <a:r>
              <a:rPr lang="en-US" altLang="ja-JP" sz="1400" dirty="0"/>
              <a:t>Pay</a:t>
            </a:r>
            <a:r>
              <a:rPr lang="ja-JP" altLang="en-US" sz="1400" dirty="0"/>
              <a:t>はふるさと納税のお礼の品（対象は京都市外在住者のみ）で、京都市内での宿泊や食事等の支払いに利用できる電子ポイントです。</a:t>
            </a:r>
          </a:p>
        </p:txBody>
      </p:sp>
      <p:sp>
        <p:nvSpPr>
          <p:cNvPr id="19" name="テキスト ボックス 18">
            <a:extLst>
              <a:ext uri="{FF2B5EF4-FFF2-40B4-BE49-F238E27FC236}">
                <a16:creationId xmlns:a16="http://schemas.microsoft.com/office/drawing/2014/main" id="{F2134B7A-AF89-48FC-9FDE-929AA0C3D396}"/>
              </a:ext>
            </a:extLst>
          </p:cNvPr>
          <p:cNvSpPr txBox="1"/>
          <p:nvPr/>
        </p:nvSpPr>
        <p:spPr>
          <a:xfrm>
            <a:off x="-5806" y="9003170"/>
            <a:ext cx="6151118" cy="1138773"/>
          </a:xfrm>
          <a:prstGeom prst="rect">
            <a:avLst/>
          </a:prstGeom>
          <a:noFill/>
        </p:spPr>
        <p:txBody>
          <a:bodyPr wrap="square" rtlCol="0">
            <a:spAutoFit/>
          </a:bodyPr>
          <a:lstStyle/>
          <a:p>
            <a:r>
              <a:rPr lang="ja-JP" altLang="en-US" sz="1200" dirty="0"/>
              <a:t>　　　　　</a:t>
            </a:r>
          </a:p>
          <a:p>
            <a:r>
              <a:rPr lang="ja-JP" altLang="en-US" sz="1400" b="1" dirty="0"/>
              <a:t>　京都市行財政局総務部総務課ふるさと納税担当</a:t>
            </a:r>
          </a:p>
          <a:p>
            <a:r>
              <a:rPr lang="ja-JP" altLang="en-US" sz="1200" dirty="0"/>
              <a:t>　電　　　話：</a:t>
            </a:r>
            <a:r>
              <a:rPr lang="en-US" altLang="ja-JP" sz="1200" dirty="0"/>
              <a:t>075-222-3044</a:t>
            </a:r>
            <a:r>
              <a:rPr lang="ja-JP" altLang="en-US" sz="1200" dirty="0"/>
              <a:t>　　ファックス：</a:t>
            </a:r>
            <a:r>
              <a:rPr lang="en-US" altLang="ja-JP" sz="1200" dirty="0"/>
              <a:t>075-222-3838</a:t>
            </a:r>
          </a:p>
          <a:p>
            <a:r>
              <a:rPr lang="ja-JP" altLang="en-US" sz="1200" dirty="0"/>
              <a:t>　メールアドレス：</a:t>
            </a:r>
            <a:r>
              <a:rPr lang="en-US" altLang="ja-JP" sz="1200" dirty="0"/>
              <a:t>furusato-kyoto@city.kyoto.lg.jp</a:t>
            </a:r>
          </a:p>
          <a:p>
            <a:r>
              <a:rPr lang="ja-JP" altLang="en-US" dirty="0"/>
              <a:t>　</a:t>
            </a:r>
            <a:endParaRPr kumimoji="1" lang="ja-JP" altLang="en-US" dirty="0"/>
          </a:p>
        </p:txBody>
      </p:sp>
      <p:sp>
        <p:nvSpPr>
          <p:cNvPr id="11" name="正方形/長方形 10">
            <a:extLst>
              <a:ext uri="{FF2B5EF4-FFF2-40B4-BE49-F238E27FC236}">
                <a16:creationId xmlns:a16="http://schemas.microsoft.com/office/drawing/2014/main" id="{CCA9E889-7AB4-4141-8163-CAAD1F8664B0}"/>
              </a:ext>
            </a:extLst>
          </p:cNvPr>
          <p:cNvSpPr/>
          <p:nvPr/>
        </p:nvSpPr>
        <p:spPr>
          <a:xfrm>
            <a:off x="76534" y="3020715"/>
            <a:ext cx="2303839" cy="3562046"/>
          </a:xfrm>
          <a:prstGeom prst="rect">
            <a:avLst/>
          </a:prstGeom>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2" name="正方形/長方形 31">
            <a:extLst>
              <a:ext uri="{FF2B5EF4-FFF2-40B4-BE49-F238E27FC236}">
                <a16:creationId xmlns:a16="http://schemas.microsoft.com/office/drawing/2014/main" id="{9EC5D9BB-7AE0-4FE5-B047-E6A71520E5BE}"/>
              </a:ext>
            </a:extLst>
          </p:cNvPr>
          <p:cNvSpPr/>
          <p:nvPr/>
        </p:nvSpPr>
        <p:spPr>
          <a:xfrm>
            <a:off x="2402068" y="3020715"/>
            <a:ext cx="2207469" cy="3562046"/>
          </a:xfrm>
          <a:prstGeom prst="rect">
            <a:avLst/>
          </a:prstGeom>
          <a:solidFill>
            <a:schemeClr val="accent2"/>
          </a:solidFill>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09C4EC54-308D-46E5-A03C-F74B4911D8E5}"/>
              </a:ext>
            </a:extLst>
          </p:cNvPr>
          <p:cNvSpPr/>
          <p:nvPr/>
        </p:nvSpPr>
        <p:spPr>
          <a:xfrm>
            <a:off x="4609537" y="3044820"/>
            <a:ext cx="2171927" cy="3530742"/>
          </a:xfrm>
          <a:prstGeom prst="rect">
            <a:avLst/>
          </a:prstGeom>
          <a:ln>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1483079A-3C05-4C7D-B1B0-6DC1574386F4}"/>
              </a:ext>
            </a:extLst>
          </p:cNvPr>
          <p:cNvSpPr txBox="1"/>
          <p:nvPr/>
        </p:nvSpPr>
        <p:spPr>
          <a:xfrm>
            <a:off x="662609" y="3044820"/>
            <a:ext cx="780983" cy="584775"/>
          </a:xfrm>
          <a:prstGeom prst="rect">
            <a:avLst/>
          </a:prstGeom>
          <a:noFill/>
        </p:spPr>
        <p:txBody>
          <a:bodyPr wrap="none" rtlCol="0">
            <a:spAutoFit/>
          </a:bodyPr>
          <a:lstStyle/>
          <a:p>
            <a:pPr algn="ctr"/>
            <a:r>
              <a:rPr kumimoji="1" lang="en-US" altLang="ja-JP" sz="1600" dirty="0">
                <a:latin typeface="Bodoni MT Black" panose="020B0604020202020204" pitchFamily="18" charset="0"/>
              </a:rPr>
              <a:t>STEP</a:t>
            </a:r>
          </a:p>
          <a:p>
            <a:pPr algn="ctr"/>
            <a:r>
              <a:rPr lang="en-US" altLang="ja-JP" sz="1600" dirty="0">
                <a:latin typeface="Bodoni MT Black" panose="020B0604020202020204" pitchFamily="18" charset="0"/>
              </a:rPr>
              <a:t>01</a:t>
            </a:r>
            <a:endParaRPr kumimoji="1" lang="ja-JP" altLang="en-US" sz="1600" dirty="0">
              <a:latin typeface="Bodoni MT Black" panose="020B0604020202020204" pitchFamily="18" charset="0"/>
            </a:endParaRPr>
          </a:p>
        </p:txBody>
      </p:sp>
      <p:sp>
        <p:nvSpPr>
          <p:cNvPr id="37" name="テキスト ボックス 36">
            <a:extLst>
              <a:ext uri="{FF2B5EF4-FFF2-40B4-BE49-F238E27FC236}">
                <a16:creationId xmlns:a16="http://schemas.microsoft.com/office/drawing/2014/main" id="{D4E1D08C-02F4-4465-B7F7-9B890BB22E34}"/>
              </a:ext>
            </a:extLst>
          </p:cNvPr>
          <p:cNvSpPr txBox="1"/>
          <p:nvPr/>
        </p:nvSpPr>
        <p:spPr>
          <a:xfrm>
            <a:off x="3063363" y="3002793"/>
            <a:ext cx="780983" cy="584775"/>
          </a:xfrm>
          <a:prstGeom prst="rect">
            <a:avLst/>
          </a:prstGeom>
          <a:noFill/>
        </p:spPr>
        <p:txBody>
          <a:bodyPr wrap="square" rtlCol="0">
            <a:spAutoFit/>
          </a:bodyPr>
          <a:lstStyle/>
          <a:p>
            <a:pPr algn="ctr"/>
            <a:r>
              <a:rPr kumimoji="1" lang="en-US" altLang="ja-JP" sz="1600" dirty="0">
                <a:latin typeface="Bodoni MT Black" panose="020B0604020202020204" pitchFamily="18" charset="0"/>
              </a:rPr>
              <a:t>STEP</a:t>
            </a:r>
          </a:p>
          <a:p>
            <a:pPr algn="ctr"/>
            <a:r>
              <a:rPr lang="en-US" altLang="ja-JP" sz="1600" dirty="0">
                <a:latin typeface="Bodoni MT Black" panose="020B0604020202020204" pitchFamily="18" charset="0"/>
              </a:rPr>
              <a:t>02</a:t>
            </a:r>
            <a:endParaRPr kumimoji="1" lang="ja-JP" altLang="en-US" sz="1600" dirty="0">
              <a:latin typeface="Bodoni MT Black" panose="020B0604020202020204" pitchFamily="18" charset="0"/>
            </a:endParaRPr>
          </a:p>
        </p:txBody>
      </p:sp>
      <p:sp>
        <p:nvSpPr>
          <p:cNvPr id="43" name="テキスト ボックス 42">
            <a:extLst>
              <a:ext uri="{FF2B5EF4-FFF2-40B4-BE49-F238E27FC236}">
                <a16:creationId xmlns:a16="http://schemas.microsoft.com/office/drawing/2014/main" id="{4D84BCB0-F928-44CB-8F05-5BC694D37A7B}"/>
              </a:ext>
            </a:extLst>
          </p:cNvPr>
          <p:cNvSpPr txBox="1"/>
          <p:nvPr/>
        </p:nvSpPr>
        <p:spPr>
          <a:xfrm>
            <a:off x="5334852" y="3020714"/>
            <a:ext cx="780983" cy="584775"/>
          </a:xfrm>
          <a:prstGeom prst="rect">
            <a:avLst/>
          </a:prstGeom>
          <a:noFill/>
        </p:spPr>
        <p:txBody>
          <a:bodyPr wrap="square" rtlCol="0">
            <a:spAutoFit/>
          </a:bodyPr>
          <a:lstStyle/>
          <a:p>
            <a:pPr algn="ctr"/>
            <a:r>
              <a:rPr kumimoji="1" lang="en-US" altLang="ja-JP" sz="1600" dirty="0">
                <a:latin typeface="Bodoni MT Black" panose="020B0604020202020204" pitchFamily="18" charset="0"/>
              </a:rPr>
              <a:t>STEP</a:t>
            </a:r>
          </a:p>
          <a:p>
            <a:pPr algn="ctr"/>
            <a:r>
              <a:rPr lang="en-US" altLang="ja-JP" sz="1600" dirty="0">
                <a:latin typeface="Bodoni MT Black" panose="020B0604020202020204" pitchFamily="18" charset="0"/>
              </a:rPr>
              <a:t>03</a:t>
            </a:r>
            <a:endParaRPr kumimoji="1" lang="ja-JP" altLang="en-US" sz="1600" dirty="0">
              <a:latin typeface="Bodoni MT Black" panose="020B0604020202020204" pitchFamily="18" charset="0"/>
            </a:endParaRPr>
          </a:p>
        </p:txBody>
      </p:sp>
      <p:sp>
        <p:nvSpPr>
          <p:cNvPr id="17" name="テキスト ボックス 16">
            <a:extLst>
              <a:ext uri="{FF2B5EF4-FFF2-40B4-BE49-F238E27FC236}">
                <a16:creationId xmlns:a16="http://schemas.microsoft.com/office/drawing/2014/main" id="{8FB3636A-677B-4229-A65C-BC7152EAEFBD}"/>
              </a:ext>
            </a:extLst>
          </p:cNvPr>
          <p:cNvSpPr txBox="1"/>
          <p:nvPr/>
        </p:nvSpPr>
        <p:spPr>
          <a:xfrm>
            <a:off x="358239" y="3463416"/>
            <a:ext cx="1500732" cy="369332"/>
          </a:xfrm>
          <a:prstGeom prst="rect">
            <a:avLst/>
          </a:prstGeom>
          <a:noFill/>
        </p:spPr>
        <p:txBody>
          <a:bodyPr wrap="none" rtlCol="0">
            <a:spAutoFit/>
          </a:bodyPr>
          <a:lstStyle/>
          <a:p>
            <a:r>
              <a:rPr kumimoji="1" lang="ja-JP" altLang="en-US" b="1" dirty="0">
                <a:latin typeface="+mj-ea"/>
                <a:ea typeface="+mj-ea"/>
              </a:rPr>
              <a:t>スマホで寄付</a:t>
            </a:r>
          </a:p>
        </p:txBody>
      </p:sp>
      <p:sp>
        <p:nvSpPr>
          <p:cNvPr id="45" name="テキスト ボックス 44">
            <a:extLst>
              <a:ext uri="{FF2B5EF4-FFF2-40B4-BE49-F238E27FC236}">
                <a16:creationId xmlns:a16="http://schemas.microsoft.com/office/drawing/2014/main" id="{809A2BCD-CDA9-49A5-BB9A-0A6D1B82243C}"/>
              </a:ext>
            </a:extLst>
          </p:cNvPr>
          <p:cNvSpPr txBox="1"/>
          <p:nvPr/>
        </p:nvSpPr>
        <p:spPr>
          <a:xfrm>
            <a:off x="2495947" y="3479847"/>
            <a:ext cx="2048959" cy="646331"/>
          </a:xfrm>
          <a:prstGeom prst="rect">
            <a:avLst/>
          </a:prstGeom>
          <a:noFill/>
        </p:spPr>
        <p:txBody>
          <a:bodyPr wrap="none" rtlCol="0">
            <a:spAutoFit/>
          </a:bodyPr>
          <a:lstStyle/>
          <a:p>
            <a:r>
              <a:rPr lang="ja-JP" altLang="en-US" b="1" dirty="0">
                <a:latin typeface="+mj-ea"/>
                <a:ea typeface="+mj-ea"/>
              </a:rPr>
              <a:t>ふるさと納税払い</a:t>
            </a:r>
            <a:endParaRPr lang="en-US" altLang="ja-JP" b="1" dirty="0">
              <a:latin typeface="+mj-ea"/>
              <a:ea typeface="+mj-ea"/>
            </a:endParaRPr>
          </a:p>
          <a:p>
            <a:r>
              <a:rPr lang="ja-JP" altLang="en-US" b="1" dirty="0">
                <a:latin typeface="+mj-ea"/>
                <a:ea typeface="+mj-ea"/>
              </a:rPr>
              <a:t>チョイス</a:t>
            </a:r>
            <a:r>
              <a:rPr lang="en-US" altLang="ja-JP" b="1" dirty="0">
                <a:latin typeface="+mj-ea"/>
                <a:ea typeface="+mj-ea"/>
              </a:rPr>
              <a:t>Pay</a:t>
            </a:r>
            <a:r>
              <a:rPr lang="ja-JP" altLang="en-US" b="1" dirty="0">
                <a:latin typeface="+mj-ea"/>
                <a:ea typeface="+mj-ea"/>
              </a:rPr>
              <a:t>をゲット</a:t>
            </a:r>
            <a:endParaRPr kumimoji="1" lang="ja-JP" altLang="en-US" b="1" dirty="0">
              <a:latin typeface="+mj-ea"/>
              <a:ea typeface="+mj-ea"/>
            </a:endParaRPr>
          </a:p>
        </p:txBody>
      </p:sp>
      <p:sp>
        <p:nvSpPr>
          <p:cNvPr id="46" name="テキスト ボックス 45">
            <a:extLst>
              <a:ext uri="{FF2B5EF4-FFF2-40B4-BE49-F238E27FC236}">
                <a16:creationId xmlns:a16="http://schemas.microsoft.com/office/drawing/2014/main" id="{3E5285B8-C8E8-4CC7-B406-9D84CB9CB821}"/>
              </a:ext>
            </a:extLst>
          </p:cNvPr>
          <p:cNvSpPr txBox="1"/>
          <p:nvPr/>
        </p:nvSpPr>
        <p:spPr>
          <a:xfrm>
            <a:off x="5051907" y="3475894"/>
            <a:ext cx="1457450" cy="646331"/>
          </a:xfrm>
          <a:prstGeom prst="rect">
            <a:avLst/>
          </a:prstGeom>
          <a:noFill/>
        </p:spPr>
        <p:txBody>
          <a:bodyPr wrap="none" rtlCol="0">
            <a:spAutoFit/>
          </a:bodyPr>
          <a:lstStyle/>
          <a:p>
            <a:pPr algn="ctr"/>
            <a:r>
              <a:rPr lang="ja-JP" altLang="en-US" b="1" dirty="0">
                <a:latin typeface="+mj-ea"/>
                <a:ea typeface="+mj-ea"/>
              </a:rPr>
              <a:t>その場で</a:t>
            </a:r>
            <a:endParaRPr lang="en-US" altLang="ja-JP" b="1" dirty="0">
              <a:latin typeface="+mj-ea"/>
              <a:ea typeface="+mj-ea"/>
            </a:endParaRPr>
          </a:p>
          <a:p>
            <a:pPr algn="ctr"/>
            <a:r>
              <a:rPr kumimoji="1" lang="ja-JP" altLang="en-US" b="1" dirty="0">
                <a:latin typeface="+mj-ea"/>
                <a:ea typeface="+mj-ea"/>
              </a:rPr>
              <a:t>すぐに使える</a:t>
            </a:r>
          </a:p>
        </p:txBody>
      </p:sp>
      <p:sp>
        <p:nvSpPr>
          <p:cNvPr id="18" name="テキスト ボックス 17">
            <a:extLst>
              <a:ext uri="{FF2B5EF4-FFF2-40B4-BE49-F238E27FC236}">
                <a16:creationId xmlns:a16="http://schemas.microsoft.com/office/drawing/2014/main" id="{9AFAA7A7-2651-46EB-A82D-BAED9BE34299}"/>
              </a:ext>
            </a:extLst>
          </p:cNvPr>
          <p:cNvSpPr txBox="1"/>
          <p:nvPr/>
        </p:nvSpPr>
        <p:spPr>
          <a:xfrm>
            <a:off x="139761" y="3859100"/>
            <a:ext cx="2188239" cy="984885"/>
          </a:xfrm>
          <a:prstGeom prst="rect">
            <a:avLst/>
          </a:prstGeom>
          <a:noFill/>
        </p:spPr>
        <p:txBody>
          <a:bodyPr wrap="square" rtlCol="0">
            <a:spAutoFit/>
          </a:bodyPr>
          <a:lstStyle/>
          <a:p>
            <a:r>
              <a:rPr kumimoji="1" lang="ja-JP" altLang="en-US" sz="1200" dirty="0"/>
              <a:t>「ふるさと</a:t>
            </a:r>
            <a:r>
              <a:rPr lang="ja-JP" altLang="en-US" sz="1200" dirty="0"/>
              <a:t>納税払い　</a:t>
            </a:r>
            <a:r>
              <a:rPr kumimoji="1" lang="ja-JP" altLang="en-US" sz="1200" dirty="0"/>
              <a:t>チョイス</a:t>
            </a:r>
            <a:r>
              <a:rPr kumimoji="1" lang="en-US" altLang="ja-JP" sz="1200" dirty="0"/>
              <a:t>Pay</a:t>
            </a:r>
            <a:r>
              <a:rPr kumimoji="1" lang="ja-JP" altLang="en-US" sz="1200" dirty="0"/>
              <a:t>」アプリをインストールし、京都市を選んで寄付をする。</a:t>
            </a:r>
            <a:endParaRPr kumimoji="1" lang="en-US" altLang="ja-JP" sz="1200" dirty="0"/>
          </a:p>
          <a:p>
            <a:r>
              <a:rPr lang="en-US" altLang="ja-JP" sz="1100" dirty="0"/>
              <a:t>※</a:t>
            </a:r>
            <a:r>
              <a:rPr lang="ja-JP" altLang="en-US" sz="1100" dirty="0"/>
              <a:t>ご利用には「ふるさとチョイス」の無料会員登録が必要です。</a:t>
            </a:r>
            <a:endParaRPr kumimoji="1" lang="ja-JP" altLang="en-US" sz="1100" dirty="0"/>
          </a:p>
        </p:txBody>
      </p:sp>
      <p:sp>
        <p:nvSpPr>
          <p:cNvPr id="47" name="テキスト ボックス 46">
            <a:extLst>
              <a:ext uri="{FF2B5EF4-FFF2-40B4-BE49-F238E27FC236}">
                <a16:creationId xmlns:a16="http://schemas.microsoft.com/office/drawing/2014/main" id="{61066410-1C90-423D-995F-93CDCCCADAB7}"/>
              </a:ext>
            </a:extLst>
          </p:cNvPr>
          <p:cNvSpPr txBox="1"/>
          <p:nvPr/>
        </p:nvSpPr>
        <p:spPr>
          <a:xfrm>
            <a:off x="2426599" y="4076706"/>
            <a:ext cx="2088132" cy="1000274"/>
          </a:xfrm>
          <a:prstGeom prst="rect">
            <a:avLst/>
          </a:prstGeom>
          <a:noFill/>
        </p:spPr>
        <p:txBody>
          <a:bodyPr wrap="square" rtlCol="0">
            <a:spAutoFit/>
          </a:bodyPr>
          <a:lstStyle/>
          <a:p>
            <a:r>
              <a:rPr lang="ja-JP" altLang="en-US" sz="1200" dirty="0"/>
              <a:t>寄付金の決済と同時に、ふるさと納税払い　チョイス</a:t>
            </a:r>
            <a:r>
              <a:rPr lang="en-US" altLang="ja-JP" sz="1200" dirty="0"/>
              <a:t>Pay</a:t>
            </a:r>
            <a:r>
              <a:rPr lang="ja-JP" altLang="en-US" sz="1200" dirty="0"/>
              <a:t>が発行される。</a:t>
            </a:r>
            <a:endParaRPr lang="en-US" altLang="ja-JP" sz="1200" dirty="0"/>
          </a:p>
          <a:p>
            <a:r>
              <a:rPr kumimoji="1" lang="en-US" altLang="ja-JP" sz="1100" dirty="0"/>
              <a:t>※</a:t>
            </a:r>
            <a:r>
              <a:rPr kumimoji="1" lang="ja-JP" altLang="en-US" sz="1100" dirty="0"/>
              <a:t>クレジット等即時決済に限ります</a:t>
            </a:r>
            <a:r>
              <a:rPr kumimoji="1" lang="ja-JP" altLang="en-US" sz="1200" dirty="0"/>
              <a:t>。</a:t>
            </a:r>
          </a:p>
        </p:txBody>
      </p:sp>
      <p:sp>
        <p:nvSpPr>
          <p:cNvPr id="48" name="テキスト ボックス 47">
            <a:extLst>
              <a:ext uri="{FF2B5EF4-FFF2-40B4-BE49-F238E27FC236}">
                <a16:creationId xmlns:a16="http://schemas.microsoft.com/office/drawing/2014/main" id="{B9984E57-31B4-42E8-85AD-FC558E96FB32}"/>
              </a:ext>
            </a:extLst>
          </p:cNvPr>
          <p:cNvSpPr txBox="1"/>
          <p:nvPr/>
        </p:nvSpPr>
        <p:spPr>
          <a:xfrm>
            <a:off x="4704344" y="4076706"/>
            <a:ext cx="2041662" cy="646331"/>
          </a:xfrm>
          <a:prstGeom prst="rect">
            <a:avLst/>
          </a:prstGeom>
          <a:noFill/>
        </p:spPr>
        <p:txBody>
          <a:bodyPr wrap="square" rtlCol="0">
            <a:spAutoFit/>
          </a:bodyPr>
          <a:lstStyle/>
          <a:p>
            <a:r>
              <a:rPr lang="ja-JP" altLang="en-US" sz="1200" dirty="0"/>
              <a:t>発行されたふるさと納税払い　チョイス</a:t>
            </a:r>
            <a:r>
              <a:rPr lang="en-US" altLang="ja-JP" sz="1200" dirty="0"/>
              <a:t>Pay</a:t>
            </a:r>
            <a:r>
              <a:rPr lang="ja-JP" altLang="en-US" sz="1200" dirty="0"/>
              <a:t>は、加盟店で即時に利用できる。</a:t>
            </a:r>
            <a:endParaRPr kumimoji="1" lang="ja-JP" altLang="en-US" sz="1200" dirty="0"/>
          </a:p>
        </p:txBody>
      </p:sp>
      <p:sp>
        <p:nvSpPr>
          <p:cNvPr id="21" name="テキスト ボックス 20">
            <a:extLst>
              <a:ext uri="{FF2B5EF4-FFF2-40B4-BE49-F238E27FC236}">
                <a16:creationId xmlns:a16="http://schemas.microsoft.com/office/drawing/2014/main" id="{875B0F16-977A-4A9E-BE7B-CADBE0FD2D59}"/>
              </a:ext>
            </a:extLst>
          </p:cNvPr>
          <p:cNvSpPr txBox="1"/>
          <p:nvPr/>
        </p:nvSpPr>
        <p:spPr>
          <a:xfrm>
            <a:off x="326509" y="4989319"/>
            <a:ext cx="1737976" cy="307777"/>
          </a:xfrm>
          <a:prstGeom prst="rect">
            <a:avLst/>
          </a:prstGeom>
          <a:solidFill>
            <a:schemeClr val="tx1">
              <a:lumMod val="95000"/>
              <a:lumOff val="5000"/>
            </a:schemeClr>
          </a:solidFill>
        </p:spPr>
        <p:txBody>
          <a:bodyPr wrap="none" rtlCol="0">
            <a:spAutoFit/>
          </a:bodyPr>
          <a:lstStyle/>
          <a:p>
            <a:r>
              <a:rPr kumimoji="1" lang="ja-JP" altLang="en-US" sz="1400" dirty="0">
                <a:solidFill>
                  <a:schemeClr val="bg1"/>
                </a:solidFill>
              </a:rPr>
              <a:t>アプリをダウンロード</a:t>
            </a:r>
          </a:p>
        </p:txBody>
      </p:sp>
      <p:pic>
        <p:nvPicPr>
          <p:cNvPr id="28" name="図 27" descr="QR コード&#10;&#10;自動的に生成された説明">
            <a:extLst>
              <a:ext uri="{FF2B5EF4-FFF2-40B4-BE49-F238E27FC236}">
                <a16:creationId xmlns:a16="http://schemas.microsoft.com/office/drawing/2014/main" id="{88FF399D-79E9-4F99-AEE4-0647561177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761" y="5387203"/>
            <a:ext cx="950178" cy="950178"/>
          </a:xfrm>
          <a:prstGeom prst="rect">
            <a:avLst/>
          </a:prstGeom>
        </p:spPr>
      </p:pic>
      <p:pic>
        <p:nvPicPr>
          <p:cNvPr id="31" name="図 30" descr="QR コード&#10;&#10;自動的に生成された説明">
            <a:extLst>
              <a:ext uri="{FF2B5EF4-FFF2-40B4-BE49-F238E27FC236}">
                <a16:creationId xmlns:a16="http://schemas.microsoft.com/office/drawing/2014/main" id="{39448D2D-CA95-4EE4-9A09-BE9DA95CC4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2919" y="5360781"/>
            <a:ext cx="976600" cy="976600"/>
          </a:xfrm>
          <a:prstGeom prst="rect">
            <a:avLst/>
          </a:prstGeom>
        </p:spPr>
      </p:pic>
      <p:sp>
        <p:nvSpPr>
          <p:cNvPr id="34" name="テキスト ボックス 33">
            <a:extLst>
              <a:ext uri="{FF2B5EF4-FFF2-40B4-BE49-F238E27FC236}">
                <a16:creationId xmlns:a16="http://schemas.microsoft.com/office/drawing/2014/main" id="{1E79B46C-265D-49B6-9797-41139AEE1A6A}"/>
              </a:ext>
            </a:extLst>
          </p:cNvPr>
          <p:cNvSpPr txBox="1"/>
          <p:nvPr/>
        </p:nvSpPr>
        <p:spPr>
          <a:xfrm>
            <a:off x="379068" y="6238164"/>
            <a:ext cx="399468" cy="276999"/>
          </a:xfrm>
          <a:prstGeom prst="rect">
            <a:avLst/>
          </a:prstGeom>
          <a:noFill/>
        </p:spPr>
        <p:txBody>
          <a:bodyPr wrap="none" rtlCol="0">
            <a:spAutoFit/>
          </a:bodyPr>
          <a:lstStyle/>
          <a:p>
            <a:r>
              <a:rPr kumimoji="1" lang="en-US" altLang="ja-JP" sz="1200" b="1" dirty="0"/>
              <a:t>iOS</a:t>
            </a:r>
            <a:endParaRPr kumimoji="1" lang="ja-JP" altLang="en-US" sz="1200" b="1" dirty="0"/>
          </a:p>
        </p:txBody>
      </p:sp>
      <p:sp>
        <p:nvSpPr>
          <p:cNvPr id="49" name="テキスト ボックス 48">
            <a:extLst>
              <a:ext uri="{FF2B5EF4-FFF2-40B4-BE49-F238E27FC236}">
                <a16:creationId xmlns:a16="http://schemas.microsoft.com/office/drawing/2014/main" id="{9D330C60-D34A-4346-9524-0E3034FCA41F}"/>
              </a:ext>
            </a:extLst>
          </p:cNvPr>
          <p:cNvSpPr txBox="1"/>
          <p:nvPr/>
        </p:nvSpPr>
        <p:spPr>
          <a:xfrm>
            <a:off x="1416575" y="6231736"/>
            <a:ext cx="702180" cy="276999"/>
          </a:xfrm>
          <a:prstGeom prst="rect">
            <a:avLst/>
          </a:prstGeom>
          <a:noFill/>
        </p:spPr>
        <p:txBody>
          <a:bodyPr wrap="none" rtlCol="0">
            <a:spAutoFit/>
          </a:bodyPr>
          <a:lstStyle/>
          <a:p>
            <a:r>
              <a:rPr lang="en-US" altLang="ja-JP" sz="1200" b="1" dirty="0"/>
              <a:t>Android</a:t>
            </a:r>
            <a:endParaRPr kumimoji="1" lang="ja-JP" altLang="en-US" sz="1200" b="1" dirty="0"/>
          </a:p>
        </p:txBody>
      </p:sp>
      <p:sp>
        <p:nvSpPr>
          <p:cNvPr id="54" name="テキスト ボックス 53">
            <a:extLst>
              <a:ext uri="{FF2B5EF4-FFF2-40B4-BE49-F238E27FC236}">
                <a16:creationId xmlns:a16="http://schemas.microsoft.com/office/drawing/2014/main" id="{7EC80F6A-B255-41B4-B359-C789A48EF5EC}"/>
              </a:ext>
            </a:extLst>
          </p:cNvPr>
          <p:cNvSpPr txBox="1"/>
          <p:nvPr/>
        </p:nvSpPr>
        <p:spPr>
          <a:xfrm>
            <a:off x="6144699" y="4624270"/>
            <a:ext cx="553998" cy="1378830"/>
          </a:xfrm>
          <a:prstGeom prst="rect">
            <a:avLst/>
          </a:prstGeom>
          <a:solidFill>
            <a:schemeClr val="tx1">
              <a:lumMod val="50000"/>
              <a:lumOff val="50000"/>
            </a:schemeClr>
          </a:solidFill>
        </p:spPr>
        <p:txBody>
          <a:bodyPr vert="eaVert" wrap="square" rtlCol="0">
            <a:spAutoFit/>
          </a:bodyPr>
          <a:lstStyle/>
          <a:p>
            <a:r>
              <a:rPr lang="ja-JP" altLang="en-US" sz="1200" dirty="0">
                <a:solidFill>
                  <a:schemeClr val="bg1"/>
                </a:solidFill>
              </a:rPr>
              <a:t>加盟店は</a:t>
            </a:r>
            <a:endParaRPr lang="en-US" altLang="ja-JP" sz="1200" dirty="0">
              <a:solidFill>
                <a:schemeClr val="bg1"/>
              </a:solidFill>
            </a:endParaRPr>
          </a:p>
          <a:p>
            <a:r>
              <a:rPr kumimoji="1" lang="ja-JP" altLang="en-US" sz="1200" dirty="0">
                <a:solidFill>
                  <a:schemeClr val="bg1"/>
                </a:solidFill>
              </a:rPr>
              <a:t>ステッカーが目印！</a:t>
            </a:r>
          </a:p>
        </p:txBody>
      </p:sp>
      <p:sp>
        <p:nvSpPr>
          <p:cNvPr id="55" name="正方形/長方形 54">
            <a:extLst>
              <a:ext uri="{FF2B5EF4-FFF2-40B4-BE49-F238E27FC236}">
                <a16:creationId xmlns:a16="http://schemas.microsoft.com/office/drawing/2014/main" id="{B81BC01B-D4F8-46CA-8223-44EA25427945}"/>
              </a:ext>
            </a:extLst>
          </p:cNvPr>
          <p:cNvSpPr/>
          <p:nvPr/>
        </p:nvSpPr>
        <p:spPr>
          <a:xfrm>
            <a:off x="76534" y="7399061"/>
            <a:ext cx="6669471" cy="1686338"/>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BC9AB8A3-A7F6-4708-983E-4636E116447E}"/>
              </a:ext>
            </a:extLst>
          </p:cNvPr>
          <p:cNvSpPr txBox="1"/>
          <p:nvPr/>
        </p:nvSpPr>
        <p:spPr>
          <a:xfrm>
            <a:off x="111995" y="7480190"/>
            <a:ext cx="3661580" cy="246221"/>
          </a:xfrm>
          <a:prstGeom prst="rect">
            <a:avLst/>
          </a:prstGeom>
          <a:noFill/>
          <a:ln>
            <a:noFill/>
          </a:ln>
        </p:spPr>
        <p:txBody>
          <a:bodyPr wrap="none" rtlCol="0">
            <a:spAutoFit/>
          </a:bodyPr>
          <a:lstStyle/>
          <a:p>
            <a:r>
              <a:rPr lang="ja-JP" altLang="en-US" sz="1000" dirty="0"/>
              <a:t>ただし，以下は交換対象ではございませんので，ご注意ください。</a:t>
            </a:r>
            <a:endParaRPr kumimoji="1" lang="ja-JP" altLang="en-US" sz="1000" dirty="0"/>
          </a:p>
        </p:txBody>
      </p:sp>
      <p:pic>
        <p:nvPicPr>
          <p:cNvPr id="5" name="図 4">
            <a:extLst>
              <a:ext uri="{FF2B5EF4-FFF2-40B4-BE49-F238E27FC236}">
                <a16:creationId xmlns:a16="http://schemas.microsoft.com/office/drawing/2014/main" id="{FD10BF73-36FF-49E2-B8B8-A7E8EFF4F538}"/>
              </a:ext>
            </a:extLst>
          </p:cNvPr>
          <p:cNvPicPr>
            <a:picLocks noChangeAspect="1"/>
          </p:cNvPicPr>
          <p:nvPr/>
        </p:nvPicPr>
        <p:blipFill rotWithShape="1">
          <a:blip r:embed="rId4"/>
          <a:srcRect l="33476" t="25949" r="37398" b="18554"/>
          <a:stretch/>
        </p:blipFill>
        <p:spPr>
          <a:xfrm>
            <a:off x="4806540" y="4725200"/>
            <a:ext cx="1235963" cy="1324005"/>
          </a:xfrm>
          <a:prstGeom prst="rect">
            <a:avLst/>
          </a:prstGeom>
        </p:spPr>
      </p:pic>
    </p:spTree>
    <p:extLst>
      <p:ext uri="{BB962C8B-B14F-4D97-AF65-F5344CB8AC3E}">
        <p14:creationId xmlns:p14="http://schemas.microsoft.com/office/powerpoint/2010/main" val="28165297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557</TotalTime>
  <Words>225</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UD デジタル 教科書体 NP-R</vt:lpstr>
      <vt:lpstr>Arial</vt:lpstr>
      <vt:lpstr>Bodoni MT Black</vt:lpstr>
      <vt:lpstr>Calibri</vt:lpstr>
      <vt:lpstr>Calibri Light</vt:lpstr>
      <vt:lpstr>Office テーマ</vt:lpstr>
      <vt:lpstr>PowerPoint プレゼンテーション</vt:lpstr>
    </vt:vector>
  </TitlesOfParts>
  <Company>Kyoto City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Kyoto</dc:creator>
  <cp:lastModifiedBy>Kyoto</cp:lastModifiedBy>
  <cp:revision>67</cp:revision>
  <cp:lastPrinted>2021-10-21T07:37:25Z</cp:lastPrinted>
  <dcterms:created xsi:type="dcterms:W3CDTF">2015-03-02T09:28:54Z</dcterms:created>
  <dcterms:modified xsi:type="dcterms:W3CDTF">2022-08-31T08:34:52Z</dcterms:modified>
</cp:coreProperties>
</file>