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9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CEEDFCE-3E03-2215-27F4-E9C503881CE4}" name="政調" initials="K" userId="政調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FFF2CC"/>
    <a:srgbClr val="FFCCFF"/>
    <a:srgbClr val="CCCC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1818" y="-15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E9A3A37-90D5-43A6-8B89-7C25AB9BE119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3"/>
            <a:ext cx="5389563" cy="3884612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530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F305B14D-94FE-44A7-99DA-A05AE0D196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378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1143">
              <a:defRPr/>
            </a:pPr>
            <a:fld id="{CB3D5CD1-FBB1-45A1-BA8A-BBCE7D2C038B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61143">
                <a:defRPr/>
              </a:pPr>
              <a:t>1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9909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C32B2-2678-44DA-AAD7-F4C1240D5827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A52-BB37-49B7-B846-A5213052B9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298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C32B2-2678-44DA-AAD7-F4C1240D5827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A52-BB37-49B7-B846-A5213052B9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45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C32B2-2678-44DA-AAD7-F4C1240D5827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A52-BB37-49B7-B846-A5213052B9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06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C32B2-2678-44DA-AAD7-F4C1240D5827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A52-BB37-49B7-B846-A5213052B9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35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C32B2-2678-44DA-AAD7-F4C1240D5827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A52-BB37-49B7-B846-A5213052B9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89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C32B2-2678-44DA-AAD7-F4C1240D5827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A52-BB37-49B7-B846-A5213052B9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30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C32B2-2678-44DA-AAD7-F4C1240D5827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A52-BB37-49B7-B846-A5213052B9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924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C32B2-2678-44DA-AAD7-F4C1240D5827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A52-BB37-49B7-B846-A5213052B9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765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C32B2-2678-44DA-AAD7-F4C1240D5827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A52-BB37-49B7-B846-A5213052B9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727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C32B2-2678-44DA-AAD7-F4C1240D5827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A52-BB37-49B7-B846-A5213052B9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787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C32B2-2678-44DA-AAD7-F4C1240D5827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A52-BB37-49B7-B846-A5213052B9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637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C32B2-2678-44DA-AAD7-F4C1240D5827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2BA52-BB37-49B7-B846-A5213052B9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58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13" Type="http://schemas.openxmlformats.org/officeDocument/2006/relationships/image" Target="../media/image7.png"/><Relationship Id="rId3" Type="http://schemas.openxmlformats.org/officeDocument/2006/relationships/hyperlink" Target="https://kyoto-art-month.jp/" TargetMode="External"/><Relationship Id="rId7" Type="http://schemas.openxmlformats.org/officeDocument/2006/relationships/image" Target="../media/image3.tmp"/><Relationship Id="rId12" Type="http://schemas.openxmlformats.org/officeDocument/2006/relationships/hyperlink" Target="https://artrhizome.kyot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6.png"/><Relationship Id="rId5" Type="http://schemas.openxmlformats.org/officeDocument/2006/relationships/hyperlink" Target="https://a-c-k.jp/" TargetMode="External"/><Relationship Id="rId10" Type="http://schemas.openxmlformats.org/officeDocument/2006/relationships/hyperlink" Target="https://curation-fair.com/kyoto2025" TargetMode="External"/><Relationship Id="rId4" Type="http://schemas.openxmlformats.org/officeDocument/2006/relationships/image" Target="../media/image1.tmp"/><Relationship Id="rId9" Type="http://schemas.openxmlformats.org/officeDocument/2006/relationships/image" Target="../media/image5.tmp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図 28">
            <a:hlinkClick r:id="rId3"/>
            <a:extLst>
              <a:ext uri="{FF2B5EF4-FFF2-40B4-BE49-F238E27FC236}">
                <a16:creationId xmlns:a16="http://schemas.microsoft.com/office/drawing/2014/main" id="{52BC2D15-44C9-4F2E-9BF6-2BFE2C6BE77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048" y="58123"/>
            <a:ext cx="1389720" cy="2378282"/>
          </a:xfrm>
          <a:prstGeom prst="rect">
            <a:avLst/>
          </a:prstGeom>
        </p:spPr>
      </p:pic>
      <p:sp>
        <p:nvSpPr>
          <p:cNvPr id="260" name="正方形/長方形 259">
            <a:extLst>
              <a:ext uri="{FF2B5EF4-FFF2-40B4-BE49-F238E27FC236}">
                <a16:creationId xmlns:a16="http://schemas.microsoft.com/office/drawing/2014/main" id="{8163E29A-F594-4CF9-BFCF-AC9148E09245}"/>
              </a:ext>
            </a:extLst>
          </p:cNvPr>
          <p:cNvSpPr/>
          <p:nvPr/>
        </p:nvSpPr>
        <p:spPr>
          <a:xfrm>
            <a:off x="4552447" y="8051663"/>
            <a:ext cx="246415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marR="0" lvl="0" indent="-177800" algn="l" defTabSz="45720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■</a:t>
            </a:r>
            <a:r>
              <a:rPr kumimoji="0" lang="ja-JP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「</a:t>
            </a:r>
            <a:r>
              <a:rPr kumimoji="0" lang="en-US" altLang="ja-JP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Lightseeing</a:t>
            </a:r>
            <a:r>
              <a:rPr kumimoji="0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  Kyoto South</a:t>
            </a:r>
            <a:r>
              <a:rPr kumimoji="0" lang="ja-JP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」</a:t>
            </a:r>
            <a:endParaRPr kumimoji="0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Century" panose="02040604050505020304" pitchFamily="18" charset="0"/>
            </a:endParaRPr>
          </a:p>
          <a:p>
            <a:pPr marL="177800" marR="0" lvl="0" indent="-177800" algn="l" defTabSz="45720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    </a:t>
            </a:r>
            <a:r>
              <a:rPr kumimoji="0" lang="ja-JP" altLang="ja-JP" sz="1200" b="0" i="0" u="none" strike="noStrike" kern="1200" cap="none" spc="-3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京都</a:t>
            </a:r>
            <a:r>
              <a:rPr kumimoji="0" lang="ja-JP" altLang="en-US" sz="1200" b="0" i="0" u="none" strike="noStrike" kern="1200" cap="none" spc="-3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在住の</a:t>
            </a:r>
            <a:r>
              <a:rPr kumimoji="0" lang="ja-JP" altLang="ja-JP" sz="1200" b="0" i="0" u="none" strike="noStrike" kern="1200" cap="none" spc="-3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若手アーティス</a:t>
            </a:r>
            <a:br>
              <a:rPr kumimoji="0" lang="en-US" altLang="ja-JP" sz="1200" b="0" i="0" u="none" strike="noStrike" kern="1200" cap="none" spc="-3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</a:br>
            <a:r>
              <a:rPr kumimoji="0" lang="ja-JP" altLang="ja-JP" sz="1200" b="0" i="0" u="none" strike="noStrike" kern="1200" cap="none" spc="-3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トによる作品展示</a:t>
            </a:r>
            <a:r>
              <a:rPr kumimoji="0" lang="ja-JP" altLang="en-US" sz="1200" b="0" i="0" u="none" strike="noStrike" kern="1200" cap="none" spc="-3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・</a:t>
            </a:r>
            <a:r>
              <a:rPr kumimoji="0" lang="ja-JP" altLang="ja-JP" sz="1200" b="0" i="0" u="none" strike="noStrike" kern="1200" cap="none" spc="-3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ワークショップ</a:t>
            </a:r>
            <a:r>
              <a:rPr kumimoji="0" lang="ja-JP" altLang="en-US" sz="1200" b="0" i="0" u="none" strike="noStrike" kern="1200" cap="none" spc="-3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などを開催</a:t>
            </a:r>
            <a:endParaRPr kumimoji="0" lang="en-US" altLang="ja-JP" sz="1200" b="0" i="0" u="none" strike="noStrike" kern="1200" cap="none" spc="-3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Century" panose="02040604050505020304" pitchFamily="18" charset="0"/>
            </a:endParaRPr>
          </a:p>
          <a:p>
            <a:pPr marL="0" marR="0" lvl="0" indent="180000" algn="l" defTabSz="45720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会期　</a:t>
            </a: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2025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年</a:t>
            </a: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10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月</a:t>
            </a: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4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日（土）</a:t>
            </a:r>
            <a:b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</a:b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              </a:t>
            </a:r>
            <a:r>
              <a:rPr kumimoji="0" lang="ja-JP" alt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ｰ</a:t>
            </a: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11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月</a:t>
            </a: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16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日（日）</a:t>
            </a: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     </a:t>
            </a:r>
          </a:p>
          <a:p>
            <a:pPr marL="0" marR="0" lvl="0" indent="180000" algn="l" defTabSz="45720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会場   </a:t>
            </a:r>
            <a:r>
              <a:rPr kumimoji="0" lang="en-US" altLang="ja-JP" sz="1050" b="0" i="0" u="none" strike="noStrike" kern="1200" cap="none" spc="-15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hatoba</a:t>
            </a:r>
            <a:r>
              <a:rPr kumimoji="0" lang="en-US" altLang="ja-JP" sz="1050" b="0" i="0" u="none" strike="noStrike" kern="1200" cap="none" spc="-1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  </a:t>
            </a:r>
            <a:r>
              <a:rPr kumimoji="0" lang="en-US" altLang="ja-JP" sz="1050" b="0" i="0" u="none" strike="noStrike" kern="1200" cap="none" spc="-15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cafe</a:t>
            </a:r>
            <a:r>
              <a:rPr kumimoji="0" lang="ja-JP" altLang="en-US" sz="1050" b="0" i="0" u="none" strike="noStrike" kern="1200" cap="none" spc="-150" normalizeH="0" baseline="0" noProof="0" dirty="0" err="1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、</a:t>
            </a:r>
            <a:r>
              <a:rPr kumimoji="0" lang="ja-JP" altLang="en-US" sz="1050" b="0" i="0" u="none" strike="noStrike" kern="1200" cap="none" spc="-1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崇仁市営</a:t>
            </a:r>
            <a:br>
              <a:rPr kumimoji="0" lang="en-US" altLang="ja-JP" sz="1050" b="0" i="0" u="none" strike="noStrike" kern="1200" cap="none" spc="-1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</a:br>
            <a:r>
              <a:rPr kumimoji="0" lang="en-US" altLang="ja-JP" sz="1050" b="0" i="0" u="none" strike="noStrike" kern="1200" cap="none" spc="-1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                                  </a:t>
            </a:r>
            <a:r>
              <a:rPr kumimoji="0" lang="ja-JP" altLang="en-US" sz="1050" b="0" i="0" u="none" strike="noStrike" kern="1200" cap="none" spc="-1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住宅９棟</a:t>
            </a:r>
            <a:r>
              <a:rPr kumimoji="0" lang="ja-JP" altLang="en-US" sz="1050" b="0" i="0" u="none" strike="noStrike" kern="1200" cap="none" spc="-1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、</a:t>
            </a:r>
            <a:r>
              <a:rPr kumimoji="0" lang="ja-JP" altLang="en-US" sz="1050" b="0" i="0" u="none" strike="noStrike" kern="1200" cap="none" spc="-1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ギャラリー京都七条</a:t>
            </a:r>
            <a:endParaRPr kumimoji="0" lang="en-US" altLang="ja-JP" sz="1050" b="0" i="0" u="none" strike="noStrike" kern="1200" cap="none" spc="-18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Century" panose="02040604050505020304" pitchFamily="18" charset="0"/>
            </a:endParaRPr>
          </a:p>
          <a:p>
            <a:pPr marL="0" marR="0" lvl="0" indent="180000" algn="l" defTabSz="45720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入場料　無料</a:t>
            </a:r>
            <a:endParaRPr kumimoji="0" lang="ja-JP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Century" panose="02040604050505020304" pitchFamily="18" charset="0"/>
            </a:endParaRPr>
          </a:p>
        </p:txBody>
      </p:sp>
      <p:sp>
        <p:nvSpPr>
          <p:cNvPr id="261" name="正方形/長方形 260">
            <a:extLst>
              <a:ext uri="{FF2B5EF4-FFF2-40B4-BE49-F238E27FC236}">
                <a16:creationId xmlns:a16="http://schemas.microsoft.com/office/drawing/2014/main" id="{0D01A1D2-DB13-4BD7-8872-F7106DA070C8}"/>
              </a:ext>
            </a:extLst>
          </p:cNvPr>
          <p:cNvSpPr/>
          <p:nvPr/>
        </p:nvSpPr>
        <p:spPr>
          <a:xfrm>
            <a:off x="2301517" y="8077489"/>
            <a:ext cx="246415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marR="0" lvl="0" indent="-177800" algn="l" defTabSz="45720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■</a:t>
            </a:r>
            <a:r>
              <a:rPr kumimoji="0" lang="ja-JP" altLang="ja-JP" sz="1200" b="1" i="0" u="none" strike="noStrike" kern="120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「文化庁・府庁界隈まちかどミュージアム」</a:t>
            </a:r>
            <a:endParaRPr kumimoji="0" lang="en-US" altLang="ja-JP" sz="1200" b="1" i="0" u="none" strike="noStrike" kern="1200" cap="none" spc="-5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Century" panose="02040604050505020304" pitchFamily="18" charset="0"/>
            </a:endParaRPr>
          </a:p>
          <a:p>
            <a:pPr marL="0" marR="0" lvl="0" indent="-177800" algn="l" defTabSz="45720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　</a:t>
            </a:r>
            <a:r>
              <a:rPr kumimoji="0" lang="ja-JP" altLang="en-US" sz="1200" b="0" i="0" u="none" strike="noStrike" kern="1200" cap="none" spc="-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文化庁・府庁周辺の</a:t>
            </a:r>
            <a:r>
              <a:rPr kumimoji="0" lang="ja-JP" altLang="ja-JP" sz="1200" b="0" i="0" u="none" strike="noStrike" kern="1200" cap="none" spc="-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施設</a:t>
            </a:r>
            <a:r>
              <a:rPr kumimoji="0" lang="ja-JP" altLang="en-US" sz="1200" b="0" i="0" u="none" strike="noStrike" kern="1200" cap="none" spc="-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が　</a:t>
            </a:r>
            <a:br>
              <a:rPr kumimoji="0" lang="en-US" altLang="ja-JP" sz="1200" b="0" i="0" u="none" strike="noStrike" kern="1200" cap="none" spc="-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</a:br>
            <a:r>
              <a:rPr kumimoji="0" lang="ja-JP" altLang="en-US" sz="1200" b="0" i="0" u="none" strike="noStrike" kern="1200" cap="none" spc="-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　</a:t>
            </a:r>
            <a:r>
              <a:rPr kumimoji="0" lang="ja-JP" altLang="ja-JP" sz="1200" b="0" i="0" u="none" strike="noStrike" kern="1200" cap="none" spc="-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連携し歴史的建造物等の公開</a:t>
            </a:r>
            <a:br>
              <a:rPr kumimoji="0" lang="en-US" altLang="ja-JP" sz="1200" b="0" i="0" u="none" strike="noStrike" kern="1200" cap="none" spc="-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</a:br>
            <a:r>
              <a:rPr kumimoji="0" lang="ja-JP" altLang="en-US" sz="1200" b="0" i="0" u="none" strike="noStrike" kern="1200" cap="none" spc="-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　を行う。</a:t>
            </a:r>
            <a:r>
              <a:rPr kumimoji="0" lang="ja-JP" altLang="ja-JP" sz="1200" b="0" i="0" u="none" strike="noStrike" kern="1200" cap="none" spc="-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スタンプラリー</a:t>
            </a:r>
            <a:r>
              <a:rPr kumimoji="0" lang="ja-JP" altLang="en-US" sz="1200" b="0" i="0" u="none" strike="noStrike" kern="1200" cap="none" spc="-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も。</a:t>
            </a:r>
            <a:br>
              <a:rPr kumimoji="0" lang="en-US" altLang="ja-JP" sz="1200" b="0" i="0" u="none" strike="noStrike" kern="1200" cap="none" spc="-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</a:br>
            <a:r>
              <a:rPr kumimoji="0" lang="en-US" altLang="ja-JP" sz="1200" b="0" i="0" u="none" strike="noStrike" kern="1200" cap="none" spc="-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    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会期   </a:t>
            </a: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2025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年</a:t>
            </a: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10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月</a:t>
            </a: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25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日（土）</a:t>
            </a:r>
            <a:b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</a:b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        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　</a:t>
            </a: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 </a:t>
            </a:r>
            <a:r>
              <a:rPr kumimoji="0" lang="ja-JP" alt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ｰ</a:t>
            </a: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11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月</a:t>
            </a: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24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日（月・祝）</a:t>
            </a:r>
            <a:endParaRPr kumimoji="0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Century" panose="02040604050505020304" pitchFamily="18" charset="0"/>
            </a:endParaRPr>
          </a:p>
          <a:p>
            <a:pPr marL="177800" marR="0" lvl="0" indent="-177800" algn="l" defTabSz="45720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    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会場　</a:t>
            </a:r>
            <a:r>
              <a:rPr kumimoji="0" lang="ja-JP" altLang="en-US" sz="1050" b="0" i="0" u="none" strike="noStrike" kern="1200" cap="none" spc="-1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文化庁・府庁周辺の美術館など</a:t>
            </a:r>
            <a:endParaRPr kumimoji="0" lang="en-US" altLang="ja-JP" sz="1050" b="0" i="0" u="none" strike="noStrike" kern="1200" cap="none" spc="-15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Century" panose="02040604050505020304" pitchFamily="18" charset="0"/>
            </a:endParaRPr>
          </a:p>
          <a:p>
            <a:pPr marL="177800" marR="0" lvl="0" indent="-177800" algn="l" defTabSz="45720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-1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　　　　　約</a:t>
            </a:r>
            <a:r>
              <a:rPr kumimoji="0" lang="en-US" altLang="ja-JP" sz="1050" b="0" i="0" u="none" strike="noStrike" kern="1200" cap="none" spc="-1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40</a:t>
            </a:r>
            <a:r>
              <a:rPr kumimoji="0" lang="ja-JP" altLang="en-US" sz="1050" b="0" i="0" u="none" strike="noStrike" kern="1200" cap="none" spc="-1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の文化施設</a:t>
            </a:r>
            <a:endParaRPr kumimoji="0" lang="en-US" altLang="ja-JP" sz="1050" b="0" i="0" u="none" strike="noStrike" kern="1200" cap="none" spc="-15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Century" panose="02040604050505020304" pitchFamily="18" charset="0"/>
            </a:endParaRPr>
          </a:p>
          <a:p>
            <a:pPr marL="177800" marR="0" lvl="0" indent="-177800" algn="l" defTabSz="45720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　入場料　施設により異なる</a:t>
            </a:r>
            <a:endParaRPr kumimoji="0" lang="ja-JP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Century" panose="02040604050505020304" pitchFamily="18" charset="0"/>
            </a:endParaRPr>
          </a:p>
        </p:txBody>
      </p:sp>
      <p:sp>
        <p:nvSpPr>
          <p:cNvPr id="264" name="正方形/長方形 263">
            <a:extLst>
              <a:ext uri="{FF2B5EF4-FFF2-40B4-BE49-F238E27FC236}">
                <a16:creationId xmlns:a16="http://schemas.microsoft.com/office/drawing/2014/main" id="{AEB3084C-3483-4E7D-B97A-A3CFCAD1FF1B}"/>
              </a:ext>
            </a:extLst>
          </p:cNvPr>
          <p:cNvSpPr/>
          <p:nvPr/>
        </p:nvSpPr>
        <p:spPr>
          <a:xfrm>
            <a:off x="54822" y="8058576"/>
            <a:ext cx="2549652" cy="1594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marR="0" lvl="0" indent="-177800" algn="l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■</a:t>
            </a:r>
            <a:r>
              <a:rPr kumimoji="0" lang="ja-JP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「</a:t>
            </a:r>
            <a:r>
              <a:rPr kumimoji="0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LIGHT</a:t>
            </a: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 </a:t>
            </a:r>
            <a:r>
              <a:rPr kumimoji="0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CYCLES KYOTO</a:t>
            </a:r>
            <a:r>
              <a:rPr kumimoji="0" lang="ja-JP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」</a:t>
            </a:r>
            <a:endParaRPr kumimoji="0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Century" panose="02040604050505020304" pitchFamily="18" charset="0"/>
            </a:endParaRPr>
          </a:p>
          <a:p>
            <a:pPr marL="0" marR="0" lvl="0" indent="-177800" algn="l" defTabSz="457200" rtl="0" eaLnBrk="1" fontAlgn="auto" latinLnBrk="0" hangingPunct="0">
              <a:lnSpc>
                <a:spcPts val="13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　光と音が織り成す幻想的な</a:t>
            </a:r>
            <a:b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</a:b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    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世界で、植物の魅力と自然</a:t>
            </a:r>
            <a:b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</a:b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    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とのつながりを育む没入体験</a:t>
            </a:r>
            <a:endParaRPr kumimoji="0" lang="en-US" altLang="ja-JP" sz="1200" b="0" i="0" u="none" strike="noStrike" kern="1200" cap="none" spc="-4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Century" panose="02040604050505020304" pitchFamily="18" charset="0"/>
            </a:endParaRPr>
          </a:p>
          <a:p>
            <a:pPr marL="0" marR="0" lvl="0" indent="-177800" algn="l" defTabSz="457200" rtl="0" eaLnBrk="1" fontAlgn="auto" latinLnBrk="0" hangingPunc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　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会期　</a:t>
            </a: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2025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年</a:t>
            </a: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5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月</a:t>
            </a: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24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日（土）</a:t>
            </a:r>
            <a:b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</a:b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　　　  </a:t>
            </a:r>
            <a:r>
              <a:rPr kumimoji="0" lang="ja-JP" alt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ｰ</a:t>
            </a: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2026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年</a:t>
            </a: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3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月</a:t>
            </a: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31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日（火）</a:t>
            </a:r>
            <a:b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</a:b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    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会場　京都府立植物園</a:t>
            </a:r>
            <a:b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</a:b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    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入場料　</a:t>
            </a: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2,500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rPr>
              <a:t>円ほか</a:t>
            </a:r>
            <a:endParaRPr kumimoji="0" lang="ja-JP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Century" panose="02040604050505020304" pitchFamily="18" charset="0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F9C1D58-5140-43B7-95A2-3F2B7EB91F63}"/>
              </a:ext>
            </a:extLst>
          </p:cNvPr>
          <p:cNvGrpSpPr/>
          <p:nvPr/>
        </p:nvGrpSpPr>
        <p:grpSpPr>
          <a:xfrm>
            <a:off x="276858" y="4458314"/>
            <a:ext cx="6390909" cy="1070523"/>
            <a:chOff x="420587" y="3703989"/>
            <a:chExt cx="6390909" cy="1070523"/>
          </a:xfrm>
        </p:grpSpPr>
        <p:sp>
          <p:nvSpPr>
            <p:cNvPr id="262" name="正方形/長方形 261">
              <a:extLst>
                <a:ext uri="{FF2B5EF4-FFF2-40B4-BE49-F238E27FC236}">
                  <a16:creationId xmlns:a16="http://schemas.microsoft.com/office/drawing/2014/main" id="{0F0A68DF-AB09-48BE-970B-067D0EC00868}"/>
                </a:ext>
              </a:extLst>
            </p:cNvPr>
            <p:cNvSpPr/>
            <p:nvPr/>
          </p:nvSpPr>
          <p:spPr>
            <a:xfrm>
              <a:off x="1432365" y="3830920"/>
              <a:ext cx="5379131" cy="9435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7800" marR="0" lvl="0" indent="-177800" algn="l" defTabSz="457200" rtl="0" eaLnBrk="1" fontAlgn="auto" latinLnBrk="0" hangingPunct="0">
                <a:lnSpc>
                  <a:spcPts val="12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■</a:t>
              </a:r>
              <a:r>
                <a:rPr kumimoji="0" lang="ja-JP" altLang="ja-JP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「</a:t>
              </a:r>
              <a:r>
                <a:rPr kumimoji="0" lang="en-US" altLang="ja-JP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Art Collaboration Kyoto</a:t>
              </a:r>
              <a:r>
                <a:rPr kumimoji="0" lang="ja-JP" altLang="ja-JP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」</a:t>
              </a:r>
              <a:r>
                <a:rPr kumimoji="0" lang="ja-JP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（公式</a:t>
              </a:r>
              <a:r>
                <a:rPr kumimoji="0" lang="en-US" altLang="ja-JP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HP</a:t>
              </a:r>
              <a:r>
                <a:rPr kumimoji="0" lang="ja-JP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：</a:t>
              </a:r>
              <a:r>
                <a:rPr kumimoji="1" lang="en-US" altLang="ja-JP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 Light" panose="020B0300000000000000" pitchFamily="50" charset="-128"/>
                  <a:ea typeface="游ゴシック Light" panose="020B0300000000000000" pitchFamily="50" charset="-128"/>
                  <a:cs typeface="+mn-cs"/>
                  <a:hlinkClick r:id="rId5"/>
                </a:rPr>
                <a:t>https://a-c-k.jp/</a:t>
              </a: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）</a:t>
              </a:r>
              <a:endParaRPr kumimoji="0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endParaRPr>
            </a:p>
            <a:p>
              <a:pPr marL="177800" marR="0" lvl="0" indent="-177800" algn="l" defTabSz="457200" rtl="0" eaLnBrk="1" fontAlgn="auto" latinLnBrk="0" hangingPunct="0">
                <a:lnSpc>
                  <a:spcPts val="12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　「コラボレーション」をコンセプトに開催する現代美術のアートフェア　　</a:t>
              </a:r>
              <a:b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</a:b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　会期　　</a:t>
              </a: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2025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年</a:t>
              </a: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11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月</a:t>
              </a: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14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日（金）</a:t>
              </a:r>
              <a:r>
                <a:rPr kumimoji="0" lang="ja-JP" alt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ｰ</a:t>
              </a: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11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月</a:t>
              </a: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16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日（日）</a:t>
              </a:r>
              <a:b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</a:b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　会場　　国立京都国際会館ほか</a:t>
              </a:r>
              <a:b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</a:b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   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入場料　</a:t>
              </a: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3,000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円ほか</a:t>
              </a:r>
              <a:endParaRPr kumimoji="0" lang="ja-JP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endParaRPr>
            </a:p>
          </p:txBody>
        </p:sp>
        <p:pic>
          <p:nvPicPr>
            <p:cNvPr id="13" name="図 12">
              <a:hlinkClick r:id="rId5"/>
              <a:extLst>
                <a:ext uri="{FF2B5EF4-FFF2-40B4-BE49-F238E27FC236}">
                  <a16:creationId xmlns:a16="http://schemas.microsoft.com/office/drawing/2014/main" id="{0B0C662E-F745-4D91-8F87-D73966A3B68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587" y="3703989"/>
              <a:ext cx="975611" cy="975611"/>
            </a:xfrm>
            <a:prstGeom prst="rect">
              <a:avLst/>
            </a:prstGeom>
          </p:spPr>
        </p:pic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8E5973BE-E6B0-4E56-B871-0E6F819AD84F}"/>
              </a:ext>
            </a:extLst>
          </p:cNvPr>
          <p:cNvGrpSpPr/>
          <p:nvPr/>
        </p:nvGrpSpPr>
        <p:grpSpPr>
          <a:xfrm>
            <a:off x="430860" y="880052"/>
            <a:ext cx="6678438" cy="3285596"/>
            <a:chOff x="566261" y="751641"/>
            <a:chExt cx="6275668" cy="3285596"/>
          </a:xfrm>
        </p:grpSpPr>
        <p:sp>
          <p:nvSpPr>
            <p:cNvPr id="270" name="テキスト ボックス 269">
              <a:extLst>
                <a:ext uri="{FF2B5EF4-FFF2-40B4-BE49-F238E27FC236}">
                  <a16:creationId xmlns:a16="http://schemas.microsoft.com/office/drawing/2014/main" id="{EDFEFBD4-0318-4B61-9377-647560990844}"/>
                </a:ext>
              </a:extLst>
            </p:cNvPr>
            <p:cNvSpPr txBox="1"/>
            <p:nvPr/>
          </p:nvSpPr>
          <p:spPr>
            <a:xfrm>
              <a:off x="566261" y="2436799"/>
              <a:ext cx="6275668" cy="160043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●</a:t>
              </a: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公式</a:t>
              </a:r>
              <a:r>
                <a:rPr kumimoji="1" lang="en-US" altLang="ja-JP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HP</a:t>
              </a: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｜</a:t>
              </a:r>
              <a:r>
                <a: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9</a:t>
              </a: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月</a:t>
              </a:r>
              <a:r>
                <a: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17</a:t>
              </a: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日からオープン</a:t>
              </a: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　</a:t>
              </a:r>
              <a:endPara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C0C0C0"/>
                </a:highlight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●</a:t>
              </a: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シャトルバス</a:t>
              </a:r>
              <a:endPara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 国立京都国際会館と妙顕寺など、京都アート月間の会場を繋ぐシャトル</a:t>
              </a:r>
              <a:br>
                <a: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</a:br>
              <a:r>
                <a: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 </a:t>
              </a: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バスを</a:t>
              </a:r>
              <a:r>
                <a: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2025</a:t>
              </a: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年</a:t>
              </a:r>
              <a:r>
                <a: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11</a:t>
              </a: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月</a:t>
              </a:r>
              <a:r>
                <a: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13</a:t>
              </a: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日（木）から</a:t>
              </a:r>
              <a:r>
                <a: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11</a:t>
              </a: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月</a:t>
              </a:r>
              <a:r>
                <a: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16</a:t>
              </a: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日（日）に運行</a:t>
              </a:r>
              <a:endPara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●</a:t>
              </a: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相互割引</a:t>
              </a:r>
              <a:endPara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 </a:t>
              </a:r>
              <a:r>
                <a:rPr kumimoji="0" lang="ja-JP" altLang="en-US" sz="1400" b="0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「</a:t>
              </a:r>
              <a:r>
                <a:rPr kumimoji="0" lang="en-US" altLang="ja-JP" sz="1400" b="0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Art  Collaboration Kyoto</a:t>
              </a:r>
              <a:r>
                <a:rPr kumimoji="0" lang="ja-JP" altLang="en-US" sz="1400" b="0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」「</a:t>
              </a:r>
              <a:r>
                <a:rPr kumimoji="0" lang="en-US" altLang="ja-JP" sz="1400" b="0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CURATION</a:t>
              </a:r>
              <a:r>
                <a:rPr kumimoji="0" lang="ja-JP" altLang="en-US" sz="14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 ⇄ </a:t>
              </a:r>
              <a:r>
                <a:rPr kumimoji="0" lang="en-US" altLang="ja-JP" sz="1400" b="0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FAIR Kyoto</a:t>
              </a:r>
              <a:r>
                <a:rPr kumimoji="0" lang="ja-JP" altLang="en-US" sz="1400" b="0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」「</a:t>
              </a:r>
              <a:r>
                <a:rPr kumimoji="0" lang="en-US" altLang="ja-JP" sz="1400" b="0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LIGHT CYCLES</a:t>
              </a:r>
              <a:r>
                <a:rPr kumimoji="0" lang="ja-JP" altLang="en-US" sz="1400" b="0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 </a:t>
              </a:r>
              <a:r>
                <a:rPr kumimoji="0" lang="en-US" altLang="ja-JP" sz="1400" b="0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 KYOTO</a:t>
              </a:r>
              <a:r>
                <a:rPr kumimoji="0" lang="ja-JP" altLang="en-US" sz="1400" b="0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」</a:t>
              </a:r>
              <a:br>
                <a:rPr kumimoji="0" lang="en-US" altLang="ja-JP" sz="1400" b="0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</a:br>
              <a:r>
                <a:rPr kumimoji="0" lang="en-US" altLang="ja-JP" sz="1400" b="0" i="0" u="none" strike="noStrike" kern="1200" cap="none" spc="-5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 </a:t>
              </a:r>
              <a:r>
                <a:rPr kumimoji="0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のチケットで、他</a:t>
              </a:r>
              <a:r>
                <a:rPr kumimoji="0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2</a:t>
              </a:r>
              <a:r>
                <a:rPr kumimoji="0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会場の入場料を</a:t>
              </a:r>
              <a:r>
                <a:rPr kumimoji="0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300</a:t>
              </a:r>
              <a:r>
                <a:rPr kumimoji="0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円割引</a:t>
              </a: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69" name="テキスト ボックス 268">
              <a:extLst>
                <a:ext uri="{FF2B5EF4-FFF2-40B4-BE49-F238E27FC236}">
                  <a16:creationId xmlns:a16="http://schemas.microsoft.com/office/drawing/2014/main" id="{152A2884-3A17-43DA-893F-C0765E16C014}"/>
                </a:ext>
              </a:extLst>
            </p:cNvPr>
            <p:cNvSpPr txBox="1"/>
            <p:nvPr/>
          </p:nvSpPr>
          <p:spPr>
            <a:xfrm>
              <a:off x="1741729" y="751641"/>
              <a:ext cx="4827590" cy="168738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1200" b="0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  </a:t>
              </a:r>
              <a:r>
                <a:rPr kumimoji="0" lang="ja-JP" altLang="ja-JP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「京都アート月間」は、</a:t>
              </a:r>
              <a:r>
                <a:rPr kumimoji="0" lang="en-US" altLang="ja-JP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10</a:t>
              </a:r>
              <a:r>
                <a:rPr kumimoji="0" lang="ja-JP" altLang="ja-JP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〜</a:t>
              </a:r>
              <a:r>
                <a:rPr kumimoji="0" lang="en-US" altLang="ja-JP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11</a:t>
              </a:r>
              <a:r>
                <a:rPr kumimoji="0" lang="ja-JP" altLang="ja-JP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月に市内各地で開かれるアートイベント</a:t>
              </a:r>
              <a:br>
                <a:rPr kumimoji="0" lang="en-US" altLang="ja-JP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</a:br>
              <a:r>
                <a:rPr kumimoji="0" lang="ja-JP" altLang="en-US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　</a:t>
              </a:r>
              <a:r>
                <a:rPr kumimoji="0" lang="ja-JP" altLang="ja-JP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や展覧会をつなぎ、京都ならではの文化や風景のなかでアートを満喫</a:t>
              </a:r>
              <a:br>
                <a:rPr kumimoji="0" lang="en-US" altLang="ja-JP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</a:br>
              <a:r>
                <a:rPr kumimoji="0" lang="en-US" altLang="ja-JP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    </a:t>
              </a:r>
              <a:r>
                <a:rPr kumimoji="0" lang="ja-JP" altLang="ja-JP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できる機会をつくります。</a:t>
              </a:r>
            </a:p>
            <a:p>
              <a:pPr lvl="0">
                <a:lnSpc>
                  <a:spcPts val="1300"/>
                </a:lnSpc>
                <a:defRPr/>
              </a:pPr>
              <a:r>
                <a:rPr kumimoji="0" lang="en-US" altLang="ja-JP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  </a:t>
              </a:r>
              <a:r>
                <a:rPr kumimoji="0" lang="ja-JP" altLang="ja-JP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「コラボレーション」をコンセプトに展開する現代美術のアートフェア</a:t>
              </a:r>
              <a:br>
                <a:rPr kumimoji="0" lang="en-US" altLang="ja-JP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</a:br>
              <a:r>
                <a:rPr kumimoji="0" lang="en-US" altLang="ja-JP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  </a:t>
              </a:r>
              <a:r>
                <a:rPr kumimoji="0" lang="ja-JP" altLang="ja-JP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「</a:t>
              </a:r>
              <a:r>
                <a:rPr kumimoji="0" lang="en-US" altLang="ja-JP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Art Collaboration Kyoto</a:t>
              </a:r>
              <a:r>
                <a:rPr kumimoji="0" lang="ja-JP" altLang="ja-JP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」や、美術のアカデミックな領域とマーケット</a:t>
              </a:r>
              <a:br>
                <a:rPr kumimoji="0" lang="en-US" altLang="ja-JP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</a:br>
              <a:r>
                <a:rPr kumimoji="0" lang="ja-JP" altLang="en-US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　</a:t>
              </a:r>
              <a:r>
                <a:rPr lang="ja-JP" altLang="ja-JP" sz="1200" spc="-100" dirty="0">
                  <a:solidFill>
                    <a:prstClr val="black"/>
                  </a:solidFill>
                  <a:latin typeface="游ゴシック" panose="020B0400000000000000" pitchFamily="50" charset="-128"/>
                </a:rPr>
                <a:t>の循環を促進する「</a:t>
              </a:r>
              <a:r>
                <a:rPr lang="en-US" altLang="ja-JP" sz="1200" spc="-100" dirty="0">
                  <a:solidFill>
                    <a:prstClr val="black"/>
                  </a:solidFill>
                  <a:latin typeface="游ゴシック" panose="020B0400000000000000" pitchFamily="50" charset="-128"/>
                </a:rPr>
                <a:t>CURATION⇄FAIR Kyoto</a:t>
              </a:r>
              <a:r>
                <a:rPr lang="ja-JP" altLang="ja-JP" sz="1200" spc="-100" dirty="0">
                  <a:solidFill>
                    <a:prstClr val="black"/>
                  </a:solidFill>
                  <a:latin typeface="游ゴシック" panose="020B0400000000000000" pitchFamily="50" charset="-128"/>
                </a:rPr>
                <a:t>」などと連動</a:t>
              </a:r>
              <a:r>
                <a:rPr lang="ja-JP" altLang="ja-JP" sz="1200" spc="-100" dirty="0">
                  <a:latin typeface="游ゴシック" panose="020B0400000000000000" pitchFamily="50" charset="-128"/>
                </a:rPr>
                <a:t>し、</a:t>
              </a:r>
              <a:r>
                <a:rPr lang="ja-JP" altLang="en-US" sz="1200" spc="-100" dirty="0">
                  <a:latin typeface="游ゴシック" panose="020B0400000000000000" pitchFamily="50" charset="-128"/>
                </a:rPr>
                <a:t>一体的に</a:t>
              </a:r>
              <a:endParaRPr lang="en-US" altLang="ja-JP" sz="1200" spc="-100" dirty="0">
                <a:latin typeface="游ゴシック" panose="020B0400000000000000" pitchFamily="50" charset="-128"/>
              </a:endParaRPr>
            </a:p>
            <a:p>
              <a:pPr lvl="0">
                <a:lnSpc>
                  <a:spcPts val="1300"/>
                </a:lnSpc>
                <a:defRPr/>
              </a:pPr>
              <a:r>
                <a:rPr lang="ja-JP" altLang="en-US" sz="1200" spc="-100" dirty="0">
                  <a:latin typeface="游ゴシック" panose="020B0400000000000000" pitchFamily="50" charset="-128"/>
                </a:rPr>
                <a:t>　</a:t>
              </a:r>
              <a:r>
                <a:rPr lang="ja-JP" altLang="en-US" sz="1200" spc="-160" dirty="0">
                  <a:latin typeface="游ゴシック" panose="020B0400000000000000" pitchFamily="50" charset="-128"/>
                </a:rPr>
                <a:t>情報を発信します。また、シャトルバス</a:t>
              </a:r>
              <a:r>
                <a:rPr lang="ja-JP" altLang="ja-JP" sz="1200" spc="-160" dirty="0">
                  <a:latin typeface="游ゴシック" panose="020B0400000000000000" pitchFamily="50" charset="-128"/>
                </a:rPr>
                <a:t>やチケットの相互割引なども</a:t>
              </a:r>
              <a:r>
                <a:rPr lang="ja-JP" altLang="ja-JP" sz="1200" spc="-160" dirty="0">
                  <a:solidFill>
                    <a:prstClr val="black"/>
                  </a:solidFill>
                  <a:latin typeface="游ゴシック" panose="020B0400000000000000" pitchFamily="50" charset="-128"/>
                </a:rPr>
                <a:t>実施。</a:t>
              </a:r>
              <a:endParaRPr lang="en-US" altLang="ja-JP" sz="1200" spc="-160" dirty="0">
                <a:solidFill>
                  <a:prstClr val="black"/>
                </a:solidFill>
                <a:latin typeface="游ゴシック" panose="020B0400000000000000" pitchFamily="50" charset="-128"/>
              </a:endParaRPr>
            </a:p>
            <a:p>
              <a:pPr marL="0" marR="0" lvl="0" indent="0" algn="l" defTabSz="457200" rtl="0" eaLnBrk="1" fontAlgn="auto" latinLnBrk="0" hangingPunct="1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　</a:t>
              </a:r>
              <a:br>
                <a:rPr kumimoji="0" lang="en-US" altLang="ja-JP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</a:br>
              <a:r>
                <a:rPr kumimoji="0" lang="en-US" altLang="ja-JP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   </a:t>
              </a:r>
              <a:r>
                <a:rPr kumimoji="0" lang="ja-JP" altLang="en-US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 </a:t>
              </a:r>
              <a:r>
                <a:rPr kumimoji="0" lang="ja-JP" altLang="ja-JP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アートが彩る秋の京都を巡ってみませんか？</a:t>
              </a:r>
              <a:br>
                <a:rPr kumimoji="0" lang="en-US" altLang="ja-JP" sz="1200" b="0" i="0" u="none" strike="noStrike" kern="1200" cap="none" spc="-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</a:br>
              <a:endParaRPr kumimoji="0" lang="en-US" altLang="ja-JP" sz="1200" b="0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1AE59C5-F3E9-43AB-9AF9-B1D95BCB1B50}"/>
              </a:ext>
            </a:extLst>
          </p:cNvPr>
          <p:cNvSpPr txBox="1"/>
          <p:nvPr/>
        </p:nvSpPr>
        <p:spPr>
          <a:xfrm>
            <a:off x="1562904" y="237095"/>
            <a:ext cx="3245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京都アート月間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08DB6502-2218-4354-8EFB-C5437C012913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172" y="356831"/>
            <a:ext cx="1475297" cy="215349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E5DBFEF0-1C1A-4C49-83C7-4C156B018D5D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774" y="699234"/>
            <a:ext cx="2584583" cy="222261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C9FE3FF2-F298-4AA2-9227-32A72FE24148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066" y="4334661"/>
            <a:ext cx="1056570" cy="161266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DC326E1-E8B7-496F-B4CB-4CF7028007F0}"/>
              </a:ext>
            </a:extLst>
          </p:cNvPr>
          <p:cNvSpPr txBox="1"/>
          <p:nvPr/>
        </p:nvSpPr>
        <p:spPr>
          <a:xfrm>
            <a:off x="6033649" y="61494"/>
            <a:ext cx="719515" cy="30777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別 紙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A8D03B29-33F0-45EF-8AFC-427DA14E21FC}"/>
              </a:ext>
            </a:extLst>
          </p:cNvPr>
          <p:cNvCxnSpPr>
            <a:cxnSpLocks/>
          </p:cNvCxnSpPr>
          <p:nvPr/>
        </p:nvCxnSpPr>
        <p:spPr>
          <a:xfrm>
            <a:off x="-63628" y="4228391"/>
            <a:ext cx="16265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07256054-A39F-4098-904B-684C243D218E}"/>
              </a:ext>
            </a:extLst>
          </p:cNvPr>
          <p:cNvGrpSpPr/>
          <p:nvPr/>
        </p:nvGrpSpPr>
        <p:grpSpPr>
          <a:xfrm>
            <a:off x="199858" y="5540493"/>
            <a:ext cx="6542249" cy="1308050"/>
            <a:chOff x="199858" y="5540493"/>
            <a:chExt cx="6542249" cy="1308050"/>
          </a:xfrm>
        </p:grpSpPr>
        <p:pic>
          <p:nvPicPr>
            <p:cNvPr id="15" name="図 14">
              <a:hlinkClick r:id="rId10"/>
              <a:extLst>
                <a:ext uri="{FF2B5EF4-FFF2-40B4-BE49-F238E27FC236}">
                  <a16:creationId xmlns:a16="http://schemas.microsoft.com/office/drawing/2014/main" id="{ADDE6D37-3BED-4E09-93B0-63EAAD4205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858" y="5621062"/>
              <a:ext cx="1118029" cy="953845"/>
            </a:xfrm>
            <a:prstGeom prst="rect">
              <a:avLst/>
            </a:prstGeom>
          </p:spPr>
        </p:pic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53D10FA-1FD4-413F-97A9-AE989CD9F409}"/>
                </a:ext>
              </a:extLst>
            </p:cNvPr>
            <p:cNvSpPr/>
            <p:nvPr/>
          </p:nvSpPr>
          <p:spPr>
            <a:xfrm>
              <a:off x="1288636" y="5540493"/>
              <a:ext cx="5453471" cy="13080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7800" marR="0" lvl="0" indent="-17780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■</a:t>
              </a:r>
              <a:r>
                <a:rPr kumimoji="0" lang="ja-JP" altLang="ja-JP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「</a:t>
              </a:r>
              <a:r>
                <a:rPr kumimoji="0" lang="en-US" altLang="ja-JP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CURATION</a:t>
              </a:r>
              <a:r>
                <a:rPr kumimoji="0" lang="ja-JP" altLang="en-US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⇄</a:t>
              </a:r>
              <a:r>
                <a:rPr kumimoji="0" lang="en-US" altLang="ja-JP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FAIR Kyoto</a:t>
              </a:r>
              <a:r>
                <a:rPr kumimoji="0" lang="ja-JP" altLang="ja-JP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」</a:t>
              </a:r>
              <a:r>
                <a:rPr kumimoji="0" lang="ja-JP" altLang="en-US" sz="1050" b="0" i="0" u="none" strike="noStrike" kern="1200" cap="none" spc="-5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（公式</a:t>
              </a:r>
              <a:r>
                <a:rPr kumimoji="0" lang="en-US" altLang="ja-JP" sz="1050" b="0" i="0" u="none" strike="noStrike" kern="1200" cap="none" spc="-5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HP</a:t>
              </a:r>
              <a:r>
                <a:rPr kumimoji="0" lang="ja-JP" altLang="en-US" sz="1050" b="0" i="0" u="none" strike="noStrike" kern="1200" cap="none" spc="-5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：</a:t>
              </a:r>
              <a:r>
                <a:rPr kumimoji="1" lang="en-US" altLang="ja-JP" sz="1050" b="0" i="0" u="none" strike="noStrike" kern="1200" cap="none" spc="-5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 Light" panose="020B0300000000000000" pitchFamily="50" charset="-128"/>
                  <a:ea typeface="游ゴシック Light" panose="020B0300000000000000" pitchFamily="50" charset="-128"/>
                  <a:cs typeface="+mn-cs"/>
                  <a:hlinkClick r:id="rId10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https://curation-fair.com/kyoto2025</a:t>
              </a:r>
              <a:r>
                <a:rPr kumimoji="1" lang="ja-JP" altLang="en-US" sz="1050" b="0" i="0" u="none" strike="noStrike" kern="1200" cap="none" spc="-5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</a:rPr>
                <a:t>）</a:t>
              </a:r>
              <a:endParaRPr kumimoji="0" lang="en-US" altLang="ja-JP" sz="1200" b="0" i="0" u="none" strike="noStrike" kern="1200" cap="none" spc="-5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endParaRPr>
            </a:p>
            <a:p>
              <a:pPr marL="177800" marR="0" lvl="0" indent="-17780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　　工芸と近代洋画に焦点を当て、工芸や古美術、近代から現代に至る</a:t>
              </a:r>
            </a:p>
            <a:p>
              <a:pPr marL="177800" marR="0" lvl="0" indent="-17780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　　平面・立体作品が揃うアートフェア </a:t>
              </a:r>
              <a:b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</a:b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    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会期　　</a:t>
              </a: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2025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年</a:t>
              </a: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11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月</a:t>
              </a: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15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日（土）</a:t>
              </a: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-11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月</a:t>
              </a: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18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日（火）</a:t>
              </a:r>
              <a:b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</a:b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    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会場　　大本山妙顕寺ほか</a:t>
              </a:r>
              <a:b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</a:b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    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入場料　</a:t>
              </a: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3,000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Century" panose="02040604050505020304" pitchFamily="18" charset="0"/>
                </a:rPr>
                <a:t>円ほか</a:t>
              </a:r>
              <a:endParaRPr kumimoji="0" lang="ja-JP" altLang="ja-JP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entury" panose="02040604050505020304" pitchFamily="18" charset="0"/>
              </a:endParaRP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45258F4F-3D8A-45EB-83E3-717F3265A544}"/>
              </a:ext>
            </a:extLst>
          </p:cNvPr>
          <p:cNvGrpSpPr/>
          <p:nvPr/>
        </p:nvGrpSpPr>
        <p:grpSpPr>
          <a:xfrm>
            <a:off x="119522" y="6912591"/>
            <a:ext cx="6633642" cy="1420902"/>
            <a:chOff x="119522" y="6912591"/>
            <a:chExt cx="6633642" cy="1420902"/>
          </a:xfrm>
        </p:grpSpPr>
        <p:sp>
          <p:nvSpPr>
            <p:cNvPr id="259" name="テキスト ボックス 258">
              <a:extLst>
                <a:ext uri="{FF2B5EF4-FFF2-40B4-BE49-F238E27FC236}">
                  <a16:creationId xmlns:a16="http://schemas.microsoft.com/office/drawing/2014/main" id="{3AAD6419-C920-4524-A949-473701EB8054}"/>
                </a:ext>
              </a:extLst>
            </p:cNvPr>
            <p:cNvSpPr txBox="1"/>
            <p:nvPr/>
          </p:nvSpPr>
          <p:spPr>
            <a:xfrm>
              <a:off x="1279404" y="6912591"/>
              <a:ext cx="5473760" cy="14209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ts val="12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■</a:t>
              </a:r>
              <a:r>
                <a:rPr kumimoji="0" lang="ja-JP" altLang="ja-JP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「</a:t>
              </a:r>
              <a:r>
                <a:rPr kumimoji="0" lang="en-US" altLang="ja-JP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Art Rhizome KYOTO</a:t>
              </a:r>
              <a:r>
                <a:rPr kumimoji="0" lang="ja-JP" altLang="ja-JP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」</a:t>
              </a:r>
              <a:r>
                <a:rPr kumimoji="0" lang="ja-JP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（公式</a:t>
              </a:r>
              <a:r>
                <a:rPr kumimoji="0" lang="en-US" altLang="ja-JP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HP</a:t>
              </a:r>
              <a:r>
                <a:rPr kumimoji="0" lang="ja-JP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：</a:t>
              </a:r>
              <a:r>
                <a:rPr kumimoji="0" lang="en-US" altLang="ja-JP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 Light" panose="020B0300000000000000" pitchFamily="50" charset="-128"/>
                  <a:ea typeface="游ゴシック Light" panose="020B0300000000000000" pitchFamily="50" charset="-128"/>
                  <a:cs typeface="+mn-cs"/>
                  <a:hlinkClick r:id="rId12"/>
                </a:rPr>
                <a:t>https://artrhizome.kyoto/</a:t>
              </a:r>
              <a:r>
                <a:rPr kumimoji="0" lang="ja-JP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）</a:t>
              </a:r>
              <a:endPara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0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　   </a:t>
              </a:r>
              <a:r>
                <a:rPr kumimoji="0" lang="ja-JP" altLang="en-US" sz="12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海外キュレーターの紀行文とともに楽しむ、京都ゆかりの</a:t>
              </a:r>
              <a:r>
                <a:rPr kumimoji="0" lang="ja-JP" altLang="ja-JP" sz="12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若手</a:t>
              </a:r>
              <a:r>
                <a:rPr kumimoji="0" lang="ja-JP" altLang="en-US" sz="12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作家に</a:t>
              </a:r>
              <a:br>
                <a:rPr kumimoji="0" lang="en-US" altLang="ja-JP" sz="12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</a:br>
              <a:r>
                <a:rPr kumimoji="0" lang="en-US" altLang="ja-JP" sz="12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        </a:t>
              </a:r>
              <a:r>
                <a:rPr kumimoji="0" lang="ja-JP" altLang="en-US" sz="12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よる回遊型展示</a:t>
              </a:r>
              <a:endParaRPr kumimoji="0" lang="en-US" altLang="ja-JP" sz="14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180000" algn="l" defTabSz="457200" rtl="0" eaLnBrk="1" fontAlgn="auto" latinLnBrk="0" hangingPunc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    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会期　   </a:t>
              </a: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2025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年</a:t>
              </a: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9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月</a:t>
              </a: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13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日（土）</a:t>
              </a:r>
              <a:r>
                <a:rPr kumimoji="0" lang="ja-JP" alt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ｰ</a:t>
              </a: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11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月</a:t>
              </a: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18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日（火）</a:t>
              </a:r>
              <a:b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</a:b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        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会場　   </a:t>
              </a:r>
              <a:r>
                <a:rPr kumimoji="0" lang="ja-JP" altLang="en-US" sz="1200" b="0" i="0" u="none" strike="noStrike" kern="1200" cap="none" spc="-15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カリモク コモンズ キョウト、京都市役所庁舎、</a:t>
              </a:r>
              <a:r>
                <a:rPr kumimoji="0" lang="zh-TW" altLang="en-US" sz="1200" b="0" i="0" u="none" strike="noStrike" kern="1200" cap="none" spc="-15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前田珈琲 文博店</a:t>
              </a:r>
              <a:r>
                <a:rPr kumimoji="0" lang="ja-JP" altLang="en-US" sz="1200" b="0" i="0" u="none" strike="noStrike" kern="1200" cap="none" spc="-15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　ほか</a:t>
              </a:r>
              <a:br>
                <a:rPr kumimoji="0" lang="en-US" altLang="ja-JP" sz="1200" b="0" i="0" u="none" strike="noStrike" kern="1200" cap="none" spc="-15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</a:b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        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入場料　無料</a:t>
              </a:r>
              <a:endPara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3" name="図 2">
              <a:hlinkClick r:id="rId12"/>
              <a:extLst>
                <a:ext uri="{FF2B5EF4-FFF2-40B4-BE49-F238E27FC236}">
                  <a16:creationId xmlns:a16="http://schemas.microsoft.com/office/drawing/2014/main" id="{003D83C9-82F2-4021-8505-6C564DF9CC4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19522" y="6928358"/>
              <a:ext cx="1457070" cy="975445"/>
            </a:xfrm>
            <a:prstGeom prst="rect">
              <a:avLst/>
            </a:prstGeom>
          </p:spPr>
        </p:pic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F05C274-E454-494F-9986-457154B5A572}"/>
              </a:ext>
            </a:extLst>
          </p:cNvPr>
          <p:cNvSpPr txBox="1"/>
          <p:nvPr/>
        </p:nvSpPr>
        <p:spPr>
          <a:xfrm>
            <a:off x="3197400" y="2554975"/>
            <a:ext cx="25845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https://kyoto-art-month.jp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BA925DA3-B3EF-44F1-AD46-42421E614E1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150" y="2235721"/>
            <a:ext cx="796789" cy="796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075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654</Words>
  <Application>Microsoft Office PowerPoint</Application>
  <PresentationFormat>A4 210 x 297 mm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村　誠子</dc:creator>
  <cp:lastModifiedBy>Kyoto</cp:lastModifiedBy>
  <cp:revision>1</cp:revision>
  <dcterms:modified xsi:type="dcterms:W3CDTF">2025-09-02T06:00:17Z</dcterms:modified>
</cp:coreProperties>
</file>